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81" r:id="rId4"/>
    <p:sldId id="28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5" d="100"/>
          <a:sy n="75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29289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Совместная деятельность взрослого и детей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 учетом интеграции образовательных областей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5786454"/>
            <a:ext cx="7215238" cy="50006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	Пальчиковая гимнастика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рина\Desktop\педсовет\фото\IMAG0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857231"/>
            <a:ext cx="7215238" cy="48577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7214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Прогулка (наблюдение)</a:t>
            </a:r>
            <a:endParaRPr lang="ru-RU" sz="3600" dirty="0"/>
          </a:p>
        </p:txBody>
      </p:sp>
      <p:pic>
        <p:nvPicPr>
          <p:cNvPr id="3074" name="Picture 2" descr="C:\Users\марина\Desktop\педсовет\фото\IMAG03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000108"/>
            <a:ext cx="4038600" cy="3970109"/>
          </a:xfrm>
          <a:prstGeom prst="rect">
            <a:avLst/>
          </a:prstGeom>
          <a:noFill/>
        </p:spPr>
      </p:pic>
      <p:pic>
        <p:nvPicPr>
          <p:cNvPr id="3075" name="Picture 3" descr="C:\Users\марина\Desktop\педсовет\фото\IMAG03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000108"/>
            <a:ext cx="4186238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Прогулка (физические упражнения)</a:t>
            </a:r>
            <a:endParaRPr lang="ru-RU" sz="3600" dirty="0"/>
          </a:p>
        </p:txBody>
      </p:sp>
      <p:pic>
        <p:nvPicPr>
          <p:cNvPr id="4098" name="Picture 2" descr="C:\Users\марина\Desktop\педсовет\фото\IMAG03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4038600" cy="4000528"/>
          </a:xfrm>
          <a:prstGeom prst="rect">
            <a:avLst/>
          </a:prstGeom>
          <a:noFill/>
        </p:spPr>
      </p:pic>
      <p:pic>
        <p:nvPicPr>
          <p:cNvPr id="4099" name="Picture 3" descr="C:\Users\марина\Desktop\педсовет\фото\IMAG03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71546"/>
            <a:ext cx="4114800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	Прогулка (подвижная игра)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марина\Desktop\педсовет\фото\IMAG03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00108"/>
            <a:ext cx="4043362" cy="4000528"/>
          </a:xfrm>
          <a:prstGeom prst="rect">
            <a:avLst/>
          </a:prstGeom>
          <a:noFill/>
        </p:spPr>
      </p:pic>
      <p:pic>
        <p:nvPicPr>
          <p:cNvPr id="5123" name="Picture 3" descr="C:\Users\марина\Desktop\педсовет\фото\IMAG03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00108"/>
            <a:ext cx="4114800" cy="400052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72074"/>
            <a:ext cx="7643866" cy="10715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Прогулка (самостоятельная деятельность детей)</a:t>
            </a:r>
            <a:endParaRPr lang="ru-RU" dirty="0"/>
          </a:p>
        </p:txBody>
      </p:sp>
      <p:pic>
        <p:nvPicPr>
          <p:cNvPr id="6146" name="Picture 2" descr="C:\Users\марина\Desktop\педсовет\фото\IMAG03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00109"/>
            <a:ext cx="4257676" cy="3663850"/>
          </a:xfrm>
          <a:prstGeom prst="rect">
            <a:avLst/>
          </a:prstGeom>
          <a:noFill/>
        </p:spPr>
      </p:pic>
      <p:pic>
        <p:nvPicPr>
          <p:cNvPr id="6147" name="Picture 3" descr="C:\Users\марина\Desktop\педсовет\фото\IMAG03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000108"/>
            <a:ext cx="3857652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	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Дежурство</a:t>
            </a:r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столовой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марина\Desktop\педсовет\фото\IMAG03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00108"/>
            <a:ext cx="4114800" cy="3842443"/>
          </a:xfrm>
          <a:prstGeom prst="rect">
            <a:avLst/>
          </a:prstGeom>
          <a:noFill/>
        </p:spPr>
      </p:pic>
      <p:pic>
        <p:nvPicPr>
          <p:cNvPr id="7171" name="Picture 3" descr="C:\Users\марина\Desktop\педсовет\фото\IMAG03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000108"/>
            <a:ext cx="4038600" cy="38424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5643578"/>
            <a:ext cx="7286676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Дежурство по столовой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марина\Desktop\педсовет\фото\IMAG03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785794"/>
            <a:ext cx="7286676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714488"/>
            <a:ext cx="7542110" cy="307183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214554"/>
            <a:ext cx="7429552" cy="2286016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1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228013" cy="4572000"/>
        </p:xfrm>
        <a:graphic>
          <a:graphicData uri="http://schemas.openxmlformats.org/drawingml/2006/table">
            <a:tbl>
              <a:tblPr/>
              <a:tblGrid>
                <a:gridCol w="4114800"/>
                <a:gridCol w="4113213"/>
              </a:tblGrid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Учебная модель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Совместная деятельность взрослого и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Ребенок – объект формирующих воздействий взрослого человека (взрослый управляет (манипулирует) ребенком, занимает более активную позицию)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1. Ребенок – субъект взаимодействия со взрослым (сотрудничество взрослого и ребенка; ребенок, если и не равен, то </a:t>
                      </a: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равноценен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 взрослому; ребенок активен не менее взрослого)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2. Большая регламентированность образовательного процесса, использование готовых образцов и шаблонов (готовых конспектов занятий)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2. Гибкость в организации образовательного процесса,  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учет потребностей и интересов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/>
              <a:t>Признаки различных моделей организации образовательного процесса 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3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228013" cy="4450080"/>
        </p:xfrm>
        <a:graphic>
          <a:graphicData uri="http://schemas.openxmlformats.org/drawingml/2006/table">
            <a:tbl>
              <a:tblPr/>
              <a:tblGrid>
                <a:gridCol w="4114800"/>
                <a:gridCol w="4113213"/>
              </a:tblGrid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Учебная модель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Совместная деятельность взрослых и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3. Основная форма – 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учебное занятие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, основная деятельность - учебная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3. 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Организация детской деятельности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в 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различных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, адекватных дошкольному возрасту 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формах</a:t>
                      </a:r>
                      <a:endParaRPr kumimoji="0" lang="ru-RU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4. 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Монолог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 взрослого (преобладание словесных методов работы)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4. 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Диалог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 (общение) взрослого и ребенка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5. Рассадка «взрослый напротив ребенка»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S Gothic" charset="-128"/>
                        </a:rPr>
                        <a:t>5. Рассадка взрослых и детей «по кругу», другая рассадка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43932" cy="107157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>
                <a:latin typeface="Arial" charset="0"/>
              </a:rPr>
              <a:t/>
            </a:r>
            <a:br>
              <a:rPr lang="ru-RU" sz="3600" dirty="0" smtClean="0">
                <a:latin typeface="Arial" charset="0"/>
              </a:rPr>
            </a:br>
            <a:r>
              <a:rPr lang="ru-RU" sz="3600" dirty="0" smtClean="0">
                <a:latin typeface="Arial" charset="0"/>
              </a:rPr>
              <a:t/>
            </a:r>
            <a:br>
              <a:rPr lang="ru-RU" sz="3600" dirty="0" smtClean="0">
                <a:latin typeface="Arial" charset="0"/>
              </a:rPr>
            </a:br>
            <a:r>
              <a:rPr lang="ru-RU" sz="3600" dirty="0" smtClean="0">
                <a:latin typeface="Arial" charset="0"/>
              </a:rPr>
              <a:t/>
            </a:r>
            <a:br>
              <a:rPr lang="ru-RU" sz="3600" dirty="0" smtClean="0">
                <a:latin typeface="Arial" charset="0"/>
              </a:rPr>
            </a:br>
            <a:r>
              <a:rPr lang="ru-RU" sz="3600" dirty="0" smtClean="0">
                <a:latin typeface="Arial" charset="0"/>
              </a:rPr>
              <a:t/>
            </a:r>
            <a:br>
              <a:rPr lang="ru-RU" sz="3600" dirty="0" smtClean="0">
                <a:latin typeface="Arial" charset="0"/>
              </a:rPr>
            </a:br>
            <a:r>
              <a:rPr lang="ru-RU" sz="3600" dirty="0" smtClean="0">
                <a:latin typeface="Arial" charset="0"/>
              </a:rPr>
              <a:t/>
            </a:r>
            <a:br>
              <a:rPr lang="ru-RU" sz="3600" dirty="0" smtClean="0">
                <a:latin typeface="Arial" charset="0"/>
              </a:rPr>
            </a:br>
            <a:r>
              <a:rPr lang="ru-RU" sz="3600" dirty="0" smtClean="0">
                <a:latin typeface="Arial" charset="0"/>
              </a:rPr>
              <a:t/>
            </a:r>
            <a:br>
              <a:rPr lang="ru-RU" sz="3600" dirty="0" smtClean="0">
                <a:latin typeface="Arial" charset="0"/>
              </a:rPr>
            </a:br>
            <a:r>
              <a:rPr lang="ru-RU" sz="3600" dirty="0" smtClean="0"/>
              <a:t>Признаки различных моделей организации образовательного процесса</a:t>
            </a:r>
            <a:endParaRPr lang="ru-RU" sz="3600" dirty="0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3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228013" cy="4712031"/>
        </p:xfrm>
        <a:graphic>
          <a:graphicData uri="http://schemas.openxmlformats.org/drawingml/2006/table">
            <a:tbl>
              <a:tblPr/>
              <a:tblGrid>
                <a:gridCol w="4114800"/>
                <a:gridCol w="4113213"/>
              </a:tblGrid>
              <a:tr h="815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Gothic" charset="-128"/>
                          <a:cs typeface="Times New Roman" pitchFamily="18" charset="0"/>
                        </a:rPr>
                        <a:t>Учебная деятельность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Gothic" charset="-128"/>
                          <a:cs typeface="Times New Roman" pitchFamily="18" charset="0"/>
                        </a:rPr>
                        <a:t>Совместная деятельность взрослых и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9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charset="-128"/>
                          <a:cs typeface="Times New Roman" pitchFamily="18" charset="0"/>
                        </a:rPr>
                        <a:t>6. 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charset="-128"/>
                          <a:cs typeface="Times New Roman" pitchFamily="18" charset="0"/>
                        </a:rPr>
                        <a:t>Обязательность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charset="-128"/>
                          <a:cs typeface="Times New Roman" pitchFamily="18" charset="0"/>
                        </a:rPr>
                        <a:t> участия в образовательном процессе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Gothic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charset="-128"/>
                          <a:cs typeface="Times New Roman" pitchFamily="18" charset="0"/>
                        </a:rPr>
                        <a:t>6. 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charset="-128"/>
                          <a:cs typeface="Times New Roman" pitchFamily="18" charset="0"/>
                        </a:rPr>
                        <a:t>Необязательность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charset="-128"/>
                          <a:cs typeface="Times New Roman" pitchFamily="18" charset="0"/>
                        </a:rPr>
                        <a:t> участия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902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charset="-128"/>
                          <a:cs typeface="Times New Roman" pitchFamily="18" charset="0"/>
                        </a:rPr>
                        <a:t>7. Основной мотив участия в образовательном процессе – 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charset="-128"/>
                          <a:cs typeface="Times New Roman" pitchFamily="18" charset="0"/>
                        </a:rPr>
                        <a:t>авторитет взрослых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charset="-128"/>
                          <a:cs typeface="Times New Roman" pitchFamily="18" charset="0"/>
                        </a:rPr>
                        <a:t>(педагога, родителей)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charset="-128"/>
                          <a:cs typeface="Times New Roman" pitchFamily="18" charset="0"/>
                        </a:rPr>
                        <a:t>7. Основной мотив участия (неучастия) в образовательном процессе – 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charset="-128"/>
                          <a:cs typeface="Times New Roman" pitchFamily="18" charset="0"/>
                        </a:rPr>
                        <a:t>наличие (отсутствие) интереса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charset="-128"/>
                          <a:cs typeface="Times New Roman" pitchFamily="18" charset="0"/>
                        </a:rPr>
                        <a:t> у ребенка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Gothic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Gothic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99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charset="-128"/>
                          <a:cs typeface="Times New Roman" pitchFamily="18" charset="0"/>
                        </a:rPr>
                        <a:t>8. </a:t>
                      </a: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charset="-128"/>
                          <a:cs typeface="Times New Roman" pitchFamily="18" charset="0"/>
                        </a:rPr>
                        <a:t>Легкость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charset="-128"/>
                          <a:cs typeface="Times New Roman" pitchFamily="18" charset="0"/>
                        </a:rPr>
                        <a:t>в осуществлении контроля образовательного процесса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charset="-128"/>
                          <a:cs typeface="Times New Roman" pitchFamily="18" charset="0"/>
                        </a:rPr>
                        <a:t>8. 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charset="-128"/>
                          <a:cs typeface="Times New Roman" pitchFamily="18" charset="0"/>
                        </a:rPr>
                        <a:t>Трудности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charset="-128"/>
                          <a:cs typeface="Times New Roman" pitchFamily="18" charset="0"/>
                        </a:rPr>
                        <a:t> в осуществлении контроля образовательного процесса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86766" cy="1010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/>
              <a:t>Признаки различных моделей организации образовательного процесса 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9" y="1214423"/>
            <a:ext cx="8048652" cy="492922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Совместная деятельность взрослого и детей это основная модель организации образовательного процесса детей дошкольного возраста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857250"/>
            <a:ext cx="7591452" cy="4929204"/>
          </a:xfrm>
        </p:spPr>
        <p:txBody>
          <a:bodyPr/>
          <a:lstStyle/>
          <a:p>
            <a:pPr algn="ctr"/>
            <a:r>
              <a:rPr lang="ru-RU" dirty="0" smtClean="0"/>
              <a:t>Совместная деятельность взрослого и детей –это особая система  взаимоотношений и взаимодействия.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85786" y="5214951"/>
            <a:ext cx="7286676" cy="71437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Сюжетно-ролевая игра «Три поросенка»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рина\Desktop\2012-02-08\детсад\IMAG033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4040188" cy="3414410"/>
          </a:xfrm>
          <a:prstGeom prst="rect">
            <a:avLst/>
          </a:prstGeom>
          <a:noFill/>
        </p:spPr>
      </p:pic>
      <p:pic>
        <p:nvPicPr>
          <p:cNvPr id="1027" name="Picture 3" descr="C:\Users\марина\Desktop\2012-02-08\детсад\IMAG03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1585628"/>
            <a:ext cx="4114800" cy="34150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14950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Сюжетно-ролевая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игра «Три поросенка»		</a:t>
            </a:r>
            <a:endParaRPr lang="ru-RU" dirty="0"/>
          </a:p>
        </p:txBody>
      </p:sp>
      <p:pic>
        <p:nvPicPr>
          <p:cNvPr id="2050" name="Picture 2" descr="C:\Users\марина\Desktop\2012-02-08\детсад\IMAG03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4038600" cy="3398605"/>
          </a:xfrm>
          <a:prstGeom prst="rect">
            <a:avLst/>
          </a:prstGeom>
          <a:noFill/>
        </p:spPr>
      </p:pic>
      <p:pic>
        <p:nvPicPr>
          <p:cNvPr id="2051" name="Picture 3" descr="C:\Users\марина\Desktop\2012-02-08\детсад\IMAG03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71613"/>
            <a:ext cx="4114800" cy="33575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71538" y="5500702"/>
            <a:ext cx="6929486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	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Беседа</a:t>
            </a:r>
            <a:endParaRPr lang="ru-RU" sz="3600" dirty="0"/>
          </a:p>
        </p:txBody>
      </p:sp>
      <p:pic>
        <p:nvPicPr>
          <p:cNvPr id="1026" name="Picture 2" descr="C:\Users\марина\Desktop\педсовет\фото\IMAG03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928688"/>
            <a:ext cx="6929485" cy="45720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</TotalTime>
  <Words>283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Совместная деятельность взрослого и детей  с учетом интеграции образовательных областей</vt:lpstr>
      <vt:lpstr>Признаки различных моделей организации образовательного процесса </vt:lpstr>
      <vt:lpstr>      Признаки различных моделей организации образовательного процесса</vt:lpstr>
      <vt:lpstr>Признаки различных моделей организации образовательного процесса </vt:lpstr>
      <vt:lpstr>Совместная деятельность взрослого и детей это основная модель организации образовательного процесса детей дошкольного возраста</vt:lpstr>
      <vt:lpstr>Совместная деятельность взрослого и детей –это особая система  взаимоотношений и взаимодействия. </vt:lpstr>
      <vt:lpstr>Сюжетно-ролевая игра «Три поросенка»</vt:lpstr>
      <vt:lpstr> Сюжетно-ролевая игра «Три поросенка»  </vt:lpstr>
      <vt:lpstr>   Беседа</vt:lpstr>
      <vt:lpstr>  Пальчиковая гимнастика</vt:lpstr>
      <vt:lpstr>  Прогулка (наблюдение)</vt:lpstr>
      <vt:lpstr> Прогулка (физические упражнения)</vt:lpstr>
      <vt:lpstr>  Прогулка (подвижная игра)</vt:lpstr>
      <vt:lpstr>Прогулка (самостоятельная деятельность детей)</vt:lpstr>
      <vt:lpstr>  Дежурство по столовой</vt:lpstr>
      <vt:lpstr>    Дежурство по столовой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Совместная деятельность взрослого идетей с учетом интеграции образовательных областей</dc:title>
  <dc:creator>марина</dc:creator>
  <cp:lastModifiedBy>Marina</cp:lastModifiedBy>
  <cp:revision>22</cp:revision>
  <dcterms:created xsi:type="dcterms:W3CDTF">2012-04-09T10:27:21Z</dcterms:created>
  <dcterms:modified xsi:type="dcterms:W3CDTF">2015-09-27T17:15:02Z</dcterms:modified>
</cp:coreProperties>
</file>