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6" r:id="rId7"/>
    <p:sldId id="265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8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3CF29-6A63-4F9B-A34F-1F6DE9465944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D6D60-99D1-4C5E-B98C-C2DC5FBC3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1857364"/>
            <a:ext cx="7715304" cy="2000264"/>
          </a:xfrm>
          <a:prstGeom prst="rect">
            <a:avLst/>
          </a:prstGeom>
          <a:solidFill>
            <a:srgbClr val="00B0F0">
              <a:alpha val="57000"/>
            </a:srgbClr>
          </a:solidFill>
          <a:ln>
            <a:noFill/>
          </a:ln>
          <a:effectLst>
            <a:outerShdw blurRad="50800" dist="50800" dir="15960000" sx="200000" sy="2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Методы воспитания и обучения первоклассников  в условиях реализации ФГОС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ФГО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84513"/>
            <a:ext cx="3571868" cy="2673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Наша новая школа My test s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71259" y="0"/>
            <a:ext cx="2472741" cy="18618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214282" y="1500174"/>
            <a:ext cx="8643998" cy="5143536"/>
          </a:xfrm>
          <a:prstGeom prst="rect">
            <a:avLst/>
          </a:prstGeom>
          <a:solidFill>
            <a:schemeClr val="tx2">
              <a:lumMod val="40000"/>
              <a:lumOff val="60000"/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 чего зависит выбор методов обучения и воспитания?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2000240"/>
            <a:ext cx="371477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MS Reference Sans Serif" pitchFamily="34" charset="0"/>
              </a:rPr>
              <a:t>ФАКТОРЫ</a:t>
            </a:r>
            <a:endParaRPr lang="ru-RU" sz="2800" b="1" dirty="0">
              <a:latin typeface="MS Reference Sans Serif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571876"/>
            <a:ext cx="371477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MS Reference Sans Serif" pitchFamily="34" charset="0"/>
              </a:rPr>
              <a:t>ВОЗРАСТ</a:t>
            </a:r>
          </a:p>
          <a:p>
            <a:pPr algn="ctr"/>
            <a:r>
              <a:rPr lang="ru-RU" sz="2400" b="1" dirty="0" smtClean="0">
                <a:latin typeface="MS Reference Sans Serif" pitchFamily="34" charset="0"/>
              </a:rPr>
              <a:t>УЧАЩИХСЯ</a:t>
            </a:r>
            <a:endParaRPr lang="ru-RU" sz="2400" b="1" dirty="0">
              <a:latin typeface="MS Reference Sans Serif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3571876"/>
            <a:ext cx="378621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MS Reference Sans Serif" pitchFamily="34" charset="0"/>
              </a:rPr>
              <a:t>ЦЕЛИ И ЗАДАЧИ ОБУЧЕНИЯ</a:t>
            </a:r>
            <a:endParaRPr lang="ru-RU" sz="2400" b="1" dirty="0">
              <a:latin typeface="MS Reference Sans Serif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429132"/>
            <a:ext cx="371477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MS Reference Sans Serif" pitchFamily="34" charset="0"/>
              </a:rPr>
              <a:t>ТЕМА</a:t>
            </a:r>
            <a:endParaRPr lang="ru-RU" sz="2400" b="1" dirty="0">
              <a:latin typeface="MS Reference Sans Serif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4429132"/>
            <a:ext cx="378621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MS Reference Sans Serif" pitchFamily="34" charset="0"/>
              </a:rPr>
              <a:t>МАТЕРИАЛЬНАЯ</a:t>
            </a:r>
          </a:p>
          <a:p>
            <a:pPr algn="ctr"/>
            <a:r>
              <a:rPr lang="ru-RU" sz="2400" b="1" dirty="0" smtClean="0">
                <a:latin typeface="MS Reference Sans Serif" pitchFamily="34" charset="0"/>
              </a:rPr>
              <a:t>ОСНАЩЕННОСТЬ</a:t>
            </a:r>
            <a:endParaRPr lang="ru-RU" sz="2400" b="1" dirty="0">
              <a:latin typeface="MS Reference Sans Serif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5286388"/>
            <a:ext cx="371477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MS Reference Sans Serif" pitchFamily="34" charset="0"/>
              </a:rPr>
              <a:t>СПОСОБНОСТИ УАЩИХСЯ</a:t>
            </a:r>
            <a:endParaRPr lang="ru-RU" sz="2400" b="1" dirty="0">
              <a:latin typeface="MS Reference Sans Serif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5286388"/>
            <a:ext cx="378621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MS Reference Sans Serif" pitchFamily="34" charset="0"/>
              </a:rPr>
              <a:t>ОСОБЕННОСТИ МЕТОДИКИ</a:t>
            </a:r>
            <a:endParaRPr lang="ru-RU" sz="2400" b="1" dirty="0">
              <a:latin typeface="MS Reference Sans Serif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2500298" y="3143248"/>
            <a:ext cx="500066" cy="35719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72132" y="3143248"/>
            <a:ext cx="428628" cy="35719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6072198" y="6286520"/>
            <a:ext cx="271464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/>
              <a:t>СХЕМА 1</a:t>
            </a:r>
            <a:endParaRPr lang="ru-RU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14282" y="1785926"/>
            <a:ext cx="8358246" cy="485778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0001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ФГОС 2-го поколения: новый взгляд на цели и задачи образования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g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1714488"/>
            <a:ext cx="4095757" cy="3000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g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714488"/>
            <a:ext cx="4357686" cy="3125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Курсы &quot;ФГОС НОО: cодержание, способы работы учителя&quot; :: КГПУ им. В.П. Астафьев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5000636"/>
            <a:ext cx="1107724" cy="1482985"/>
          </a:xfrm>
          <a:prstGeom prst="rect">
            <a:avLst/>
          </a:prstGeom>
          <a:noFill/>
        </p:spPr>
      </p:pic>
      <p:pic>
        <p:nvPicPr>
          <p:cNvPr id="2054" name="Picture 6" descr="Обложка по компенсации / МБДОУ &quot;Аликовский детский сад 2 &quot;Хевел&quot; Аликовского района / Портал образования ЧР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877644"/>
            <a:ext cx="2357454" cy="1623166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143372" y="5857892"/>
            <a:ext cx="442915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/>
              <a:t>СТРАНИЦЫ УЧЕБНИКА МАТЕМАТИКИ ДЛЯ </a:t>
            </a:r>
          </a:p>
          <a:p>
            <a:pPr algn="r"/>
            <a:r>
              <a:rPr lang="ru-RU" b="1" dirty="0" smtClean="0"/>
              <a:t>1-ГО КЛАССА ПО ПРОГРАММЕ «ПЕРСПЕКТИВНАЯ ШКОЛА»</a:t>
            </a:r>
            <a:endParaRPr lang="ru-RU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000240"/>
            <a:ext cx="8715436" cy="4643470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Активные методы обучения и воспитания для реализации целей и задач стандартов 2-го поколения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2143116"/>
            <a:ext cx="400052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MS Reference Sans Serif" pitchFamily="34" charset="0"/>
              </a:rPr>
              <a:t>АТИВНЫЕ МЕТОДЫ ОБУЧЕНИЯ И ВОСПИТАНИЯ</a:t>
            </a:r>
            <a:endParaRPr lang="ru-RU" sz="2000" b="1" dirty="0">
              <a:latin typeface="MS Reference Sans Serif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429000"/>
            <a:ext cx="378621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MS Reference Sans Serif" pitchFamily="34" charset="0"/>
              </a:rPr>
              <a:t>ПРОБЛЕМНЫЙ</a:t>
            </a: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МЕТОД</a:t>
            </a:r>
            <a:endParaRPr lang="ru-RU" sz="2000" b="1" dirty="0">
              <a:latin typeface="MS Reference Sans Serif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3429000"/>
            <a:ext cx="378621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latin typeface="MS Reference Sans Serif" pitchFamily="34" charset="0"/>
            </a:endParaRP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МЕТОД  ИНТЕРАКТИВНОГО ОБУЧЕНИЯ</a:t>
            </a:r>
            <a:endParaRPr lang="ru-RU" sz="2000" b="1" dirty="0">
              <a:latin typeface="MS Reference Sans Serif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500570"/>
            <a:ext cx="378621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MS Reference Sans Serif" pitchFamily="34" charset="0"/>
              </a:rPr>
              <a:t>ИГРОВОЕ</a:t>
            </a: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ПРОИЗВОДСТВЕННОЕ</a:t>
            </a: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ПРОЕКТИРОВАНИЕ</a:t>
            </a:r>
            <a:endParaRPr lang="ru-RU" sz="2000" b="1" dirty="0">
              <a:latin typeface="MS Reference Sans Serif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500570"/>
            <a:ext cx="378621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MS Reference Sans Serif" pitchFamily="34" charset="0"/>
              </a:rPr>
              <a:t>МЕТОД НАГЛЯДНОГО</a:t>
            </a: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МОДЕЛИРОВАНИЯ</a:t>
            </a:r>
            <a:endParaRPr lang="ru-RU" sz="2000" b="1" dirty="0">
              <a:latin typeface="MS Reference Sans Serif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85918" y="5572140"/>
            <a:ext cx="571504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Методы стимулирования и мотивации учебно-познавательной деятельности</a:t>
            </a:r>
            <a:endParaRPr lang="ru-RU" sz="2400" b="1" dirty="0">
              <a:latin typeface="MS Reference Sans Serif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3429000"/>
            <a:ext cx="21431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500570"/>
            <a:ext cx="21431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3429000"/>
            <a:ext cx="21431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4500570"/>
            <a:ext cx="214314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1571612"/>
            <a:ext cx="8715436" cy="5072098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Игровое производственное проектирование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1714488"/>
            <a:ext cx="400052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MS Reference Sans Serif" pitchFamily="34" charset="0"/>
              </a:rPr>
              <a:t>АТИВНЫЕ МЕТОДЫ ОБУЧЕНИЯ И ВОСПИТАНИЯ</a:t>
            </a:r>
            <a:endParaRPr lang="ru-RU" sz="2000" b="1" dirty="0">
              <a:latin typeface="MS Reference Sans Serif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000372"/>
            <a:ext cx="378621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MS Reference Sans Serif" pitchFamily="34" charset="0"/>
              </a:rPr>
              <a:t>ИГРОВОЕ</a:t>
            </a: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ПРОИЗВОДСТВЕННОЕ</a:t>
            </a:r>
          </a:p>
          <a:p>
            <a:pPr algn="ctr"/>
            <a:r>
              <a:rPr lang="ru-RU" sz="2000" b="1" dirty="0" smtClean="0">
                <a:latin typeface="MS Reference Sans Serif" pitchFamily="34" charset="0"/>
              </a:rPr>
              <a:t>ПРОЕКТИРОВАНИЕ</a:t>
            </a:r>
            <a:endParaRPr lang="ru-RU" sz="2000" b="1" dirty="0">
              <a:latin typeface="MS Reference Sans Serif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357422" y="2571744"/>
            <a:ext cx="428628" cy="35719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1858150" y="4214024"/>
            <a:ext cx="71438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642910" y="4643446"/>
            <a:ext cx="3500462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ТЕАТРАЛИЗАЦИЯ</a:t>
            </a:r>
          </a:p>
          <a:p>
            <a:pPr algn="ctr"/>
            <a:r>
              <a:rPr lang="ru-RU" sz="2400" b="1" dirty="0" smtClean="0"/>
              <a:t>ОБУЧЕНИЯ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15074" y="6286520"/>
            <a:ext cx="271464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/>
              <a:t>СХЕМА </a:t>
            </a:r>
            <a:r>
              <a:rPr lang="en-US" b="1" dirty="0" smtClean="0"/>
              <a:t>3</a:t>
            </a:r>
            <a:endParaRPr lang="ru-RU" b="1" dirty="0"/>
          </a:p>
        </p:txBody>
      </p:sp>
      <p:pic>
        <p:nvPicPr>
          <p:cNvPr id="3074" name="Picture 2" descr="Смотреть поделки винкс - Поделки своими рукам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51623">
            <a:off x="4527713" y="2628663"/>
            <a:ext cx="2643206" cy="20831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Детские мас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7813">
            <a:off x="6702868" y="3084299"/>
            <a:ext cx="2286016" cy="1687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IMG_394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4572008"/>
            <a:ext cx="3214710" cy="16722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hijos.ru/wp-content/uploads/2013/07/number21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-2714667"/>
            <a:ext cx="10787138" cy="957266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929718" cy="15001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стимулирования и мотивации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учебно-познавательной деятельности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357554" y="2000240"/>
            <a:ext cx="271464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lim" pitchFamily="34" charset="-127"/>
                <a:ea typeface="Gulim" pitchFamily="34" charset="-127"/>
              </a:rPr>
              <a:t>Специальные условия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ulim" pitchFamily="34" charset="-127"/>
              <a:ea typeface="Gulim" pitchFamily="34" charset="-127"/>
            </a:endParaRPr>
          </a:p>
        </p:txBody>
      </p:sp>
      <p:pic>
        <p:nvPicPr>
          <p:cNvPr id="13" name="Рисунок 12" descr="1391153048_4854238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3" y="3925414"/>
            <a:ext cx="4429156" cy="2932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Овал 6"/>
          <p:cNvSpPr/>
          <p:nvPr/>
        </p:nvSpPr>
        <p:spPr>
          <a:xfrm>
            <a:off x="0" y="4714884"/>
            <a:ext cx="271464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Gulim" pitchFamily="34" charset="-127"/>
                <a:ea typeface="Gulim" pitchFamily="34" charset="-127"/>
              </a:rPr>
              <a:t>Осознание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lim" pitchFamily="34" charset="-127"/>
                <a:ea typeface="Gulim" pitchFamily="34" charset="-127"/>
              </a:rPr>
              <a:t>мотивов</a:t>
            </a:r>
            <a:r>
              <a:rPr lang="ru-RU" sz="2000" b="1" dirty="0" smtClean="0">
                <a:latin typeface="Gulim" pitchFamily="34" charset="-127"/>
                <a:ea typeface="Gulim" pitchFamily="34" charset="-127"/>
              </a:rPr>
              <a:t> наказания</a:t>
            </a:r>
            <a:endParaRPr lang="ru-RU" sz="20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0" y="2428868"/>
            <a:ext cx="3429056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Gulim" pitchFamily="34" charset="-127"/>
                <a:ea typeface="Gulim" pitchFamily="34" charset="-127"/>
              </a:rPr>
              <a:t>Использование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lim" pitchFamily="34" charset="-127"/>
                <a:ea typeface="Gulim" pitchFamily="34" charset="-127"/>
              </a:rPr>
              <a:t>общественного</a:t>
            </a:r>
            <a:r>
              <a:rPr lang="ru-RU" sz="2000" b="1" dirty="0" smtClean="0">
                <a:latin typeface="Gulim" pitchFamily="34" charset="-127"/>
                <a:ea typeface="Gulim" pitchFamily="34" charset="-127"/>
              </a:rPr>
              <a:t> мнения</a:t>
            </a:r>
            <a:endParaRPr lang="ru-RU" sz="20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143636" y="2571744"/>
            <a:ext cx="271464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lim" pitchFamily="34" charset="-127"/>
                <a:ea typeface="Gulim" pitchFamily="34" charset="-127"/>
              </a:rPr>
              <a:t>Убеждение</a:t>
            </a:r>
            <a:endParaRPr lang="ru-RU" sz="2000" b="1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15076" y="4714884"/>
            <a:ext cx="242892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ulim" pitchFamily="34" charset="-127"/>
                <a:ea typeface="Gulim" pitchFamily="34" charset="-127"/>
              </a:rPr>
              <a:t>Авторитет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ulim" pitchFamily="34" charset="-127"/>
              <a:ea typeface="Gulim" pitchFamily="34" charset="-127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071810"/>
            <a:ext cx="842968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внимание!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strips dir="r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125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Методы воспитания и обучения первоклассников  в условиях реализации ФГОС</vt:lpstr>
      <vt:lpstr>От  чего зависит выбор методов обучения и воспитания?</vt:lpstr>
      <vt:lpstr>ФГОС 2-го поколения: новый взгляд на цели и задачи образования</vt:lpstr>
      <vt:lpstr>Активные методы обучения и воспитания для реализации целей и задач стандартов 2-го поколения</vt:lpstr>
      <vt:lpstr>Игровое производственное проектирование</vt:lpstr>
      <vt:lpstr>Слайд 6</vt:lpstr>
      <vt:lpstr>Методы стимулирования и мотивации  учебно-познавательной деятельности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Преемственность методов воспитания и образования первоклассников в условиях реализации ФГОС.</dc:title>
  <dc:creator>Викулёк</dc:creator>
  <cp:lastModifiedBy>Викулёк</cp:lastModifiedBy>
  <cp:revision>22</cp:revision>
  <dcterms:created xsi:type="dcterms:W3CDTF">2014-10-06T16:08:43Z</dcterms:created>
  <dcterms:modified xsi:type="dcterms:W3CDTF">2014-10-27T17:50:14Z</dcterms:modified>
</cp:coreProperties>
</file>