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3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Знания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Высокий уровень</c:v>
                </c:pt>
                <c:pt idx="1">
                  <c:v>Средний уровень</c:v>
                </c:pt>
                <c:pt idx="2">
                  <c:v>Нижний уровень</c:v>
                </c:pt>
              </c:strCache>
            </c:strRef>
          </c:cat>
          <c:val>
            <c:numRef>
              <c:f>Лист1!$B$2:$B$4</c:f>
              <c:numCache>
                <c:formatCode>0.00</c:formatCode>
                <c:ptCount val="3"/>
                <c:pt idx="0" formatCode="General">
                  <c:v>65.8</c:v>
                </c:pt>
                <c:pt idx="1">
                  <c:v>20.9</c:v>
                </c:pt>
                <c:pt idx="2" formatCode="General">
                  <c:v>1.4</c:v>
                </c:pt>
              </c:numCache>
            </c:numRef>
          </c:val>
        </c:ser>
        <c:firstSliceAng val="0"/>
      </c:pieChart>
    </c:plotArea>
    <c:legend>
      <c:legendPos val="r"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9482-30A4-4FB4-81BC-232558A28376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15446-EE80-4C3F-B799-0872BA603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9482-30A4-4FB4-81BC-232558A28376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15446-EE80-4C3F-B799-0872BA603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9482-30A4-4FB4-81BC-232558A28376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15446-EE80-4C3F-B799-0872BA603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9482-30A4-4FB4-81BC-232558A28376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15446-EE80-4C3F-B799-0872BA603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9482-30A4-4FB4-81BC-232558A28376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15446-EE80-4C3F-B799-0872BA603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9482-30A4-4FB4-81BC-232558A28376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15446-EE80-4C3F-B799-0872BA603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9482-30A4-4FB4-81BC-232558A28376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15446-EE80-4C3F-B799-0872BA603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9482-30A4-4FB4-81BC-232558A28376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15446-EE80-4C3F-B799-0872BA603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9482-30A4-4FB4-81BC-232558A28376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15446-EE80-4C3F-B799-0872BA603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9482-30A4-4FB4-81BC-232558A28376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15446-EE80-4C3F-B799-0872BA603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9482-30A4-4FB4-81BC-232558A28376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15446-EE80-4C3F-B799-0872BA603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D9482-30A4-4FB4-81BC-232558A28376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15446-EE80-4C3F-B799-0872BA603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357166"/>
            <a:ext cx="8429684" cy="428628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Исследовательский проект «Волшебный мир бумаги».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488" y="4929198"/>
            <a:ext cx="6072230" cy="1785950"/>
          </a:xfrm>
        </p:spPr>
        <p:txBody>
          <a:bodyPr>
            <a:normAutofit fontScale="92500"/>
          </a:bodyPr>
          <a:lstStyle/>
          <a:p>
            <a:pPr>
              <a:spcBef>
                <a:spcPts val="0"/>
              </a:spcBef>
              <a:defRPr/>
            </a:pPr>
            <a:r>
              <a:rPr lang="ru-RU" dirty="0">
                <a:solidFill>
                  <a:srgbClr val="002060"/>
                </a:solidFill>
              </a:rPr>
              <a:t>из опыта работы воспитателя </a:t>
            </a:r>
            <a:r>
              <a:rPr lang="ru-RU" dirty="0" smtClean="0">
                <a:solidFill>
                  <a:srgbClr val="002060"/>
                </a:solidFill>
              </a:rPr>
              <a:t>ГБОУ детский сад №2493 </a:t>
            </a:r>
            <a:endParaRPr lang="ru-RU" dirty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ru-RU" dirty="0" smtClean="0">
                <a:solidFill>
                  <a:srgbClr val="002060"/>
                </a:solidFill>
              </a:rPr>
              <a:t>Коваленко Людмилы Валериевны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4857760"/>
            <a:ext cx="2407725" cy="185738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857256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             Реализация проекта:</a:t>
            </a: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14414" y="1428736"/>
            <a:ext cx="6000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ru-RU" sz="3600" dirty="0" smtClean="0">
                <a:solidFill>
                  <a:srgbClr val="002060"/>
                </a:solidFill>
              </a:rPr>
              <a:t>      Игровая   деятельность.</a:t>
            </a:r>
            <a:endParaRPr lang="ru-RU" sz="3600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DSC05630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3000372"/>
            <a:ext cx="4494193" cy="3589760"/>
          </a:xfrm>
          <a:prstGeom prst="rect">
            <a:avLst/>
          </a:prstGeom>
        </p:spPr>
      </p:pic>
      <p:pic>
        <p:nvPicPr>
          <p:cNvPr id="5" name="Рисунок 4" descr="DSC05637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714876" y="3000372"/>
            <a:ext cx="4286248" cy="35719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SC05633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" y="3536156"/>
            <a:ext cx="4429124" cy="3321843"/>
          </a:xfrm>
          <a:prstGeom prst="rect">
            <a:avLst/>
          </a:prstGeom>
        </p:spPr>
      </p:pic>
      <p:pic>
        <p:nvPicPr>
          <p:cNvPr id="4" name="Рисунок 3" descr="010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500562" y="1"/>
            <a:ext cx="4643438" cy="3482579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285728"/>
            <a:ext cx="8858311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                 Реализация проекта:</a:t>
            </a: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71538" y="1357298"/>
            <a:ext cx="621510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ru-RU" sz="3200" dirty="0" smtClean="0">
                <a:solidFill>
                  <a:srgbClr val="002060"/>
                </a:solidFill>
              </a:rPr>
              <a:t>Художественно-речевая деятельность.</a:t>
            </a:r>
            <a:endParaRPr lang="ru-RU" sz="3200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023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42845" y="3262106"/>
            <a:ext cx="4000527" cy="3328025"/>
          </a:xfrm>
          <a:prstGeom prst="rect">
            <a:avLst/>
          </a:prstGeom>
        </p:spPr>
      </p:pic>
      <p:pic>
        <p:nvPicPr>
          <p:cNvPr id="5" name="Рисунок 4" descr="021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572000" y="3286124"/>
            <a:ext cx="4381529" cy="3286148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SC05629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42845" y="3429000"/>
            <a:ext cx="4429124" cy="3321843"/>
          </a:xfrm>
          <a:prstGeom prst="rect">
            <a:avLst/>
          </a:prstGeom>
        </p:spPr>
      </p:pic>
      <p:pic>
        <p:nvPicPr>
          <p:cNvPr id="3" name="Рисунок 2" descr="221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643438" y="1"/>
            <a:ext cx="4381497" cy="3286123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8358245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              Реализация проекта:</a:t>
            </a: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85852" y="1357298"/>
            <a:ext cx="58579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ru-RU" sz="3200" dirty="0">
                <a:solidFill>
                  <a:srgbClr val="002060"/>
                </a:solidFill>
              </a:rPr>
              <a:t>Взаимодействие с </a:t>
            </a:r>
            <a:r>
              <a:rPr lang="ru-RU" sz="3200" dirty="0" smtClean="0">
                <a:solidFill>
                  <a:srgbClr val="002060"/>
                </a:solidFill>
              </a:rPr>
              <a:t>родителями.</a:t>
            </a:r>
            <a:endParaRPr lang="ru-RU" sz="3200" dirty="0">
              <a:solidFill>
                <a:srgbClr val="002060"/>
              </a:solidFill>
            </a:endParaRPr>
          </a:p>
        </p:txBody>
      </p:sp>
      <p:pic>
        <p:nvPicPr>
          <p:cNvPr id="5" name="Рисунок 4" descr="DSC05640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85720" y="2071678"/>
            <a:ext cx="3500462" cy="4786322"/>
          </a:xfrm>
          <a:prstGeom prst="rect">
            <a:avLst/>
          </a:prstGeom>
        </p:spPr>
      </p:pic>
      <p:pic>
        <p:nvPicPr>
          <p:cNvPr id="9" name="Рисунок 8" descr="elka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429124" y="2071678"/>
            <a:ext cx="4714876" cy="4786322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43248"/>
            <a:ext cx="4827291" cy="3714752"/>
          </a:xfrm>
          <a:prstGeom prst="rect">
            <a:avLst/>
          </a:prstGeom>
        </p:spPr>
      </p:pic>
      <p:pic>
        <p:nvPicPr>
          <p:cNvPr id="3" name="Рисунок 2" descr="images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5" y="0"/>
            <a:ext cx="4357686" cy="3670157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2844" y="214290"/>
            <a:ext cx="8786874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   Диагностика  </a:t>
            </a:r>
            <a:r>
              <a:rPr lang="ru-RU" sz="4000" dirty="0">
                <a:solidFill>
                  <a:srgbClr val="C00000"/>
                </a:solidFill>
              </a:rPr>
              <a:t>полученных </a:t>
            </a:r>
            <a:r>
              <a:rPr lang="ru-RU" sz="4000" dirty="0" smtClean="0">
                <a:solidFill>
                  <a:srgbClr val="C00000"/>
                </a:solidFill>
              </a:rPr>
              <a:t>знаний.</a:t>
            </a:r>
            <a:endParaRPr lang="ru-RU" sz="4000" dirty="0">
              <a:solidFill>
                <a:srgbClr val="C00000"/>
              </a:solidFill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42844" y="1357298"/>
          <a:ext cx="3929090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357686" y="1357297"/>
          <a:ext cx="4643470" cy="50006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3470"/>
              </a:tblGrid>
              <a:tr h="623479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Виды бумаги</a:t>
                      </a:r>
                    </a:p>
                  </a:txBody>
                  <a:tcPr/>
                </a:tc>
              </a:tr>
              <a:tr h="547149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Качества бумаги</a:t>
                      </a:r>
                      <a:endParaRPr lang="ru-RU" dirty="0"/>
                    </a:p>
                  </a:txBody>
                  <a:tcPr/>
                </a:tc>
              </a:tr>
              <a:tr h="547149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Свойства бумаги</a:t>
                      </a:r>
                      <a:endParaRPr lang="ru-RU" dirty="0"/>
                    </a:p>
                  </a:txBody>
                  <a:tcPr/>
                </a:tc>
              </a:tr>
              <a:tr h="957508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Умения самостоятельно обследовать предмет</a:t>
                      </a:r>
                      <a:endParaRPr lang="ru-RU" dirty="0"/>
                    </a:p>
                  </a:txBody>
                  <a:tcPr/>
                </a:tc>
              </a:tr>
              <a:tr h="957508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Умение описывать предмет на основе обследования</a:t>
                      </a:r>
                      <a:endParaRPr lang="ru-RU" dirty="0"/>
                    </a:p>
                  </a:txBody>
                  <a:tcPr/>
                </a:tc>
              </a:tr>
              <a:tr h="1367869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Умение определить предназначение той или иной бумаги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142852"/>
            <a:ext cx="8429684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                           Выводы: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844" y="1142984"/>
            <a:ext cx="864399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000" dirty="0" smtClean="0"/>
              <a:t>Бумага </a:t>
            </a:r>
            <a:r>
              <a:rPr lang="ru-RU" sz="2000" dirty="0"/>
              <a:t>– необыкновенное изобретение человека, одно из важнейших </a:t>
            </a:r>
            <a:r>
              <a:rPr lang="ru-RU" sz="2000" dirty="0" smtClean="0"/>
              <a:t>и</a:t>
            </a:r>
          </a:p>
          <a:p>
            <a:r>
              <a:rPr lang="ru-RU" sz="2000" dirty="0"/>
              <a:t> </a:t>
            </a:r>
            <a:r>
              <a:rPr lang="ru-RU" sz="2000" dirty="0" smtClean="0"/>
              <a:t>    </a:t>
            </a:r>
            <a:r>
              <a:rPr lang="ru-RU" sz="2000" dirty="0"/>
              <a:t>величайших его завоеваний; это – продукт целлюлозно-бумажной </a:t>
            </a:r>
            <a:endParaRPr lang="ru-RU" sz="2000" dirty="0" smtClean="0"/>
          </a:p>
          <a:p>
            <a:r>
              <a:rPr lang="ru-RU" sz="2000" dirty="0"/>
              <a:t> </a:t>
            </a:r>
            <a:r>
              <a:rPr lang="ru-RU" sz="2000" dirty="0" smtClean="0"/>
              <a:t>    промышленности</a:t>
            </a:r>
            <a:r>
              <a:rPr lang="ru-RU" sz="2000" dirty="0"/>
              <a:t>; используется в различных областях жизни </a:t>
            </a:r>
            <a:endParaRPr lang="ru-RU" sz="2000" dirty="0" smtClean="0"/>
          </a:p>
          <a:p>
            <a:r>
              <a:rPr lang="ru-RU" sz="2000" dirty="0"/>
              <a:t> </a:t>
            </a:r>
            <a:r>
              <a:rPr lang="ru-RU" sz="2000" dirty="0" smtClean="0"/>
              <a:t>    человека</a:t>
            </a:r>
            <a:r>
              <a:rPr lang="ru-RU" sz="2000" dirty="0"/>
              <a:t>, основные материалы для изготовления бумаги – древесина </a:t>
            </a:r>
            <a:r>
              <a:rPr lang="ru-RU" sz="2000" dirty="0" smtClean="0"/>
              <a:t>и</a:t>
            </a:r>
          </a:p>
          <a:p>
            <a:r>
              <a:rPr lang="ru-RU" sz="2000" dirty="0"/>
              <a:t> </a:t>
            </a:r>
            <a:r>
              <a:rPr lang="ru-RU" sz="2000" dirty="0" smtClean="0"/>
              <a:t>      </a:t>
            </a:r>
            <a:r>
              <a:rPr lang="ru-RU" sz="2000" dirty="0"/>
              <a:t>целлюлоза; производят различные виды бумаги, в зависимости от </a:t>
            </a:r>
            <a:endParaRPr lang="ru-RU" sz="2000" dirty="0" smtClean="0"/>
          </a:p>
          <a:p>
            <a:r>
              <a:rPr lang="ru-RU" sz="2000" dirty="0"/>
              <a:t> </a:t>
            </a:r>
            <a:r>
              <a:rPr lang="ru-RU" sz="2000" dirty="0" smtClean="0"/>
              <a:t>    назначения</a:t>
            </a:r>
            <a:r>
              <a:rPr lang="ru-RU" sz="2000" dirty="0"/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3143248"/>
            <a:ext cx="835824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000" dirty="0"/>
              <a:t>используя разные способы </a:t>
            </a:r>
            <a:r>
              <a:rPr lang="ru-RU" sz="2000" dirty="0" smtClean="0"/>
              <a:t>применения</a:t>
            </a:r>
            <a:r>
              <a:rPr lang="ru-RU" sz="2000" dirty="0"/>
              <a:t> </a:t>
            </a:r>
            <a:r>
              <a:rPr lang="ru-RU" sz="2000" dirty="0" smtClean="0"/>
              <a:t> </a:t>
            </a:r>
            <a:r>
              <a:rPr lang="ru-RU" sz="2000" dirty="0"/>
              <a:t>различных видов бумаги </a:t>
            </a:r>
            <a:r>
              <a:rPr lang="ru-RU" sz="2000" dirty="0" smtClean="0"/>
              <a:t>в</a:t>
            </a:r>
          </a:p>
          <a:p>
            <a:r>
              <a:rPr lang="ru-RU" sz="2000" dirty="0"/>
              <a:t> </a:t>
            </a:r>
            <a:r>
              <a:rPr lang="ru-RU" sz="2000" dirty="0" smtClean="0"/>
              <a:t>   </a:t>
            </a:r>
            <a:r>
              <a:rPr lang="ru-RU" sz="2000" dirty="0"/>
              <a:t>творческих работах можно изготовить </a:t>
            </a:r>
            <a:r>
              <a:rPr lang="ru-RU" sz="2000" dirty="0" smtClean="0"/>
              <a:t>интересные  </a:t>
            </a:r>
            <a:r>
              <a:rPr lang="ru-RU" sz="2000" dirty="0"/>
              <a:t>работы </a:t>
            </a:r>
            <a:r>
              <a:rPr lang="ru-RU" sz="2000" dirty="0" smtClean="0"/>
              <a:t>своими</a:t>
            </a:r>
          </a:p>
          <a:p>
            <a:r>
              <a:rPr lang="ru-RU" sz="2000" dirty="0"/>
              <a:t> </a:t>
            </a:r>
            <a:r>
              <a:rPr lang="ru-RU" sz="2000" dirty="0" smtClean="0"/>
              <a:t>    руками.</a:t>
            </a:r>
            <a:endParaRPr lang="ru-RU" sz="2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214290"/>
            <a:ext cx="8715436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                      Заключение.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1071545"/>
            <a:ext cx="7143800" cy="6186309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r>
              <a:rPr lang="ru-RU" b="1" dirty="0"/>
              <a:t>БЕРЕГИ ПРИРОДУ!</a:t>
            </a:r>
            <a:endParaRPr lang="ru-RU" dirty="0"/>
          </a:p>
          <a:p>
            <a:r>
              <a:rPr lang="ru-RU" sz="1400" dirty="0"/>
              <a:t>Закрой глаза,</a:t>
            </a:r>
          </a:p>
          <a:p>
            <a:r>
              <a:rPr lang="ru-RU" sz="1400" dirty="0"/>
              <a:t>Представь себе,</a:t>
            </a:r>
          </a:p>
          <a:p>
            <a:r>
              <a:rPr lang="ru-RU" sz="1400" dirty="0"/>
              <a:t>Как будет страшно на Земле,</a:t>
            </a:r>
          </a:p>
          <a:p>
            <a:r>
              <a:rPr lang="ru-RU" sz="1400" dirty="0"/>
              <a:t>Когда не станет вдруг деревьев,</a:t>
            </a:r>
          </a:p>
          <a:p>
            <a:r>
              <a:rPr lang="ru-RU" sz="1400" dirty="0"/>
              <a:t>Исчезнут звери и леса,</a:t>
            </a:r>
          </a:p>
          <a:p>
            <a:r>
              <a:rPr lang="ru-RU" sz="1400" dirty="0"/>
              <a:t>И, выйдя в поле, не увидишь</a:t>
            </a:r>
          </a:p>
          <a:p>
            <a:r>
              <a:rPr lang="ru-RU" sz="1400" dirty="0"/>
              <a:t>Ни колоска, ни василька.</a:t>
            </a:r>
          </a:p>
          <a:p>
            <a:r>
              <a:rPr lang="ru-RU" sz="1400" dirty="0"/>
              <a:t>Пустая, голая Земля.</a:t>
            </a:r>
          </a:p>
          <a:p>
            <a:r>
              <a:rPr lang="ru-RU" sz="1400" dirty="0"/>
              <a:t>Как будет страшно,</a:t>
            </a:r>
          </a:p>
          <a:p>
            <a:r>
              <a:rPr lang="ru-RU" sz="1400" dirty="0"/>
              <a:t>Ты представил?</a:t>
            </a:r>
          </a:p>
          <a:p>
            <a:r>
              <a:rPr lang="ru-RU" sz="1400" dirty="0"/>
              <a:t>А чтоб такому не бывать,</a:t>
            </a:r>
          </a:p>
          <a:p>
            <a:r>
              <a:rPr lang="ru-RU" sz="1400" dirty="0"/>
              <a:t>Давай же будем мы природу</a:t>
            </a:r>
          </a:p>
          <a:p>
            <a:r>
              <a:rPr lang="ru-RU" sz="1400" dirty="0"/>
              <a:t>Любить, жалеть и уважать.</a:t>
            </a:r>
          </a:p>
          <a:p>
            <a:r>
              <a:rPr lang="ru-RU" sz="1400" dirty="0"/>
              <a:t>Костры в лесу не разжигать,</a:t>
            </a:r>
          </a:p>
          <a:p>
            <a:r>
              <a:rPr lang="ru-RU" sz="1400" dirty="0"/>
              <a:t>Зверей и птиц не обижать!</a:t>
            </a:r>
          </a:p>
          <a:p>
            <a:r>
              <a:rPr lang="ru-RU" sz="1400" dirty="0"/>
              <a:t>В тенистый лес входи,</a:t>
            </a:r>
          </a:p>
          <a:p>
            <a:r>
              <a:rPr lang="ru-RU" sz="1400" dirty="0"/>
              <a:t>Будь другом!</a:t>
            </a:r>
          </a:p>
          <a:p>
            <a:r>
              <a:rPr lang="ru-RU" sz="1400" dirty="0"/>
              <a:t>Грибов и ягод набери.</a:t>
            </a:r>
          </a:p>
          <a:p>
            <a:r>
              <a:rPr lang="ru-RU" sz="1400" dirty="0"/>
              <a:t>Вдыхая свежий, чистый воздух,</a:t>
            </a:r>
          </a:p>
          <a:p>
            <a:r>
              <a:rPr lang="ru-RU" sz="1400" dirty="0"/>
              <a:t>Деревья поблагодари!</a:t>
            </a:r>
          </a:p>
          <a:p>
            <a:r>
              <a:rPr lang="ru-RU" sz="1400" dirty="0"/>
              <a:t>Природа - щедрая хозяйка,</a:t>
            </a:r>
          </a:p>
          <a:p>
            <a:r>
              <a:rPr lang="ru-RU" sz="1400" dirty="0"/>
              <a:t>Бери, что надо,</a:t>
            </a:r>
          </a:p>
          <a:p>
            <a:r>
              <a:rPr lang="ru-RU" sz="1400" dirty="0"/>
              <a:t>Ей не жалко!</a:t>
            </a:r>
          </a:p>
          <a:p>
            <a:r>
              <a:rPr lang="ru-RU" sz="1400" dirty="0"/>
              <a:t>И не забудь, что ждет она</a:t>
            </a:r>
          </a:p>
          <a:p>
            <a:r>
              <a:rPr lang="ru-RU" sz="1400" dirty="0"/>
              <a:t>От нас  такого же  добра!</a:t>
            </a:r>
          </a:p>
          <a:p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14290"/>
            <a:ext cx="8358246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Исследовательский проект«Волшебный мир бумаги»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000108"/>
            <a:ext cx="850112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3600" dirty="0" smtClean="0"/>
              <a:t>Руководитель  проекта:   Коваленко Л.В.</a:t>
            </a:r>
          </a:p>
          <a:p>
            <a:pPr>
              <a:buFont typeface="Wingdings" pitchFamily="2" charset="2"/>
              <a:buChar char="ü"/>
            </a:pPr>
            <a:r>
              <a:rPr lang="ru-RU" sz="3600" dirty="0" smtClean="0"/>
              <a:t>Исполнители проекта:  дети, родители, воспитатели.</a:t>
            </a:r>
          </a:p>
          <a:p>
            <a:pPr>
              <a:buFont typeface="Wingdings" pitchFamily="2" charset="2"/>
              <a:buChar char="ü"/>
            </a:pPr>
            <a:r>
              <a:rPr lang="ru-RU" sz="3600" dirty="0" smtClean="0"/>
              <a:t>Сроки реализации проекта: октябрь 2012г.-апрель 2013г. </a:t>
            </a:r>
            <a:endParaRPr lang="ru-RU" sz="3600" dirty="0"/>
          </a:p>
        </p:txBody>
      </p:sp>
      <p:pic>
        <p:nvPicPr>
          <p:cNvPr id="4" name="Рисунок 3" descr="Фото0643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642910" y="3854595"/>
            <a:ext cx="2857520" cy="2628380"/>
          </a:xfrm>
          <a:prstGeom prst="rect">
            <a:avLst/>
          </a:prstGeom>
        </p:spPr>
      </p:pic>
      <p:pic>
        <p:nvPicPr>
          <p:cNvPr id="5" name="Рисунок 4" descr="043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857752" y="3857628"/>
            <a:ext cx="3429024" cy="264320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8643998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                          Гипотеза: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285860"/>
            <a:ext cx="878684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4000" dirty="0" smtClean="0"/>
              <a:t>Применение разнообразных</a:t>
            </a:r>
          </a:p>
          <a:p>
            <a:r>
              <a:rPr lang="ru-RU" sz="4000" dirty="0" smtClean="0"/>
              <a:t>   эффективных методов по </a:t>
            </a:r>
          </a:p>
          <a:p>
            <a:r>
              <a:rPr lang="ru-RU" sz="4000" dirty="0" smtClean="0"/>
              <a:t>   ознакомлению со свойствами, </a:t>
            </a:r>
          </a:p>
          <a:p>
            <a:r>
              <a:rPr lang="ru-RU" sz="4000" dirty="0"/>
              <a:t> </a:t>
            </a:r>
            <a:r>
              <a:rPr lang="ru-RU" sz="4000" dirty="0" smtClean="0"/>
              <a:t>  качеством и видами бумаги </a:t>
            </a:r>
          </a:p>
          <a:p>
            <a:r>
              <a:rPr lang="ru-RU" sz="4000" dirty="0"/>
              <a:t> </a:t>
            </a:r>
            <a:r>
              <a:rPr lang="ru-RU" sz="4000" dirty="0" smtClean="0"/>
              <a:t>  повышает интерес детей к </a:t>
            </a:r>
          </a:p>
          <a:p>
            <a:r>
              <a:rPr lang="ru-RU" sz="4000" dirty="0"/>
              <a:t> </a:t>
            </a:r>
            <a:r>
              <a:rPr lang="ru-RU" sz="4000" dirty="0" smtClean="0"/>
              <a:t>  окружающей действительности,</a:t>
            </a:r>
          </a:p>
          <a:p>
            <a:r>
              <a:rPr lang="ru-RU" sz="4000" dirty="0"/>
              <a:t> </a:t>
            </a:r>
            <a:r>
              <a:rPr lang="ru-RU" sz="4000" dirty="0" smtClean="0"/>
              <a:t>   стремление к  самостоятельному</a:t>
            </a:r>
          </a:p>
          <a:p>
            <a:r>
              <a:rPr lang="ru-RU" sz="4000" dirty="0"/>
              <a:t> </a:t>
            </a:r>
            <a:r>
              <a:rPr lang="ru-RU" sz="4000" dirty="0" smtClean="0"/>
              <a:t>   познанию.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214290"/>
            <a:ext cx="8643998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                      Цели проекта: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1285860"/>
            <a:ext cx="828680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3200" dirty="0" smtClean="0"/>
              <a:t>Дать ребёнку возможность реально, </a:t>
            </a:r>
          </a:p>
          <a:p>
            <a:r>
              <a:rPr lang="ru-RU" sz="3200" dirty="0"/>
              <a:t> </a:t>
            </a:r>
            <a:r>
              <a:rPr lang="ru-RU" sz="3200" dirty="0" smtClean="0"/>
              <a:t>  самостоятельно открыть для себя мир листа</a:t>
            </a:r>
          </a:p>
          <a:p>
            <a:r>
              <a:rPr lang="ru-RU" sz="3200" dirty="0" smtClean="0"/>
              <a:t>  бумаги, постичь свойства, структуру, палитру</a:t>
            </a:r>
          </a:p>
          <a:p>
            <a:r>
              <a:rPr lang="ru-RU" sz="3200" dirty="0"/>
              <a:t> </a:t>
            </a:r>
            <a:r>
              <a:rPr lang="ru-RU" sz="3200" dirty="0" smtClean="0"/>
              <a:t>  цветовых гамм, сочетаний комбинаций </a:t>
            </a:r>
          </a:p>
          <a:p>
            <a:r>
              <a:rPr lang="ru-RU" sz="3200" dirty="0"/>
              <a:t> </a:t>
            </a:r>
            <a:r>
              <a:rPr lang="ru-RU" sz="3200" dirty="0" smtClean="0"/>
              <a:t>  различных форм, величин.</a:t>
            </a:r>
          </a:p>
          <a:p>
            <a:pPr>
              <a:buFont typeface="Wingdings" pitchFamily="2" charset="2"/>
              <a:buChar char="ü"/>
            </a:pPr>
            <a:r>
              <a:rPr lang="ru-RU" sz="3200" dirty="0" smtClean="0"/>
              <a:t>Развивать образное представление о </a:t>
            </a:r>
          </a:p>
          <a:p>
            <a:r>
              <a:rPr lang="ru-RU" sz="3200" dirty="0"/>
              <a:t> </a:t>
            </a:r>
            <a:r>
              <a:rPr lang="ru-RU" sz="3200" dirty="0" smtClean="0"/>
              <a:t>   возможностях предметов, учиться </a:t>
            </a:r>
          </a:p>
          <a:p>
            <a:r>
              <a:rPr lang="ru-RU" sz="3200" dirty="0"/>
              <a:t> </a:t>
            </a:r>
            <a:r>
              <a:rPr lang="ru-RU" sz="3200" dirty="0" smtClean="0"/>
              <a:t>   конструировать и моделировать, находить</a:t>
            </a:r>
          </a:p>
          <a:p>
            <a:r>
              <a:rPr lang="ru-RU" sz="3200" dirty="0"/>
              <a:t> </a:t>
            </a:r>
            <a:r>
              <a:rPr lang="ru-RU" sz="3200" dirty="0" smtClean="0"/>
              <a:t>   неожиданные варианты  их исследования и</a:t>
            </a:r>
          </a:p>
          <a:p>
            <a:r>
              <a:rPr lang="ru-RU" sz="3200" dirty="0"/>
              <a:t> </a:t>
            </a:r>
            <a:r>
              <a:rPr lang="ru-RU" sz="3200" dirty="0" smtClean="0"/>
              <a:t>   использования</a:t>
            </a:r>
            <a:r>
              <a:rPr lang="ru-RU" sz="2800" dirty="0" smtClean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2844" y="428604"/>
            <a:ext cx="8786874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                   Задачи проекта: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1214422"/>
            <a:ext cx="821537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3200" dirty="0" smtClean="0"/>
              <a:t>Познакомить детей со свойствами и</a:t>
            </a:r>
          </a:p>
          <a:p>
            <a:r>
              <a:rPr lang="ru-RU" sz="3200" dirty="0"/>
              <a:t> </a:t>
            </a:r>
            <a:r>
              <a:rPr lang="ru-RU" sz="3200" dirty="0" smtClean="0"/>
              <a:t>    особенностями бумаги в различных</a:t>
            </a:r>
          </a:p>
          <a:p>
            <a:r>
              <a:rPr lang="ru-RU" sz="3200" dirty="0"/>
              <a:t> </a:t>
            </a:r>
            <a:r>
              <a:rPr lang="ru-RU" sz="3200" dirty="0" smtClean="0"/>
              <a:t>     изделиях.</a:t>
            </a:r>
          </a:p>
          <a:p>
            <a:pPr>
              <a:buFont typeface="Wingdings" pitchFamily="2" charset="2"/>
              <a:buChar char="ü"/>
            </a:pPr>
            <a:r>
              <a:rPr lang="ru-RU" sz="3200" dirty="0" smtClean="0"/>
              <a:t>Развивать интерес к истории создания </a:t>
            </a:r>
          </a:p>
          <a:p>
            <a:r>
              <a:rPr lang="ru-RU" sz="3200" dirty="0"/>
              <a:t> </a:t>
            </a:r>
            <a:r>
              <a:rPr lang="ru-RU" sz="3200" dirty="0" smtClean="0"/>
              <a:t>   бумаги, искусству техники оригами.</a:t>
            </a:r>
          </a:p>
          <a:p>
            <a:pPr>
              <a:buFont typeface="Wingdings" pitchFamily="2" charset="2"/>
              <a:buChar char="ü"/>
            </a:pPr>
            <a:r>
              <a:rPr lang="ru-RU" sz="3200" dirty="0" smtClean="0"/>
              <a:t>Пополнить активный словарь детей новыми</a:t>
            </a:r>
          </a:p>
          <a:p>
            <a:r>
              <a:rPr lang="ru-RU" sz="3200" dirty="0"/>
              <a:t> </a:t>
            </a:r>
            <a:r>
              <a:rPr lang="ru-RU" sz="3200" dirty="0" smtClean="0"/>
              <a:t>    словами и словосочетаниями.</a:t>
            </a:r>
          </a:p>
          <a:p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4714884"/>
            <a:ext cx="82868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3200" dirty="0" smtClean="0"/>
              <a:t>Дать знания о необходимости </a:t>
            </a:r>
            <a:r>
              <a:rPr lang="ru-RU" sz="3200" dirty="0"/>
              <a:t>бережного </a:t>
            </a:r>
            <a:endParaRPr lang="ru-RU" sz="3200" dirty="0" smtClean="0"/>
          </a:p>
          <a:p>
            <a:r>
              <a:rPr lang="ru-RU" sz="3200" dirty="0"/>
              <a:t> </a:t>
            </a:r>
            <a:r>
              <a:rPr lang="ru-RU" sz="3200" dirty="0" smtClean="0"/>
              <a:t>   использования </a:t>
            </a:r>
            <a:r>
              <a:rPr lang="ru-RU" sz="3200" dirty="0"/>
              <a:t>бумаги, о</a:t>
            </a:r>
            <a:r>
              <a:rPr lang="ru-RU" sz="3200" dirty="0" smtClean="0"/>
              <a:t> связи </a:t>
            </a:r>
            <a:r>
              <a:rPr lang="ru-RU" sz="3200" dirty="0"/>
              <a:t>охраны </a:t>
            </a:r>
            <a:r>
              <a:rPr lang="ru-RU" sz="3200" dirty="0" smtClean="0"/>
              <a:t>леса</a:t>
            </a:r>
          </a:p>
          <a:p>
            <a:r>
              <a:rPr lang="ru-RU" sz="3200" dirty="0"/>
              <a:t> </a:t>
            </a:r>
            <a:r>
              <a:rPr lang="ru-RU" sz="3200" dirty="0" smtClean="0"/>
              <a:t>   </a:t>
            </a:r>
            <a:r>
              <a:rPr lang="ru-RU" sz="3200" dirty="0"/>
              <a:t>с </a:t>
            </a:r>
            <a:r>
              <a:rPr lang="ru-RU" sz="3200" dirty="0" smtClean="0"/>
              <a:t>нашей </a:t>
            </a:r>
            <a:r>
              <a:rPr lang="ru-RU" sz="3200" dirty="0"/>
              <a:t>повседневной </a:t>
            </a:r>
            <a:r>
              <a:rPr lang="ru-RU" sz="3200" dirty="0" smtClean="0"/>
              <a:t>жизнью.</a:t>
            </a:r>
            <a:endParaRPr lang="ru-RU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214290"/>
            <a:ext cx="8643998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     Этапы проектной деятельности: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1357298"/>
            <a:ext cx="835824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 – 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подготовительный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–Определение целей, задач, изучение литературы, 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составление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плана деятельности.( сентябрь- октябрь 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2012г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.).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2786058"/>
            <a:ext cx="821537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>
              <a:defRPr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II –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основной  -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практическая деятельность. </a:t>
            </a:r>
          </a:p>
          <a:p>
            <a:pPr marL="274320" indent="-274320">
              <a:defRPr/>
            </a:pP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 октябрь – 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март).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74320" indent="-274320">
              <a:buFont typeface="Wingdings 2"/>
              <a:buChar char=""/>
              <a:defRPr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3857628"/>
            <a:ext cx="778674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III –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анализ, итог.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Соотношение полученных результатов с поставленными 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задачами, презентация проекта(апрель).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357167"/>
            <a:ext cx="8429684" cy="13234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     Схема реализации проекта через</a:t>
            </a:r>
          </a:p>
          <a:p>
            <a:r>
              <a:rPr lang="ru-RU" sz="4000" dirty="0">
                <a:solidFill>
                  <a:srgbClr val="C00000"/>
                </a:solidFill>
              </a:rPr>
              <a:t> </a:t>
            </a:r>
            <a:r>
              <a:rPr lang="ru-RU" sz="4000" dirty="0" smtClean="0">
                <a:solidFill>
                  <a:srgbClr val="C00000"/>
                </a:solidFill>
              </a:rPr>
              <a:t>         разные виды деятельности.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14678" y="3244334"/>
            <a:ext cx="24090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Виды деятельности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428992" y="3071810"/>
            <a:ext cx="2571768" cy="7858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</a:rPr>
              <a:t>Виды деятельности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571868" y="2000240"/>
            <a:ext cx="14932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Игровая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428992" y="1857364"/>
            <a:ext cx="2214578" cy="7143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ru-RU" dirty="0">
                <a:solidFill>
                  <a:srgbClr val="002060"/>
                </a:solidFill>
              </a:rPr>
              <a:t>Игровая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214678" y="4714884"/>
            <a:ext cx="25562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Художественно-речевая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214678" y="4643446"/>
            <a:ext cx="2786082" cy="7143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ru-RU" dirty="0">
                <a:solidFill>
                  <a:srgbClr val="002060"/>
                </a:solidFill>
              </a:rPr>
              <a:t>Художественно-речевая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215074" y="3286124"/>
            <a:ext cx="25287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Учебно-познавательная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3357562"/>
            <a:ext cx="32191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Взаимодействие с родителями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286512" y="3000372"/>
            <a:ext cx="2428892" cy="8572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ru-RU" dirty="0">
                <a:solidFill>
                  <a:srgbClr val="002060"/>
                </a:solidFill>
              </a:rPr>
              <a:t>Учебно-познавательная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0" y="3000372"/>
            <a:ext cx="3214678" cy="8572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ru-RU" dirty="0">
                <a:solidFill>
                  <a:srgbClr val="002060"/>
                </a:solidFill>
              </a:rPr>
              <a:t>Взаимодействие с родителями</a:t>
            </a:r>
          </a:p>
        </p:txBody>
      </p:sp>
      <p:cxnSp>
        <p:nvCxnSpPr>
          <p:cNvPr id="16" name="Прямая со стрелкой 15"/>
          <p:cNvCxnSpPr>
            <a:stCxn id="6" idx="0"/>
            <a:endCxn id="8" idx="2"/>
          </p:cNvCxnSpPr>
          <p:nvPr/>
        </p:nvCxnSpPr>
        <p:spPr>
          <a:xfrm rot="16200000" flipV="1">
            <a:off x="4375546" y="2732479"/>
            <a:ext cx="500066" cy="1785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6" idx="3"/>
            <a:endCxn id="13" idx="1"/>
          </p:cNvCxnSpPr>
          <p:nvPr/>
        </p:nvCxnSpPr>
        <p:spPr>
          <a:xfrm flipV="1">
            <a:off x="6000760" y="3429000"/>
            <a:ext cx="285752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6" idx="2"/>
            <a:endCxn id="10" idx="0"/>
          </p:cNvCxnSpPr>
          <p:nvPr/>
        </p:nvCxnSpPr>
        <p:spPr>
          <a:xfrm rot="5400000">
            <a:off x="4268389" y="4196959"/>
            <a:ext cx="785818" cy="1071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6" idx="1"/>
            <a:endCxn id="14" idx="3"/>
          </p:cNvCxnSpPr>
          <p:nvPr/>
        </p:nvCxnSpPr>
        <p:spPr>
          <a:xfrm rot="10800000">
            <a:off x="3214678" y="3429001"/>
            <a:ext cx="214314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42852"/>
            <a:ext cx="8501122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                Реализация проекта: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1571612"/>
            <a:ext cx="77153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ru-RU" sz="3600" dirty="0" smtClean="0">
                <a:solidFill>
                  <a:srgbClr val="002060"/>
                </a:solidFill>
              </a:rPr>
              <a:t>Учебно-познавательная деятельность.</a:t>
            </a:r>
            <a:endParaRPr lang="ru-RU" sz="3600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256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85753" y="2857496"/>
            <a:ext cx="3850133" cy="3429024"/>
          </a:xfrm>
          <a:prstGeom prst="rect">
            <a:avLst/>
          </a:prstGeom>
        </p:spPr>
      </p:pic>
      <p:pic>
        <p:nvPicPr>
          <p:cNvPr id="5" name="Рисунок 4" descr="254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572000" y="2786058"/>
            <a:ext cx="4095746" cy="3500461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53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42844" y="3071810"/>
            <a:ext cx="4572032" cy="3786190"/>
          </a:xfrm>
          <a:prstGeom prst="rect">
            <a:avLst/>
          </a:prstGeom>
        </p:spPr>
      </p:pic>
      <p:pic>
        <p:nvPicPr>
          <p:cNvPr id="3" name="Рисунок 2" descr="106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357686" y="142852"/>
            <a:ext cx="4500562" cy="337542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545</Words>
  <Application>Microsoft Office PowerPoint</Application>
  <PresentationFormat>Экран (4:3)</PresentationFormat>
  <Paragraphs>110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Исследовательский проект «Волшебный мир бумаги».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Kraftway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Людмила</dc:creator>
  <cp:lastModifiedBy>Людмила</cp:lastModifiedBy>
  <cp:revision>23</cp:revision>
  <dcterms:created xsi:type="dcterms:W3CDTF">2013-05-27T12:19:47Z</dcterms:created>
  <dcterms:modified xsi:type="dcterms:W3CDTF">2014-02-23T10:41:12Z</dcterms:modified>
</cp:coreProperties>
</file>