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0" r:id="rId14"/>
    <p:sldId id="269" r:id="rId15"/>
    <p:sldId id="272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F828"/>
    <a:srgbClr val="A3E682"/>
    <a:srgbClr val="A2732E"/>
    <a:srgbClr val="816111"/>
    <a:srgbClr val="218138"/>
    <a:srgbClr val="D2FAF8"/>
    <a:srgbClr val="2AA2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D1EB7-7CFF-4524-A1B9-C80019A7E790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FE9FE-D0F8-4223-9C98-75DECC7561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FE9FE-D0F8-4223-9C98-75DECC7561C0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008AC-3988-452B-A09F-4D1764BF2DD8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86311-6992-457E-BCCC-221B157CA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AF119-42A6-4045-8E4E-82A3FF2A353B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7C49B-B037-4897-87DE-78D61669F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40E83-B5B6-4AE1-908B-A82DD18E62A4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78B70-7D3D-4039-A394-4F66A0E5F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8D8EB-6195-4054-B1A2-BDDF8DB37F6A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7702C-5CAB-4702-B6AA-A42A86A2E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C07CD-D76D-4A25-872F-99AE0D81F948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8093-C6C0-406B-8DC6-6EFAD9367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6DCE-F024-400D-A114-D786C839BF78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D6034-B850-4053-A598-8EC3F8C06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DF879-D3CB-4D88-BBE6-5B1BB3FD43DF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81C51-2B5C-41B8-A7EE-CF4C306FC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C5235-961D-436F-A137-F4AB1A35D01F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170CF-938E-480E-835D-B05081D0C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10C0C-CCE8-4BC8-8686-5D2E3ADF2526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5F44-FF2B-4776-82D5-952C07369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A2A99-ABAE-4FD2-B64D-A2DECE6D82D1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EFC93-0967-4A28-B9BA-F159E4C68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2CD73-E8C8-492B-B8C6-6978071E3F8E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C53A3-A437-4131-B8BB-4B0B60F05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E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4826A3-F821-4370-948E-941D8866F0DE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571659-B31E-4524-AE27-4D50D8C20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6.xml"/><Relationship Id="rId18" Type="http://schemas.openxmlformats.org/officeDocument/2006/relationships/image" Target="../media/image11.wmf"/><Relationship Id="rId26" Type="http://schemas.openxmlformats.org/officeDocument/2006/relationships/image" Target="../media/image15.png"/><Relationship Id="rId3" Type="http://schemas.openxmlformats.org/officeDocument/2006/relationships/image" Target="../media/image3.wmf"/><Relationship Id="rId21" Type="http://schemas.openxmlformats.org/officeDocument/2006/relationships/slide" Target="slide11.xml"/><Relationship Id="rId7" Type="http://schemas.openxmlformats.org/officeDocument/2006/relationships/slide" Target="slide4.xml"/><Relationship Id="rId12" Type="http://schemas.openxmlformats.org/officeDocument/2006/relationships/image" Target="../media/image8.png"/><Relationship Id="rId17" Type="http://schemas.openxmlformats.org/officeDocument/2006/relationships/slide" Target="slide8.xml"/><Relationship Id="rId25" Type="http://schemas.openxmlformats.org/officeDocument/2006/relationships/slide" Target="slide14.xml"/><Relationship Id="rId2" Type="http://schemas.openxmlformats.org/officeDocument/2006/relationships/image" Target="../media/image2.wmf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11" Type="http://schemas.openxmlformats.org/officeDocument/2006/relationships/slide" Target="slide5.xml"/><Relationship Id="rId24" Type="http://schemas.openxmlformats.org/officeDocument/2006/relationships/image" Target="../media/image14.wmf"/><Relationship Id="rId5" Type="http://schemas.openxmlformats.org/officeDocument/2006/relationships/slide" Target="slide7.xml"/><Relationship Id="rId15" Type="http://schemas.openxmlformats.org/officeDocument/2006/relationships/slide" Target="slide10.xml"/><Relationship Id="rId23" Type="http://schemas.openxmlformats.org/officeDocument/2006/relationships/slide" Target="slide12.xml"/><Relationship Id="rId10" Type="http://schemas.openxmlformats.org/officeDocument/2006/relationships/image" Target="../media/image7.png"/><Relationship Id="rId19" Type="http://schemas.openxmlformats.org/officeDocument/2006/relationships/slide" Target="slide9.xml"/><Relationship Id="rId4" Type="http://schemas.openxmlformats.org/officeDocument/2006/relationships/image" Target="../media/image4.wmf"/><Relationship Id="rId9" Type="http://schemas.openxmlformats.org/officeDocument/2006/relationships/slide" Target="slide3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slide" Target="slide2.xml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95513" y="2420938"/>
            <a:ext cx="7772400" cy="14700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8000" baseline="-25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Aharoni"/>
                <a:cs typeface="Aharoni"/>
              </a:rPr>
              <a:t>Путешествие</a:t>
            </a:r>
            <a:br>
              <a:rPr lang="ru-RU" sz="8000" baseline="-25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Aharoni"/>
                <a:cs typeface="Aharoni"/>
              </a:rPr>
            </a:br>
            <a:r>
              <a:rPr lang="ru-RU" sz="8000" baseline="-25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Aharoni"/>
                <a:cs typeface="Aharoni"/>
              </a:rPr>
              <a:t>медвежонка</a:t>
            </a:r>
            <a:br>
              <a:rPr lang="ru-RU" sz="8000" baseline="-25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Aharoni"/>
                <a:cs typeface="Aharoni"/>
              </a:rPr>
            </a:br>
            <a:r>
              <a:rPr lang="ru-RU" sz="8000" baseline="-25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Aharoni"/>
                <a:cs typeface="Aharoni"/>
              </a:rPr>
              <a:t>по весне</a:t>
            </a:r>
          </a:p>
        </p:txBody>
      </p:sp>
      <p:pic>
        <p:nvPicPr>
          <p:cNvPr id="13314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1196975"/>
            <a:ext cx="3140075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2339975" y="260350"/>
            <a:ext cx="4619625" cy="1223963"/>
          </a:xfrm>
          <a:solidFill>
            <a:schemeClr val="bg1">
              <a:alpha val="61000"/>
            </a:schemeClr>
          </a:solidFill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218138"/>
                </a:solidFill>
              </a:rPr>
              <a:t>В синем небе голосок </a:t>
            </a:r>
            <a:endParaRPr lang="en-US" sz="2800" b="1" smtClean="0">
              <a:solidFill>
                <a:srgbClr val="218138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218138"/>
                </a:solidFill>
              </a:rPr>
              <a:t>Будто крохотный звонок. </a:t>
            </a:r>
          </a:p>
        </p:txBody>
      </p:sp>
      <p:pic>
        <p:nvPicPr>
          <p:cNvPr id="23556" name="Picture 4" descr="alouette_des_champ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844675"/>
            <a:ext cx="6985000" cy="4660900"/>
          </a:xfrm>
          <a:prstGeom prst="rect">
            <a:avLst/>
          </a:prstGeom>
          <a:noFill/>
          <a:ln w="38100">
            <a:solidFill>
              <a:srgbClr val="218138"/>
            </a:solidFill>
            <a:miter lim="800000"/>
            <a:headEnd/>
            <a:tailEnd/>
          </a:ln>
        </p:spPr>
      </p:pic>
      <p:pic>
        <p:nvPicPr>
          <p:cNvPr id="23559" name="Picture 7" descr="0_80440_633afca5_X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260350"/>
            <a:ext cx="1157287" cy="152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2195513" y="404813"/>
            <a:ext cx="4619625" cy="1252537"/>
          </a:xfrm>
          <a:solidFill>
            <a:schemeClr val="bg1">
              <a:alpha val="61000"/>
            </a:schemeClr>
          </a:solidFill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218138"/>
                </a:solidFill>
              </a:rPr>
              <a:t>Зимой спит,</a:t>
            </a:r>
            <a:endParaRPr lang="en-US" b="1" dirty="0" smtClean="0">
              <a:solidFill>
                <a:srgbClr val="218138"/>
              </a:solidFill>
            </a:endParaRPr>
          </a:p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218138"/>
                </a:solidFill>
              </a:rPr>
              <a:t>Летом - ульи ворошит. </a:t>
            </a:r>
          </a:p>
        </p:txBody>
      </p:sp>
      <p:pic>
        <p:nvPicPr>
          <p:cNvPr id="24581" name="Picture 5" descr="1630227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060575"/>
            <a:ext cx="7620000" cy="4318000"/>
          </a:xfrm>
          <a:prstGeom prst="rect">
            <a:avLst/>
          </a:prstGeom>
          <a:noFill/>
          <a:ln w="38100">
            <a:solidFill>
              <a:srgbClr val="218138"/>
            </a:solidFill>
            <a:miter lim="800000"/>
            <a:headEnd/>
            <a:tailEnd/>
          </a:ln>
        </p:spPr>
      </p:pic>
      <p:pic>
        <p:nvPicPr>
          <p:cNvPr id="24582" name="Picture 6" descr="0_8c1c7_17ec7c9e_X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60350"/>
            <a:ext cx="1589088" cy="128111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2217737"/>
          </a:xfrm>
          <a:solidFill>
            <a:schemeClr val="bg1">
              <a:alpha val="58000"/>
            </a:schemeClr>
          </a:solidFill>
        </p:spPr>
        <p:txBody>
          <a:bodyPr/>
          <a:lstStyle/>
          <a:p>
            <a:r>
              <a:rPr lang="ru-RU" b="1" smtClean="0">
                <a:solidFill>
                  <a:srgbClr val="218138"/>
                </a:solidFill>
              </a:rPr>
              <a:t>Какое важное событие </a:t>
            </a:r>
            <a:br>
              <a:rPr lang="ru-RU" b="1" smtClean="0">
                <a:solidFill>
                  <a:srgbClr val="218138"/>
                </a:solidFill>
              </a:rPr>
            </a:br>
            <a:r>
              <a:rPr lang="ru-RU" b="1" smtClean="0">
                <a:solidFill>
                  <a:srgbClr val="218138"/>
                </a:solidFill>
              </a:rPr>
              <a:t>происходит в жизни </a:t>
            </a:r>
            <a:br>
              <a:rPr lang="ru-RU" b="1" smtClean="0">
                <a:solidFill>
                  <a:srgbClr val="218138"/>
                </a:solidFill>
              </a:rPr>
            </a:br>
            <a:r>
              <a:rPr lang="ru-RU" b="1" smtClean="0">
                <a:solidFill>
                  <a:srgbClr val="218138"/>
                </a:solidFill>
              </a:rPr>
              <a:t>медведицы весной?</a:t>
            </a:r>
          </a:p>
        </p:txBody>
      </p:sp>
      <p:pic>
        <p:nvPicPr>
          <p:cNvPr id="25604" name="Picture 4" descr="B0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2565400"/>
            <a:ext cx="6296025" cy="4065588"/>
          </a:xfrm>
          <a:noFill/>
          <a:ln w="38100">
            <a:solidFill>
              <a:srgbClr val="218138"/>
            </a:solidFill>
          </a:ln>
        </p:spPr>
      </p:pic>
      <p:pic>
        <p:nvPicPr>
          <p:cNvPr id="25605" name="Picture 5" descr="74594670_multpictnarodru8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437063"/>
            <a:ext cx="927100" cy="2182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/>
          </p:cNvSpPr>
          <p:nvPr>
            <p:ph type="body" idx="1"/>
          </p:nvPr>
        </p:nvSpPr>
        <p:spPr>
          <a:xfrm>
            <a:off x="1403350" y="260350"/>
            <a:ext cx="6130925" cy="2549525"/>
          </a:xfrm>
          <a:solidFill>
            <a:schemeClr val="bg1">
              <a:alpha val="58823"/>
            </a:schemeClr>
          </a:solid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218138"/>
                </a:solidFill>
              </a:rPr>
              <a:t>Чуткие ушки на макушке.</a:t>
            </a:r>
          </a:p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218138"/>
                </a:solidFill>
              </a:rPr>
              <a:t>Зимой - беленький, щупленький,</a:t>
            </a:r>
          </a:p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218138"/>
                </a:solidFill>
              </a:rPr>
              <a:t>По лесу круголяет,</a:t>
            </a:r>
          </a:p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218138"/>
                </a:solidFill>
              </a:rPr>
              <a:t>Чудные узоры оставляет.</a:t>
            </a:r>
          </a:p>
        </p:txBody>
      </p:sp>
      <p:pic>
        <p:nvPicPr>
          <p:cNvPr id="17410" name="Picture 4" descr="x_58083f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997200"/>
            <a:ext cx="5759450" cy="3556000"/>
          </a:xfrm>
          <a:prstGeom prst="rect">
            <a:avLst/>
          </a:prstGeom>
          <a:noFill/>
          <a:ln w="38100">
            <a:solidFill>
              <a:srgbClr val="218138"/>
            </a:solidFill>
            <a:miter lim="800000"/>
            <a:headEnd/>
            <a:tailEnd/>
          </a:ln>
        </p:spPr>
      </p:pic>
      <p:pic>
        <p:nvPicPr>
          <p:cNvPr id="17411" name="Picture 6" descr="74594670_multpictnarodru8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3789363"/>
            <a:ext cx="1179513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  <a:solidFill>
            <a:schemeClr val="bg1">
              <a:alpha val="60001"/>
            </a:schemeClr>
          </a:solidFill>
        </p:spPr>
        <p:txBody>
          <a:bodyPr/>
          <a:lstStyle/>
          <a:p>
            <a:r>
              <a:rPr lang="ru-RU" sz="4000" b="1" smtClean="0">
                <a:solidFill>
                  <a:srgbClr val="218138"/>
                </a:solidFill>
              </a:rPr>
              <a:t>Что происходит весной с зайцами?</a:t>
            </a:r>
            <a:r>
              <a:rPr lang="ru-RU" sz="4000" smtClean="0"/>
              <a:t> </a:t>
            </a:r>
          </a:p>
        </p:txBody>
      </p:sp>
      <p:pic>
        <p:nvPicPr>
          <p:cNvPr id="26628" name="Picture 4" descr="заяц меняет шуб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7056784" cy="5040560"/>
          </a:xfrm>
          <a:prstGeom prst="rect">
            <a:avLst/>
          </a:prstGeom>
          <a:noFill/>
        </p:spPr>
      </p:pic>
      <p:pic>
        <p:nvPicPr>
          <p:cNvPr id="26630" name="Picture 6" descr="0_8c1c7_17ec7c9e_X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9012" y="5157192"/>
            <a:ext cx="1804988" cy="1455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E682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 rot="16200000">
            <a:off x="1669368" y="3667336"/>
            <a:ext cx="6165304" cy="216024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иагональная полоса 2"/>
          <p:cNvSpPr/>
          <p:nvPr/>
        </p:nvSpPr>
        <p:spPr>
          <a:xfrm rot="11353667">
            <a:off x="4974817" y="544926"/>
            <a:ext cx="288032" cy="4149080"/>
          </a:xfrm>
          <a:prstGeom prst="diagStripe">
            <a:avLst>
              <a:gd name="adj" fmla="val 50279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Диагональная полоса 4"/>
          <p:cNvSpPr/>
          <p:nvPr/>
        </p:nvSpPr>
        <p:spPr>
          <a:xfrm rot="15459716">
            <a:off x="2319817" y="2982821"/>
            <a:ext cx="3888432" cy="288032"/>
          </a:xfrm>
          <a:prstGeom prst="diagStrip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Диагональная полоса 5"/>
          <p:cNvSpPr/>
          <p:nvPr/>
        </p:nvSpPr>
        <p:spPr>
          <a:xfrm rot="11805613">
            <a:off x="5314690" y="1264829"/>
            <a:ext cx="296560" cy="2198181"/>
          </a:xfrm>
          <a:prstGeom prst="diagStripe">
            <a:avLst>
              <a:gd name="adj" fmla="val 72388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Диагональная полоса 6"/>
          <p:cNvSpPr/>
          <p:nvPr/>
        </p:nvSpPr>
        <p:spPr>
          <a:xfrm rot="13731596" flipV="1">
            <a:off x="2095295" y="2893269"/>
            <a:ext cx="2808312" cy="52789"/>
          </a:xfrm>
          <a:prstGeom prst="diagStrip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Диагональная полоса 7"/>
          <p:cNvSpPr/>
          <p:nvPr/>
        </p:nvSpPr>
        <p:spPr>
          <a:xfrm flipV="1">
            <a:off x="4283968" y="1124744"/>
            <a:ext cx="72008" cy="2232248"/>
          </a:xfrm>
          <a:prstGeom prst="diagStrip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Диагональная полоса 8"/>
          <p:cNvSpPr/>
          <p:nvPr/>
        </p:nvSpPr>
        <p:spPr>
          <a:xfrm rot="10585516">
            <a:off x="4700575" y="319386"/>
            <a:ext cx="363131" cy="1681148"/>
          </a:xfrm>
          <a:prstGeom prst="diagStripe">
            <a:avLst>
              <a:gd name="adj" fmla="val 84329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Диагональная полоса 9"/>
          <p:cNvSpPr/>
          <p:nvPr/>
        </p:nvSpPr>
        <p:spPr>
          <a:xfrm rot="18996375">
            <a:off x="4501302" y="3665320"/>
            <a:ext cx="2016224" cy="177157"/>
          </a:xfrm>
          <a:prstGeom prst="diagStrip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419872" y="3068960"/>
            <a:ext cx="986408" cy="84239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491880" y="1988840"/>
            <a:ext cx="720080" cy="136815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059832" y="1844824"/>
            <a:ext cx="648072" cy="122413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2483768" y="2276872"/>
            <a:ext cx="864096" cy="50405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436096" y="3573016"/>
            <a:ext cx="504056" cy="28803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endCxn id="10" idx="3"/>
          </p:cNvCxnSpPr>
          <p:nvPr/>
        </p:nvCxnSpPr>
        <p:spPr>
          <a:xfrm flipH="1">
            <a:off x="5814831" y="2564904"/>
            <a:ext cx="341345" cy="778339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5580112" y="2060848"/>
            <a:ext cx="360040" cy="28803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олилиния 36"/>
          <p:cNvSpPr/>
          <p:nvPr/>
        </p:nvSpPr>
        <p:spPr>
          <a:xfrm>
            <a:off x="5497975" y="3032567"/>
            <a:ext cx="57873" cy="567160"/>
          </a:xfrm>
          <a:custGeom>
            <a:avLst/>
            <a:gdLst>
              <a:gd name="connsiteX0" fmla="*/ 0 w 57873"/>
              <a:gd name="connsiteY0" fmla="*/ 567160 h 567160"/>
              <a:gd name="connsiteX1" fmla="*/ 11574 w 57873"/>
              <a:gd name="connsiteY1" fmla="*/ 231494 h 567160"/>
              <a:gd name="connsiteX2" fmla="*/ 46298 w 57873"/>
              <a:gd name="connsiteY2" fmla="*/ 115747 h 567160"/>
              <a:gd name="connsiteX3" fmla="*/ 57873 w 57873"/>
              <a:gd name="connsiteY3" fmla="*/ 81023 h 567160"/>
              <a:gd name="connsiteX4" fmla="*/ 57873 w 57873"/>
              <a:gd name="connsiteY4" fmla="*/ 0 h 56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73" h="567160">
                <a:moveTo>
                  <a:pt x="0" y="567160"/>
                </a:moveTo>
                <a:cubicBezTo>
                  <a:pt x="3858" y="455271"/>
                  <a:pt x="4801" y="343244"/>
                  <a:pt x="11574" y="231494"/>
                </a:cubicBezTo>
                <a:cubicBezTo>
                  <a:pt x="12870" y="210116"/>
                  <a:pt x="42964" y="125748"/>
                  <a:pt x="46298" y="115747"/>
                </a:cubicBezTo>
                <a:cubicBezTo>
                  <a:pt x="50156" y="104172"/>
                  <a:pt x="57873" y="93224"/>
                  <a:pt x="57873" y="81023"/>
                </a:cubicBezTo>
                <a:lnTo>
                  <a:pt x="57873" y="0"/>
                </a:lnTo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5364088" y="764704"/>
            <a:ext cx="432048" cy="86409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3851920" y="1556792"/>
            <a:ext cx="72008" cy="28803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5004048" y="332656"/>
            <a:ext cx="288032" cy="57606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4067944" y="620688"/>
            <a:ext cx="216024" cy="86409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4283968" y="908720"/>
            <a:ext cx="216024" cy="100811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5" idx="3"/>
          </p:cNvCxnSpPr>
          <p:nvPr/>
        </p:nvCxnSpPr>
        <p:spPr>
          <a:xfrm flipH="1" flipV="1">
            <a:off x="3347864" y="1484784"/>
            <a:ext cx="567760" cy="72317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6" idx="2"/>
          </p:cNvCxnSpPr>
          <p:nvPr/>
        </p:nvCxnSpPr>
        <p:spPr>
          <a:xfrm flipV="1">
            <a:off x="5414660" y="2132856"/>
            <a:ext cx="1101556" cy="533459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 flipV="1">
            <a:off x="4427984" y="116632"/>
            <a:ext cx="216024" cy="86409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Блок-схема: узел 63"/>
          <p:cNvSpPr/>
          <p:nvPr/>
        </p:nvSpPr>
        <p:spPr>
          <a:xfrm rot="16462822">
            <a:off x="5722387" y="2723822"/>
            <a:ext cx="457200" cy="85417"/>
          </a:xfrm>
          <a:prstGeom prst="flowChartConnector">
            <a:avLst/>
          </a:prstGeom>
          <a:solidFill>
            <a:srgbClr val="55F828"/>
          </a:solidFill>
          <a:ln>
            <a:solidFill>
              <a:srgbClr val="55F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Блок-схема: узел 64"/>
          <p:cNvSpPr/>
          <p:nvPr/>
        </p:nvSpPr>
        <p:spPr>
          <a:xfrm>
            <a:off x="6156176" y="2276872"/>
            <a:ext cx="457200" cy="97160"/>
          </a:xfrm>
          <a:prstGeom prst="flowChartConnector">
            <a:avLst/>
          </a:prstGeom>
          <a:solidFill>
            <a:srgbClr val="55F828"/>
          </a:solidFill>
          <a:ln>
            <a:solidFill>
              <a:srgbClr val="55F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Блок-схема: узел 65"/>
          <p:cNvSpPr/>
          <p:nvPr/>
        </p:nvSpPr>
        <p:spPr>
          <a:xfrm rot="21007977">
            <a:off x="5945096" y="3467455"/>
            <a:ext cx="457200" cy="97160"/>
          </a:xfrm>
          <a:prstGeom prst="flowChartConnector">
            <a:avLst/>
          </a:prstGeom>
          <a:solidFill>
            <a:srgbClr val="55F828"/>
          </a:solidFill>
          <a:ln>
            <a:solidFill>
              <a:srgbClr val="A3E6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Блок-схема: узел 66"/>
          <p:cNvSpPr/>
          <p:nvPr/>
        </p:nvSpPr>
        <p:spPr>
          <a:xfrm rot="20802961" flipV="1">
            <a:off x="5673277" y="2197757"/>
            <a:ext cx="457200" cy="62262"/>
          </a:xfrm>
          <a:prstGeom prst="flowChartConnector">
            <a:avLst/>
          </a:prstGeom>
          <a:solidFill>
            <a:srgbClr val="55F828"/>
          </a:solidFill>
          <a:ln>
            <a:solidFill>
              <a:srgbClr val="55F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Блок-схема: узел 68"/>
          <p:cNvSpPr/>
          <p:nvPr/>
        </p:nvSpPr>
        <p:spPr>
          <a:xfrm rot="20572757">
            <a:off x="5662189" y="972975"/>
            <a:ext cx="457200" cy="137227"/>
          </a:xfrm>
          <a:prstGeom prst="flowChartConnector">
            <a:avLst/>
          </a:prstGeom>
          <a:solidFill>
            <a:srgbClr val="55F828"/>
          </a:solidFill>
          <a:ln>
            <a:solidFill>
              <a:srgbClr val="55F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Блок-схема: узел 69"/>
          <p:cNvSpPr/>
          <p:nvPr/>
        </p:nvSpPr>
        <p:spPr>
          <a:xfrm rot="16991043">
            <a:off x="4438361" y="377265"/>
            <a:ext cx="457200" cy="87962"/>
          </a:xfrm>
          <a:prstGeom prst="flowChartConnector">
            <a:avLst/>
          </a:prstGeom>
          <a:solidFill>
            <a:srgbClr val="55F828"/>
          </a:solidFill>
          <a:ln>
            <a:solidFill>
              <a:srgbClr val="55F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Блок-схема: узел 70"/>
          <p:cNvSpPr/>
          <p:nvPr/>
        </p:nvSpPr>
        <p:spPr>
          <a:xfrm rot="19467758">
            <a:off x="5127260" y="471980"/>
            <a:ext cx="484847" cy="83791"/>
          </a:xfrm>
          <a:prstGeom prst="flowChartConnector">
            <a:avLst/>
          </a:prstGeom>
          <a:solidFill>
            <a:srgbClr val="55F828"/>
          </a:solidFill>
          <a:ln>
            <a:solidFill>
              <a:srgbClr val="55F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Блок-схема: узел 71"/>
          <p:cNvSpPr/>
          <p:nvPr/>
        </p:nvSpPr>
        <p:spPr>
          <a:xfrm rot="15858545">
            <a:off x="2710347" y="2000386"/>
            <a:ext cx="386974" cy="82083"/>
          </a:xfrm>
          <a:prstGeom prst="flowChartConnector">
            <a:avLst/>
          </a:prstGeom>
          <a:solidFill>
            <a:srgbClr val="55F828"/>
          </a:solidFill>
          <a:ln>
            <a:solidFill>
              <a:srgbClr val="55F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Блок-схема: узел 72"/>
          <p:cNvSpPr/>
          <p:nvPr/>
        </p:nvSpPr>
        <p:spPr>
          <a:xfrm rot="16722594">
            <a:off x="4000888" y="729309"/>
            <a:ext cx="471137" cy="123084"/>
          </a:xfrm>
          <a:prstGeom prst="flowChartConnector">
            <a:avLst/>
          </a:prstGeom>
          <a:solidFill>
            <a:srgbClr val="55F828"/>
          </a:solidFill>
          <a:ln>
            <a:solidFill>
              <a:srgbClr val="55F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Блок-схема: узел 73"/>
          <p:cNvSpPr/>
          <p:nvPr/>
        </p:nvSpPr>
        <p:spPr>
          <a:xfrm rot="1291428">
            <a:off x="3205730" y="1709283"/>
            <a:ext cx="457200" cy="97160"/>
          </a:xfrm>
          <a:prstGeom prst="flowChartConnector">
            <a:avLst/>
          </a:prstGeom>
          <a:solidFill>
            <a:srgbClr val="55F828"/>
          </a:solidFill>
          <a:ln>
            <a:solidFill>
              <a:srgbClr val="55F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Блок-схема: узел 75"/>
          <p:cNvSpPr/>
          <p:nvPr/>
        </p:nvSpPr>
        <p:spPr>
          <a:xfrm rot="6035070">
            <a:off x="3779912" y="1772816"/>
            <a:ext cx="457200" cy="97160"/>
          </a:xfrm>
          <a:prstGeom prst="flowChartConnector">
            <a:avLst/>
          </a:prstGeom>
          <a:solidFill>
            <a:srgbClr val="55F828"/>
          </a:solidFill>
          <a:ln>
            <a:solidFill>
              <a:srgbClr val="55F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Блок-схема: узел 76"/>
          <p:cNvSpPr/>
          <p:nvPr/>
        </p:nvSpPr>
        <p:spPr>
          <a:xfrm rot="3114905" flipV="1">
            <a:off x="5156733" y="3309091"/>
            <a:ext cx="457200" cy="61629"/>
          </a:xfrm>
          <a:prstGeom prst="flowChartConnector">
            <a:avLst/>
          </a:prstGeom>
          <a:solidFill>
            <a:srgbClr val="55F828"/>
          </a:solidFill>
          <a:ln>
            <a:solidFill>
              <a:srgbClr val="55F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Блок-схема: узел 77"/>
          <p:cNvSpPr/>
          <p:nvPr/>
        </p:nvSpPr>
        <p:spPr>
          <a:xfrm>
            <a:off x="2699792" y="2636912"/>
            <a:ext cx="457200" cy="169168"/>
          </a:xfrm>
          <a:prstGeom prst="flowChartConnector">
            <a:avLst/>
          </a:prstGeom>
          <a:solidFill>
            <a:srgbClr val="55F828"/>
          </a:solidFill>
          <a:ln>
            <a:solidFill>
              <a:srgbClr val="55F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Блок-схема: узел 78"/>
          <p:cNvSpPr/>
          <p:nvPr/>
        </p:nvSpPr>
        <p:spPr>
          <a:xfrm>
            <a:off x="3563888" y="3429000"/>
            <a:ext cx="457200" cy="169168"/>
          </a:xfrm>
          <a:prstGeom prst="flowChartConnector">
            <a:avLst/>
          </a:prstGeom>
          <a:solidFill>
            <a:srgbClr val="55F828"/>
          </a:solidFill>
          <a:ln>
            <a:solidFill>
              <a:srgbClr val="55F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6" grpId="1" animBg="1"/>
      <p:bldP spid="67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Masa__st___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123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9" descr="MC90043557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8913"/>
            <a:ext cx="1755775" cy="1755775"/>
          </a:xfrm>
          <a:prstGeom prst="rect">
            <a:avLst/>
          </a:prstGeom>
          <a:noFill/>
          <a:ln w="38100">
            <a:solidFill>
              <a:srgbClr val="2AA247"/>
            </a:solidFill>
            <a:miter lim="800000"/>
            <a:headEnd/>
            <a:tailEnd/>
          </a:ln>
        </p:spPr>
      </p:pic>
      <p:pic>
        <p:nvPicPr>
          <p:cNvPr id="14338" name="Picture 11" descr="MC90032953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420938"/>
            <a:ext cx="1866900" cy="1851025"/>
          </a:xfrm>
          <a:prstGeom prst="rect">
            <a:avLst/>
          </a:prstGeom>
          <a:solidFill>
            <a:srgbClr val="D2FAF8"/>
          </a:solidFill>
          <a:ln w="38100">
            <a:solidFill>
              <a:srgbClr val="2AA247"/>
            </a:solidFill>
            <a:miter lim="800000"/>
            <a:headEnd/>
            <a:tailEnd/>
          </a:ln>
        </p:spPr>
      </p:pic>
      <p:pic>
        <p:nvPicPr>
          <p:cNvPr id="14339" name="Picture 12" descr="MC900192133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797425"/>
            <a:ext cx="1814513" cy="1846263"/>
          </a:xfrm>
          <a:prstGeom prst="rect">
            <a:avLst/>
          </a:prstGeom>
          <a:solidFill>
            <a:srgbClr val="FFFF99"/>
          </a:solidFill>
          <a:ln w="38100">
            <a:solidFill>
              <a:srgbClr val="2AA247"/>
            </a:solidFill>
            <a:miter lim="800000"/>
            <a:headEnd/>
            <a:tailEnd/>
          </a:ln>
        </p:spPr>
      </p:pic>
      <p:pic>
        <p:nvPicPr>
          <p:cNvPr id="14340" name="Picture 16" descr="MC900437659[1]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2708275"/>
            <a:ext cx="9604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0" descr="MC900432590[1]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4663" y="404813"/>
            <a:ext cx="11080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1" descr="MC900432591[1]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775" y="404813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2" descr="MC900432588[1]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40425" y="333375"/>
            <a:ext cx="1179513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3" descr="MC900432587[1]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6188" y="333375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4" descr="MC900437661[1]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67625" y="2565400"/>
            <a:ext cx="98742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25" descr="MC900437677[1]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356100" y="2565400"/>
            <a:ext cx="1173163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26" descr="MC900437675[1]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940425" y="2708275"/>
            <a:ext cx="121285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27" descr="MC900438024[1]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555875" y="4941888"/>
            <a:ext cx="12319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28" descr="MC900151207[1]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067175" y="5157788"/>
            <a:ext cx="993775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29" descr="MC900438041[1]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724525" y="5084763"/>
            <a:ext cx="11588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31" descr="MC900436398[1]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380288" y="5157788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179388" y="1052513"/>
            <a:ext cx="4608512" cy="4525962"/>
          </a:xfrm>
          <a:solidFill>
            <a:schemeClr val="bg1">
              <a:alpha val="53000"/>
            </a:schemeClr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b="1" smtClean="0">
                <a:solidFill>
                  <a:srgbClr val="21813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Закружит она метель, 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b="1" smtClean="0">
                <a:solidFill>
                  <a:srgbClr val="21813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Принесёт с собой капель, 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b="1" smtClean="0">
                <a:solidFill>
                  <a:srgbClr val="21813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Вмиг сосульки с крыш собьёт, 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b="1" smtClean="0">
                <a:solidFill>
                  <a:srgbClr val="21813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Снег повсюду уберёт, 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b="1" smtClean="0">
                <a:solidFill>
                  <a:srgbClr val="21813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Ручейками зажурчит, 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b="1" smtClean="0">
                <a:solidFill>
                  <a:srgbClr val="21813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Ярче солнцем заблестит. 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b="1" smtClean="0">
                <a:solidFill>
                  <a:srgbClr val="21813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капризна и красна 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b="1" smtClean="0">
                <a:solidFill>
                  <a:srgbClr val="21813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Долгожданная...</a:t>
            </a:r>
          </a:p>
        </p:txBody>
      </p:sp>
      <p:pic>
        <p:nvPicPr>
          <p:cNvPr id="15362" name="Picture 7" descr="98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052513"/>
            <a:ext cx="4041775" cy="4537075"/>
          </a:xfrm>
          <a:prstGeom prst="rect">
            <a:avLst/>
          </a:prstGeom>
          <a:noFill/>
          <a:ln w="38100">
            <a:solidFill>
              <a:srgbClr val="218138"/>
            </a:solidFill>
            <a:miter lim="800000"/>
            <a:headEnd/>
            <a:tailEnd/>
          </a:ln>
        </p:spPr>
      </p:pic>
      <p:pic>
        <p:nvPicPr>
          <p:cNvPr id="2" name="Picture 8" descr="0_80440_633afca5_X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5084763"/>
            <a:ext cx="123190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1"/>
          </p:nvPr>
        </p:nvSpPr>
        <p:spPr>
          <a:xfrm>
            <a:off x="250825" y="1989138"/>
            <a:ext cx="4330700" cy="2620962"/>
          </a:xfrm>
          <a:solidFill>
            <a:schemeClr val="bg1">
              <a:alpha val="52156"/>
            </a:schemeClr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218138"/>
                </a:solidFill>
              </a:rPr>
              <a:t>Появился из-под снега,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218138"/>
                </a:solidFill>
              </a:rPr>
              <a:t>Увидал кусочек неба.</a:t>
            </a:r>
            <a:br>
              <a:rPr lang="ru-RU" b="1" smtClean="0">
                <a:solidFill>
                  <a:srgbClr val="218138"/>
                </a:solidFill>
              </a:rPr>
            </a:br>
            <a:r>
              <a:rPr lang="ru-RU" b="1" smtClean="0">
                <a:solidFill>
                  <a:srgbClr val="218138"/>
                </a:solidFill>
              </a:rPr>
              <a:t>Самый первый самый нежный,</a:t>
            </a:r>
            <a:br>
              <a:rPr lang="ru-RU" b="1" smtClean="0">
                <a:solidFill>
                  <a:srgbClr val="218138"/>
                </a:solidFill>
              </a:rPr>
            </a:br>
            <a:r>
              <a:rPr lang="ru-RU" b="1" smtClean="0">
                <a:solidFill>
                  <a:srgbClr val="218138"/>
                </a:solidFill>
              </a:rPr>
              <a:t>Чистый маленький … </a:t>
            </a:r>
          </a:p>
        </p:txBody>
      </p:sp>
      <p:pic>
        <p:nvPicPr>
          <p:cNvPr id="16386" name="Picture 4" descr="8 марта_рест Барашик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412875"/>
            <a:ext cx="42576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0_8c1c7_17ec7c9e_X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724400"/>
            <a:ext cx="231616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1"/>
          </p:nvPr>
        </p:nvSpPr>
        <p:spPr>
          <a:xfrm>
            <a:off x="2124075" y="404813"/>
            <a:ext cx="4762500" cy="2260600"/>
          </a:xfrm>
          <a:solidFill>
            <a:schemeClr val="bg1">
              <a:alpha val="5999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218138"/>
                </a:solidFill>
              </a:rPr>
              <a:t>Уж тает снег, бегут ручьи,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218138"/>
                </a:solidFill>
              </a:rPr>
              <a:t>В окно повеяло весною...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218138"/>
                </a:solidFill>
              </a:rPr>
              <a:t>Засвищут скоро соловьи,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218138"/>
                </a:solidFill>
              </a:rPr>
              <a:t> И лес оденется листвою! </a:t>
            </a:r>
          </a:p>
        </p:txBody>
      </p:sp>
      <p:pic>
        <p:nvPicPr>
          <p:cNvPr id="18434" name="Picture 4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141663"/>
            <a:ext cx="4146550" cy="3095625"/>
          </a:xfrm>
          <a:prstGeom prst="rect">
            <a:avLst/>
          </a:prstGeom>
          <a:noFill/>
          <a:ln w="38100">
            <a:solidFill>
              <a:srgbClr val="218138"/>
            </a:solidFill>
            <a:miter lim="800000"/>
            <a:headEnd/>
            <a:tailEnd/>
          </a:ln>
        </p:spPr>
      </p:pic>
      <p:pic>
        <p:nvPicPr>
          <p:cNvPr id="18435" name="Picture 5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141663"/>
            <a:ext cx="4032250" cy="3081337"/>
          </a:xfrm>
          <a:prstGeom prst="rect">
            <a:avLst/>
          </a:prstGeom>
          <a:noFill/>
          <a:ln w="38100">
            <a:solidFill>
              <a:srgbClr val="218138"/>
            </a:solidFill>
            <a:miter lim="800000"/>
            <a:headEnd/>
            <a:tailEnd/>
          </a:ln>
        </p:spPr>
      </p:pic>
      <p:pic>
        <p:nvPicPr>
          <p:cNvPr id="18436" name="Picture 5" descr="Рисунок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765175"/>
            <a:ext cx="113982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 descr="MC90033145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1341437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8" descr="j02938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188913"/>
            <a:ext cx="1744663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7" descr="MC90035387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333375"/>
            <a:ext cx="23399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9" descr="MC900440405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2492375"/>
            <a:ext cx="166211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7" descr="MC900371018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3933825"/>
            <a:ext cx="1849438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8" descr="fb00948c85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4652963"/>
            <a:ext cx="16573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30" descr="MC900298889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588" y="2349500"/>
            <a:ext cx="17049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33" descr="MC900439971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313" y="2852738"/>
            <a:ext cx="14224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0" descr="0_80440_633afca5_XL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2088" y="5300663"/>
            <a:ext cx="973137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1763713" y="24209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218138"/>
                </a:solidFill>
              </a:rPr>
              <a:t>1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200650" y="171926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218138"/>
                </a:solidFill>
              </a:rPr>
              <a:t>2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8512175" y="16478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218138"/>
                </a:solidFill>
              </a:rPr>
              <a:t>3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5795963" y="35004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218138"/>
                </a:solidFill>
              </a:rPr>
              <a:t>4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8459788" y="393382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218138"/>
                </a:solidFill>
              </a:rPr>
              <a:t>5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1331913" y="544512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218138"/>
                </a:solidFill>
              </a:rPr>
              <a:t>6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3995738" y="58054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218138"/>
                </a:solidFill>
              </a:rPr>
              <a:t>7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6424613" y="568007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218138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1"/>
          </p:nvPr>
        </p:nvSpPr>
        <p:spPr>
          <a:xfrm>
            <a:off x="1908175" y="115888"/>
            <a:ext cx="4978400" cy="2189162"/>
          </a:xfrm>
          <a:solidFill>
            <a:schemeClr val="bg1">
              <a:alpha val="58823"/>
            </a:schemeClr>
          </a:solid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218138"/>
                </a:solidFill>
              </a:rPr>
              <a:t>Всех прилетных птиц черней, 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218138"/>
                </a:solidFill>
              </a:rPr>
              <a:t>Чистит пашню от червей, 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218138"/>
                </a:solidFill>
              </a:rPr>
              <a:t>Целый день на пашне вскачь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218138"/>
                </a:solidFill>
              </a:rPr>
              <a:t>И зовется птица …</a:t>
            </a:r>
          </a:p>
          <a:p>
            <a:pPr algn="ctr" eaLnBrk="1" hangingPunct="1">
              <a:buFont typeface="Arial" charset="0"/>
              <a:buNone/>
            </a:pPr>
            <a:endParaRPr lang="ru-RU" sz="2800" b="1" smtClean="0">
              <a:solidFill>
                <a:srgbClr val="218138"/>
              </a:solidFill>
            </a:endParaRPr>
          </a:p>
          <a:p>
            <a:pPr eaLnBrk="1" hangingPunct="1"/>
            <a:endParaRPr lang="ru-RU" sz="2800" b="1" smtClean="0">
              <a:solidFill>
                <a:srgbClr val="218138"/>
              </a:solidFill>
            </a:endParaRPr>
          </a:p>
        </p:txBody>
      </p:sp>
      <p:pic>
        <p:nvPicPr>
          <p:cNvPr id="20482" name="Picture 4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492375"/>
            <a:ext cx="3841750" cy="4149725"/>
          </a:xfrm>
          <a:prstGeom prst="rect">
            <a:avLst/>
          </a:prstGeom>
          <a:noFill/>
          <a:ln w="38100">
            <a:solidFill>
              <a:srgbClr val="218138"/>
            </a:solidFill>
            <a:miter lim="800000"/>
            <a:headEnd/>
            <a:tailEnd/>
          </a:ln>
        </p:spPr>
      </p:pic>
      <p:pic>
        <p:nvPicPr>
          <p:cNvPr id="20483" name="Picture 4" descr="74594670_multpictnarodru8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838" y="3716338"/>
            <a:ext cx="12001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idx="1"/>
          </p:nvPr>
        </p:nvSpPr>
        <p:spPr>
          <a:xfrm>
            <a:off x="179388" y="1341438"/>
            <a:ext cx="4824412" cy="3629025"/>
          </a:xfrm>
          <a:solidFill>
            <a:schemeClr val="bg1">
              <a:alpha val="56862"/>
            </a:schemeClr>
          </a:solid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218138"/>
                </a:solidFill>
              </a:rPr>
              <a:t>На шесте веселый дом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218138"/>
                </a:solidFill>
              </a:rPr>
              <a:t>С круглым маленьким окном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218138"/>
                </a:solidFill>
              </a:rPr>
              <a:t>Чтоб уснули дети,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218138"/>
                </a:solidFill>
              </a:rPr>
              <a:t>Дом качает ветер.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218138"/>
                </a:solidFill>
              </a:rPr>
              <a:t>На крыльце поет отец –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218138"/>
                </a:solidFill>
              </a:rPr>
              <a:t>Он и летчик, и певец.</a:t>
            </a:r>
          </a:p>
          <a:p>
            <a:pPr algn="ctr" eaLnBrk="1" hangingPunct="1"/>
            <a:endParaRPr lang="ru-RU" sz="2800" b="1" smtClean="0">
              <a:solidFill>
                <a:srgbClr val="218138"/>
              </a:solidFill>
            </a:endParaRPr>
          </a:p>
        </p:txBody>
      </p:sp>
      <p:pic>
        <p:nvPicPr>
          <p:cNvPr id="21506" name="Picture 5" descr="423698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125538"/>
            <a:ext cx="3841750" cy="4283075"/>
          </a:xfrm>
          <a:prstGeom prst="rect">
            <a:avLst/>
          </a:prstGeom>
          <a:noFill/>
          <a:ln w="38100">
            <a:solidFill>
              <a:srgbClr val="218138"/>
            </a:solidFill>
            <a:miter lim="800000"/>
            <a:headEnd/>
            <a:tailEnd/>
          </a:ln>
        </p:spPr>
      </p:pic>
      <p:pic>
        <p:nvPicPr>
          <p:cNvPr id="21507" name="Picture 4" descr="0_8c1c7_17ec7c9e_X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4868863"/>
            <a:ext cx="216535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250825" y="1700213"/>
            <a:ext cx="4537075" cy="2160587"/>
          </a:xfrm>
          <a:solidFill>
            <a:schemeClr val="bg1">
              <a:alpha val="60001"/>
            </a:schemeClr>
          </a:solidFill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218138"/>
                </a:solidFill>
              </a:rPr>
              <a:t>Прилетает к нам с теплом, </a:t>
            </a:r>
            <a:endParaRPr lang="en-US" sz="2800" b="1" smtClean="0">
              <a:solidFill>
                <a:srgbClr val="218138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218138"/>
                </a:solidFill>
              </a:rPr>
              <a:t>Путь проделав длинный. </a:t>
            </a:r>
            <a:endParaRPr lang="en-US" sz="2800" b="1" smtClean="0">
              <a:solidFill>
                <a:srgbClr val="218138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218138"/>
                </a:solidFill>
              </a:rPr>
              <a:t>Лепит домик под окном </a:t>
            </a:r>
            <a:endParaRPr lang="en-US" sz="2800" b="1" smtClean="0">
              <a:solidFill>
                <a:srgbClr val="218138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218138"/>
                </a:solidFill>
              </a:rPr>
              <a:t>Из травы и глины. </a:t>
            </a:r>
          </a:p>
        </p:txBody>
      </p:sp>
      <p:pic>
        <p:nvPicPr>
          <p:cNvPr id="22532" name="Picture 4" descr="BarnSwa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549275"/>
            <a:ext cx="4076700" cy="5786438"/>
          </a:xfrm>
          <a:prstGeom prst="rect">
            <a:avLst/>
          </a:prstGeom>
          <a:noFill/>
          <a:ln w="38100">
            <a:solidFill>
              <a:srgbClr val="218138"/>
            </a:solidFill>
            <a:miter lim="800000"/>
            <a:headEnd/>
            <a:tailEnd/>
          </a:ln>
        </p:spPr>
      </p:pic>
      <p:pic>
        <p:nvPicPr>
          <p:cNvPr id="22533" name="Picture 5" descr="Рисунок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797425"/>
            <a:ext cx="1274763" cy="1922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154</Words>
  <Application>Microsoft Office PowerPoint</Application>
  <PresentationFormat>Экран (4:3)</PresentationFormat>
  <Paragraphs>48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Путешествие медвежонка по весне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Какое важное событие  происходит в жизни  медведицы весной?</vt:lpstr>
      <vt:lpstr>Слайд 13</vt:lpstr>
      <vt:lpstr>Что происходит весной с зайцами?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медвежонка по весне</dc:title>
  <dc:creator>Karhu</dc:creator>
  <cp:lastModifiedBy>методист</cp:lastModifiedBy>
  <cp:revision>21</cp:revision>
  <dcterms:created xsi:type="dcterms:W3CDTF">2012-03-30T19:48:32Z</dcterms:created>
  <dcterms:modified xsi:type="dcterms:W3CDTF">2012-04-25T11:52:55Z</dcterms:modified>
</cp:coreProperties>
</file>