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9" r:id="rId7"/>
    <p:sldId id="268" r:id="rId8"/>
    <p:sldId id="271" r:id="rId9"/>
    <p:sldId id="27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5050"/>
    <a:srgbClr val="990000"/>
    <a:srgbClr val="FF9900"/>
    <a:srgbClr val="66FF99"/>
    <a:srgbClr val="008000"/>
    <a:srgbClr val="CCCC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09A7-8782-4A8D-9D90-28C2BBA95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542B-AAA0-4C0B-8FAB-B7E7DF103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48B4-F08C-4477-8EC9-1E39DE23F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BA02-A631-4A33-B95C-A3BDCE3FC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B484-6709-4473-914A-E098C674D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4C90-D9F5-45CB-8782-2C5624C10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AD82-722C-4BAB-AF1C-A5B48A491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554F-5856-4E35-9071-912BFA313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8D055-DB4E-481A-9B92-648455B9E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6669-6EB0-48D7-BEE6-65598482B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5C76-6651-4B6A-80C8-BB9C74D3F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E6E325-6FB7-4D9A-B562-B9D19AA7A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1773238"/>
            <a:ext cx="4678363" cy="2116137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>
                <a:solidFill>
                  <a:srgbClr val="19194D"/>
                </a:solidFill>
              </a:rPr>
              <a:t>Проект</a:t>
            </a:r>
            <a:r>
              <a:rPr lang="ru-RU" sz="2800" dirty="0" smtClean="0">
                <a:solidFill>
                  <a:srgbClr val="19194D"/>
                </a:solidFill>
              </a:rPr>
              <a:t/>
            </a:r>
            <a:br>
              <a:rPr lang="ru-RU" sz="2800" dirty="0" smtClean="0">
                <a:solidFill>
                  <a:srgbClr val="19194D"/>
                </a:solidFill>
              </a:rPr>
            </a:br>
            <a:r>
              <a:rPr lang="ru-RU" sz="2800" dirty="0" smtClean="0">
                <a:solidFill>
                  <a:srgbClr val="19194D"/>
                </a:solidFill>
              </a:rPr>
              <a:t>по реализации задач</a:t>
            </a:r>
            <a:br>
              <a:rPr lang="ru-RU" sz="2800" dirty="0" smtClean="0">
                <a:solidFill>
                  <a:srgbClr val="19194D"/>
                </a:solidFill>
              </a:rPr>
            </a:br>
            <a:r>
              <a:rPr lang="ru-RU" sz="2800" dirty="0" smtClean="0">
                <a:solidFill>
                  <a:srgbClr val="19194D"/>
                </a:solidFill>
              </a:rPr>
              <a:t>образовательной области</a:t>
            </a:r>
            <a:br>
              <a:rPr lang="ru-RU" sz="2800" dirty="0" smtClean="0">
                <a:solidFill>
                  <a:srgbClr val="19194D"/>
                </a:solidFill>
              </a:rPr>
            </a:br>
            <a:r>
              <a:rPr lang="ru-RU" sz="2800" dirty="0" smtClean="0">
                <a:solidFill>
                  <a:srgbClr val="19194D"/>
                </a:solidFill>
              </a:rPr>
              <a:t>«Безопасность» в контексте ФГТ</a:t>
            </a:r>
            <a:br>
              <a:rPr lang="ru-RU" sz="2800" dirty="0" smtClean="0">
                <a:solidFill>
                  <a:srgbClr val="19194D"/>
                </a:solidFill>
              </a:rPr>
            </a:br>
            <a:r>
              <a:rPr lang="ru-RU" sz="2800" dirty="0" smtClean="0">
                <a:solidFill>
                  <a:srgbClr val="19194D"/>
                </a:solidFill>
              </a:rPr>
              <a:t>ТЕМА:</a:t>
            </a:r>
            <a:br>
              <a:rPr lang="ru-RU" sz="2800" dirty="0" smtClean="0">
                <a:solidFill>
                  <a:srgbClr val="19194D"/>
                </a:solidFill>
              </a:rPr>
            </a:br>
            <a:r>
              <a:rPr lang="ru-RU" sz="2800" dirty="0" smtClean="0">
                <a:solidFill>
                  <a:srgbClr val="19194D"/>
                </a:solidFill>
              </a:rPr>
              <a:t>«Транспорт нашего города»</a:t>
            </a:r>
            <a:r>
              <a:rPr lang="ru-RU" sz="2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2195513" cy="2133600"/>
            <a:chOff x="657" y="-471"/>
            <a:chExt cx="4529" cy="4547"/>
          </a:xfrm>
        </p:grpSpPr>
        <p:pic>
          <p:nvPicPr>
            <p:cNvPr id="13319" name="Picture 12" descr="FLOWER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7" y="-471"/>
              <a:ext cx="4529" cy="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245" y="1071"/>
              <a:ext cx="1406" cy="771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76653"/>
                </a:avLst>
              </a:prstTxWarp>
            </a:bodyPr>
            <a:lstStyle/>
            <a:p>
              <a:pPr algn="ctr"/>
              <a:endParaRPr lang="ru-RU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206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0638" y="-60325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3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00803_1071_4827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25538"/>
            <a:ext cx="64039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BK000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8429625" cy="6858000"/>
          </a:xfrm>
          <a:prstGeom prst="cloudCallout">
            <a:avLst>
              <a:gd name="adj1" fmla="val -29870"/>
              <a:gd name="adj2" fmla="val 31681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ru-RU" sz="1800" b="1" u="sng">
                <a:solidFill>
                  <a:srgbClr val="262673"/>
                </a:solidFill>
                <a:cs typeface="Times New Roman" pitchFamily="18" charset="0"/>
              </a:rPr>
              <a:t>Цель:</a:t>
            </a:r>
            <a:endParaRPr lang="ru-RU" sz="1800">
              <a:solidFill>
                <a:srgbClr val="262673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ru-RU" sz="1800">
                <a:solidFill>
                  <a:srgbClr val="262673"/>
                </a:solidFill>
                <a:cs typeface="Times New Roman" pitchFamily="18" charset="0"/>
              </a:rPr>
              <a:t> - </a:t>
            </a:r>
            <a:r>
              <a:rPr lang="ru-RU" sz="1600">
                <a:latin typeface="Times New Roman" pitchFamily="18" charset="0"/>
              </a:rPr>
              <a:t>ознакомление детей дошкольного возраста с видами наземного транспорта</a:t>
            </a:r>
            <a:r>
              <a:rPr lang="ru-RU" sz="1800"/>
              <a:t>. </a:t>
            </a:r>
            <a:endParaRPr lang="ru-RU" sz="1600">
              <a:solidFill>
                <a:srgbClr val="262673"/>
              </a:solidFill>
            </a:endParaRPr>
          </a:p>
          <a:p>
            <a:r>
              <a:rPr lang="ru-RU" sz="1800" b="1" u="sng">
                <a:solidFill>
                  <a:srgbClr val="262673"/>
                </a:solidFill>
                <a:cs typeface="Times New Roman" pitchFamily="18" charset="0"/>
              </a:rPr>
              <a:t>Задачи:</a:t>
            </a:r>
            <a:r>
              <a:rPr lang="ru-RU" sz="1800" b="1">
                <a:solidFill>
                  <a:srgbClr val="262673"/>
                </a:solidFill>
                <a:cs typeface="Times New Roman" pitchFamily="18" charset="0"/>
              </a:rPr>
              <a:t> </a:t>
            </a:r>
            <a:r>
              <a:rPr lang="ru-RU" sz="180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>
                <a:latin typeface="Times New Roman" pitchFamily="18" charset="0"/>
              </a:rPr>
              <a:t>развивать сенсорные способности, умение узнавать цвет, величину, форму;</a:t>
            </a:r>
          </a:p>
          <a:p>
            <a:pPr>
              <a:lnSpc>
                <a:spcPct val="150000"/>
              </a:lnSpc>
            </a:pPr>
            <a:r>
              <a:rPr lang="ru-RU" sz="1600">
                <a:latin typeface="Times New Roman" pitchFamily="18" charset="0"/>
              </a:rPr>
              <a:t> - знакомить с проезжей частью дороги, тротуаром;</a:t>
            </a:r>
          </a:p>
          <a:p>
            <a:pPr>
              <a:lnSpc>
                <a:spcPct val="150000"/>
              </a:lnSpc>
            </a:pPr>
            <a:r>
              <a:rPr lang="ru-RU" sz="1600">
                <a:latin typeface="Times New Roman" pitchFamily="18" charset="0"/>
              </a:rPr>
              <a:t> - формировать и обогащать представление об улице, транспортных средствах;</a:t>
            </a:r>
          </a:p>
          <a:p>
            <a:pPr>
              <a:lnSpc>
                <a:spcPct val="150000"/>
              </a:lnSpc>
            </a:pPr>
            <a:r>
              <a:rPr lang="ru-RU" sz="1600">
                <a:latin typeface="Times New Roman" pitchFamily="18" charset="0"/>
              </a:rPr>
              <a:t> - знакомить с правилами перевозки детей в машине;</a:t>
            </a:r>
          </a:p>
          <a:p>
            <a:pPr>
              <a:lnSpc>
                <a:spcPct val="150000"/>
              </a:lnSpc>
            </a:pPr>
            <a:r>
              <a:rPr lang="ru-RU" sz="1600">
                <a:latin typeface="Times New Roman" pitchFamily="18" charset="0"/>
              </a:rPr>
              <a:t> - способствовать овладению элементарными правилами безопасного поведения на дорогах, в общественных местах.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chemeClr val="bg1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BK0001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cloudCallout">
            <a:avLst>
              <a:gd name="adj1" fmla="val -11264"/>
              <a:gd name="adj2" fmla="val 30463"/>
            </a:avLst>
          </a:prstGeom>
          <a:solidFill>
            <a:schemeClr val="bg1">
              <a:alpha val="74901"/>
            </a:scheme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 u="sng" dirty="0">
                <a:solidFill>
                  <a:srgbClr val="002060"/>
                </a:solidFill>
              </a:rPr>
              <a:t>Актуальность: 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«Подобно движению мельчайших частиц, несущих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энергию другим телам, транспорт является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жизненно важным и связующим звеном между 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различными сферами человеческой деятельности»</a:t>
            </a:r>
            <a:r>
              <a:rPr lang="ru-RU" sz="1800" dirty="0"/>
              <a:t> </a:t>
            </a:r>
          </a:p>
          <a:p>
            <a:pPr>
              <a:lnSpc>
                <a:spcPct val="150000"/>
              </a:lnSpc>
            </a:pPr>
            <a:r>
              <a:rPr lang="ru-RU" sz="1800" i="1" dirty="0"/>
              <a:t>                                                                 </a:t>
            </a:r>
            <a:r>
              <a:rPr lang="ru-RU" sz="1400" i="1" dirty="0"/>
              <a:t>А. Эйнштейн</a:t>
            </a:r>
          </a:p>
          <a:p>
            <a:pPr>
              <a:lnSpc>
                <a:spcPct val="150000"/>
              </a:lnSpc>
            </a:pPr>
            <a:endParaRPr lang="ru-RU" sz="1400" i="1" dirty="0">
              <a:solidFill>
                <a:srgbClr val="002060"/>
              </a:solidFill>
            </a:endParaRPr>
          </a:p>
          <a:p>
            <a:pPr algn="just"/>
            <a:r>
              <a:rPr lang="ru-RU" sz="1400" dirty="0"/>
              <a:t>  Говорить о транспорте - это все равно, что говорить о движении, от которого зависит эволюция человечества. Ни одно государство в мире в своем историческом развитии не обходилось и не обойдется без развитой транспортной инфраструктуры. Роль транспорта в жизни планеты, государства и города действительно важна, поскольку только движение ведет к прогрессу. 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2000" b="1" u="sng" dirty="0">
                <a:solidFill>
                  <a:srgbClr val="002060"/>
                </a:solidFill>
              </a:rPr>
              <a:t>Участники проекта: </a:t>
            </a:r>
          </a:p>
          <a:p>
            <a:r>
              <a:rPr lang="ru-RU" sz="1400" dirty="0"/>
              <a:t>Проект разработан для педагогов, родителей и детей, музыкальный руководитель, инспектор ГИБДД. 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15364" name="Picture 8" descr="MMj030338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5211763"/>
            <a:ext cx="19446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MMj0303379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49275"/>
            <a:ext cx="14541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MMj0286797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5754688"/>
            <a:ext cx="14652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2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pic>
        <p:nvPicPr>
          <p:cNvPr id="16387" name="Picture 4" descr="BK0001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6011863" y="54927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16389" name="Picture 8" descr="FLOWERS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3933825"/>
            <a:ext cx="12969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FLOWER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5429250"/>
            <a:ext cx="9366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GPOP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857750"/>
            <a:ext cx="1060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BEET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0975">
            <a:off x="3354388" y="3679825"/>
            <a:ext cx="5688012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13"/>
          <p:cNvSpPr>
            <a:spLocks noChangeArrowheads="1"/>
          </p:cNvSpPr>
          <p:nvPr/>
        </p:nvSpPr>
        <p:spPr bwMode="auto">
          <a:xfrm>
            <a:off x="500063" y="357188"/>
            <a:ext cx="8215312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2000" b="1" u="sng">
                <a:solidFill>
                  <a:srgbClr val="262673"/>
                </a:solidFill>
                <a:cs typeface="Times New Roman" pitchFamily="18" charset="0"/>
              </a:rPr>
              <a:t>Подготовительный этап</a:t>
            </a:r>
          </a:p>
          <a:p>
            <a:pPr algn="ctr" eaLnBrk="0" hangingPunct="0">
              <a:tabLst>
                <a:tab pos="457200" algn="l"/>
              </a:tabLst>
            </a:pPr>
            <a:endParaRPr lang="ru-RU" sz="1800">
              <a:solidFill>
                <a:srgbClr val="262673"/>
              </a:solidFill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1000">
              <a:solidFill>
                <a:srgbClr val="262673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800" b="1" u="sng">
                <a:solidFill>
                  <a:srgbClr val="262673"/>
                </a:solidFill>
                <a:cs typeface="Times New Roman" pitchFamily="18" charset="0"/>
              </a:rPr>
              <a:t>Воспитатель</a:t>
            </a:r>
            <a:r>
              <a:rPr lang="ru-RU" sz="1800" b="1">
                <a:solidFill>
                  <a:srgbClr val="262673"/>
                </a:solidFill>
                <a:cs typeface="Times New Roman" pitchFamily="18" charset="0"/>
              </a:rPr>
              <a:t> </a:t>
            </a:r>
            <a:endParaRPr lang="ru-RU" sz="1000">
              <a:solidFill>
                <a:srgbClr val="262673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800">
                <a:solidFill>
                  <a:srgbClr val="262673"/>
                </a:solidFill>
                <a:cs typeface="Times New Roman" pitchFamily="18" charset="0"/>
              </a:rPr>
              <a:t>разработка сценария;</a:t>
            </a:r>
            <a:endParaRPr lang="ru-RU" sz="1000">
              <a:solidFill>
                <a:srgbClr val="262673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800">
                <a:solidFill>
                  <a:srgbClr val="262673"/>
                </a:solidFill>
                <a:cs typeface="Times New Roman" pitchFamily="18" charset="0"/>
              </a:rPr>
              <a:t>распределение и разучивание ролей с детьми;</a:t>
            </a:r>
            <a:endParaRPr lang="ru-RU" sz="1000">
              <a:solidFill>
                <a:srgbClr val="262673"/>
              </a:solidFill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800">
                <a:solidFill>
                  <a:srgbClr val="262673"/>
                </a:solidFill>
                <a:cs typeface="Times New Roman" pitchFamily="18" charset="0"/>
              </a:rPr>
              <a:t>подбор наглядного материала и изготовление атрибутов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endParaRPr lang="ru-RU" sz="1000">
              <a:solidFill>
                <a:srgbClr val="262673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800" b="1" u="sng">
                <a:solidFill>
                  <a:srgbClr val="262673"/>
                </a:solidFill>
                <a:cs typeface="Times New Roman" pitchFamily="18" charset="0"/>
              </a:rPr>
              <a:t>Музыкальный руководитель</a:t>
            </a:r>
            <a:r>
              <a:rPr lang="ru-RU" sz="1800">
                <a:solidFill>
                  <a:srgbClr val="262673"/>
                </a:solidFill>
                <a:cs typeface="Times New Roman" pitchFamily="18" charset="0"/>
              </a:rPr>
              <a:t> – подбор музыкального репертуара, связанного с тематикой проекта, работа над движениями и пластикой.</a:t>
            </a:r>
          </a:p>
          <a:p>
            <a:pPr eaLnBrk="0" hangingPunct="0">
              <a:tabLst>
                <a:tab pos="457200" algn="l"/>
              </a:tabLst>
            </a:pPr>
            <a:endParaRPr lang="ru-RU" sz="1000">
              <a:solidFill>
                <a:srgbClr val="262673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800" b="1" u="sng">
                <a:solidFill>
                  <a:srgbClr val="262673"/>
                </a:solidFill>
                <a:cs typeface="Times New Roman" pitchFamily="18" charset="0"/>
              </a:rPr>
              <a:t>Логопед</a:t>
            </a:r>
            <a:r>
              <a:rPr lang="ru-RU" sz="1800">
                <a:solidFill>
                  <a:srgbClr val="262673"/>
                </a:solidFill>
                <a:cs typeface="Times New Roman" pitchFamily="18" charset="0"/>
              </a:rPr>
              <a:t> – формирует правильное, четкое произношение звуков в словах, фразах, речи по сценарию.</a:t>
            </a:r>
          </a:p>
          <a:p>
            <a:pPr eaLnBrk="0" hangingPunct="0">
              <a:tabLst>
                <a:tab pos="457200" algn="l"/>
              </a:tabLst>
            </a:pPr>
            <a:endParaRPr lang="ru-RU" sz="1000">
              <a:solidFill>
                <a:srgbClr val="262673"/>
              </a:solidFill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800" b="1" u="sng">
                <a:solidFill>
                  <a:srgbClr val="262673"/>
                </a:solidFill>
                <a:cs typeface="Times New Roman" pitchFamily="18" charset="0"/>
              </a:rPr>
              <a:t>Родители</a:t>
            </a:r>
            <a:r>
              <a:rPr lang="ru-RU" sz="1800">
                <a:solidFill>
                  <a:srgbClr val="262673"/>
                </a:solidFill>
                <a:cs typeface="Times New Roman" pitchFamily="18" charset="0"/>
              </a:rPr>
              <a:t> – оказывают помощь в изготовлении атрибутов  и костюмов к данному мероприятию.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1800" b="1" u="sng">
                <a:solidFill>
                  <a:srgbClr val="262673"/>
                </a:solidFill>
                <a:latin typeface="Times New Roman" pitchFamily="18" charset="0"/>
              </a:rPr>
              <a:t>Инспектор ГИБДД -</a:t>
            </a:r>
            <a:r>
              <a:rPr lang="ru-RU" sz="1000" b="1">
                <a:solidFill>
                  <a:srgbClr val="262673"/>
                </a:solidFill>
              </a:rPr>
              <a:t>  </a:t>
            </a:r>
            <a:r>
              <a:rPr lang="ru-RU" sz="1600">
                <a:solidFill>
                  <a:srgbClr val="262673"/>
                </a:solidFill>
              </a:rPr>
              <a:t>оказывает помощь в проведении мероприятия,</a:t>
            </a:r>
            <a:r>
              <a:rPr lang="ru-RU" sz="1600" b="1">
                <a:solidFill>
                  <a:srgbClr val="262673"/>
                </a:solidFill>
              </a:rPr>
              <a:t> </a:t>
            </a:r>
            <a:r>
              <a:rPr lang="ru-RU" sz="1600">
                <a:solidFill>
                  <a:srgbClr val="262673"/>
                </a:solidFill>
              </a:rPr>
              <a:t>проведение тематических бесед.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BCBA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FIRTRE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412875"/>
            <a:ext cx="1214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BK000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17413" name="Picture 5" descr="поезд"/>
          <p:cNvPicPr>
            <a:picLocks noChangeAspect="1" noChangeArrowheads="1"/>
          </p:cNvPicPr>
          <p:nvPr/>
        </p:nvPicPr>
        <p:blipFill>
          <a:blip r:embed="rId4" cstate="print"/>
          <a:srcRect t="16090"/>
          <a:stretch>
            <a:fillRect/>
          </a:stretch>
        </p:blipFill>
        <p:spPr bwMode="auto">
          <a:xfrm>
            <a:off x="250825" y="2054225"/>
            <a:ext cx="92170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FIRTRE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500063"/>
            <a:ext cx="17145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FIRTRE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2360613"/>
            <a:ext cx="2081212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3"/>
          <p:cNvSpPr>
            <a:spLocks noChangeArrowheads="1"/>
          </p:cNvSpPr>
          <p:nvPr/>
        </p:nvSpPr>
        <p:spPr bwMode="auto">
          <a:xfrm>
            <a:off x="785813" y="357188"/>
            <a:ext cx="7643812" cy="4857750"/>
          </a:xfrm>
          <a:prstGeom prst="cloudCallout">
            <a:avLst>
              <a:gd name="adj1" fmla="val -51671"/>
              <a:gd name="adj2" fmla="val 52787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ru-RU" sz="1800">
                <a:solidFill>
                  <a:srgbClr val="262673"/>
                </a:solidFill>
              </a:rPr>
              <a:t>Содержание работы в подготовительной группе: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ru-RU" sz="1400" b="1" i="1">
                <a:solidFill>
                  <a:srgbClr val="262673"/>
                </a:solidFill>
              </a:rPr>
              <a:t>Работа с детьми:</a:t>
            </a:r>
            <a:r>
              <a:rPr lang="ru-RU" sz="1400" b="1">
                <a:solidFill>
                  <a:srgbClr val="262673"/>
                </a:solidFill>
              </a:rPr>
              <a:t> </a:t>
            </a:r>
          </a:p>
          <a:p>
            <a:pPr marL="342900" indent="-342900" eaLnBrk="0" hangingPunct="0"/>
            <a:r>
              <a:rPr lang="ru-RU" sz="1400" b="1">
                <a:solidFill>
                  <a:srgbClr val="262673"/>
                </a:solidFill>
              </a:rPr>
              <a:t>беседы:</a:t>
            </a:r>
            <a:r>
              <a:rPr lang="ru-RU" sz="1400">
                <a:solidFill>
                  <a:srgbClr val="262673"/>
                </a:solidFill>
              </a:rPr>
              <a:t> 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«Появление первых машин», «Когда мы пассажиры», </a:t>
            </a:r>
          </a:p>
          <a:p>
            <a:pPr marL="342900" indent="-342900" eaLnBrk="0" hangingPunct="0"/>
            <a:r>
              <a:rPr lang="ru-RU" sz="1400" b="1">
                <a:solidFill>
                  <a:srgbClr val="262673"/>
                </a:solidFill>
              </a:rPr>
              <a:t>занятия: 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-Ознакомление с окружающим миром                     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«Устройство автомобиля»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-Ручной труд «Машины спец. транспорта»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-Развитие речи «Сочинение загадок о наземном 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транспорте»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-Музыкальное  песня «Автобус» (муз. М. Иорданского, сл. 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О. Высотской)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-Дидактические игры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-Подвижные игры</a:t>
            </a:r>
          </a:p>
          <a:p>
            <a:pPr marL="342900" indent="-342900" eaLnBrk="0" hangingPunct="0"/>
            <a:r>
              <a:rPr lang="ru-RU" sz="1400" b="1">
                <a:solidFill>
                  <a:srgbClr val="262673"/>
                </a:solidFill>
              </a:rPr>
              <a:t>Экскурсия:</a:t>
            </a:r>
          </a:p>
          <a:p>
            <a:pPr marL="342900" indent="-342900" eaLnBrk="0" hangingPunct="0"/>
            <a:r>
              <a:rPr lang="ru-RU" sz="1400">
                <a:solidFill>
                  <a:srgbClr val="262673"/>
                </a:solidFill>
              </a:rPr>
              <a:t>«Наблюдение за движением машин и работой водителя».</a:t>
            </a:r>
          </a:p>
          <a:p>
            <a:pPr marL="342900" indent="-342900" eaLnBrk="0" hangingPunct="0"/>
            <a:endParaRPr lang="ru-RU" sz="1400">
              <a:solidFill>
                <a:srgbClr val="262673"/>
              </a:solidFill>
            </a:endParaRPr>
          </a:p>
          <a:p>
            <a:pPr marL="342900" indent="-342900" eaLnBrk="0" hangingPunct="0"/>
            <a:endParaRPr lang="ru-RU" sz="1800">
              <a:solidFill>
                <a:srgbClr val="262673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00803_1071_4827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25538"/>
            <a:ext cx="64039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BK000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84213" y="620713"/>
            <a:ext cx="7572375" cy="4071937"/>
          </a:xfrm>
          <a:prstGeom prst="cloudCallout">
            <a:avLst>
              <a:gd name="adj1" fmla="val -29477"/>
              <a:gd name="adj2" fmla="val 44505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ru-RU" sz="1800" b="1">
                <a:solidFill>
                  <a:srgbClr val="262673"/>
                </a:solidFill>
              </a:rPr>
              <a:t>2. Работа с родителями:</a:t>
            </a:r>
          </a:p>
          <a:p>
            <a:pPr marL="342900" indent="-342900" eaLnBrk="0" hangingPunct="0">
              <a:buFontTx/>
              <a:buChar char="-"/>
            </a:pPr>
            <a:r>
              <a:rPr lang="ru-RU" sz="1800">
                <a:solidFill>
                  <a:srgbClr val="262673"/>
                </a:solidFill>
              </a:rPr>
              <a:t>Анкетирование</a:t>
            </a:r>
          </a:p>
          <a:p>
            <a:pPr marL="342900" indent="-342900" eaLnBrk="0" hangingPunct="0"/>
            <a:endParaRPr lang="ru-RU" sz="1800">
              <a:solidFill>
                <a:srgbClr val="262673"/>
              </a:solidFill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1800">
                <a:solidFill>
                  <a:srgbClr val="262673"/>
                </a:solidFill>
              </a:rPr>
              <a:t>Памятки для родителей</a:t>
            </a:r>
          </a:p>
          <a:p>
            <a:pPr marL="342900" indent="-342900" eaLnBrk="0" hangingPunct="0"/>
            <a:endParaRPr lang="ru-RU" sz="1800">
              <a:solidFill>
                <a:srgbClr val="262673"/>
              </a:solidFill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1800">
                <a:solidFill>
                  <a:srgbClr val="262673"/>
                </a:solidFill>
              </a:rPr>
              <a:t>Плакаты</a:t>
            </a:r>
          </a:p>
          <a:p>
            <a:pPr marL="342900" indent="-342900" eaLnBrk="0" hangingPunct="0"/>
            <a:endParaRPr lang="ru-RU" sz="1800">
              <a:solidFill>
                <a:srgbClr val="262673"/>
              </a:solidFill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1800">
                <a:solidFill>
                  <a:srgbClr val="262673"/>
                </a:solidFill>
              </a:rPr>
              <a:t>Родительские собрания</a:t>
            </a:r>
          </a:p>
          <a:p>
            <a:pPr marL="342900" indent="-342900" eaLnBrk="0" hangingPunct="0"/>
            <a:endParaRPr lang="ru-RU" sz="1800">
              <a:solidFill>
                <a:srgbClr val="262673"/>
              </a:solidFill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1800">
                <a:solidFill>
                  <a:srgbClr val="262673"/>
                </a:solidFill>
              </a:rPr>
              <a:t>Викторины</a:t>
            </a:r>
          </a:p>
          <a:p>
            <a:pPr marL="342900" indent="-342900" eaLnBrk="0" hangingPunct="0"/>
            <a:endParaRPr lang="ru-RU" sz="1800">
              <a:solidFill>
                <a:srgbClr val="262673"/>
              </a:solidFill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1800">
                <a:solidFill>
                  <a:srgbClr val="262673"/>
                </a:solidFill>
              </a:rPr>
              <a:t>Беседы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68313" y="549275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u="sng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8440" name="Picture 8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692650"/>
            <a:ext cx="2843212" cy="21653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MCj029635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2227263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1" descr="000803_1071_4902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492375"/>
            <a:ext cx="72009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4" descr="BK000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1547813" y="1341438"/>
            <a:ext cx="6840537" cy="1296987"/>
          </a:xfrm>
          <a:prstGeom prst="cloudCallout">
            <a:avLst>
              <a:gd name="adj1" fmla="val 27421"/>
              <a:gd name="adj2" fmla="val 44245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Развлечение</a:t>
            </a:r>
          </a:p>
          <a:p>
            <a:pPr algn="ctr"/>
            <a:r>
              <a:rPr lang="ru-RU" u="sng"/>
              <a:t>«В стране веселого транспорта»</a:t>
            </a:r>
          </a:p>
        </p:txBody>
      </p:sp>
      <p:pic>
        <p:nvPicPr>
          <p:cNvPr id="24584" name="Picture 8" descr="кар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125538"/>
            <a:ext cx="2205038" cy="27368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Авторы проекта: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/>
              <a:t> Гатина М.В.                     г. Мензелинск</a:t>
            </a:r>
          </a:p>
          <a:p>
            <a:r>
              <a:rPr lang="ru-RU" smtClean="0"/>
              <a:t> Горохова А.Р.                  г. Мензелинск</a:t>
            </a:r>
          </a:p>
          <a:p>
            <a:r>
              <a:rPr lang="ru-RU" smtClean="0"/>
              <a:t> Чекардова А.В.                г. Мензелинск</a:t>
            </a:r>
          </a:p>
          <a:p>
            <a:r>
              <a:rPr lang="ru-RU" smtClean="0"/>
              <a:t> Нигъматуллина З.Г.        Высокая Гора</a:t>
            </a:r>
          </a:p>
          <a:p>
            <a:r>
              <a:rPr lang="ru-RU" smtClean="0"/>
              <a:t> Хабибуллина Р.Р.            г. Казань</a:t>
            </a:r>
          </a:p>
        </p:txBody>
      </p:sp>
      <p:pic>
        <p:nvPicPr>
          <p:cNvPr id="53252" name="Picture 4" descr="кар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716338"/>
            <a:ext cx="2030412" cy="2520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1" grpId="0" build="p"/>
      <p:bldP spid="53251" grpId="1" build="allAtOnce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407</Words>
  <Application>Microsoft Office PowerPoint</Application>
  <PresentationFormat>Экран (4:3)</PresentationFormat>
  <Paragraphs>70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Comic Sans MS</vt:lpstr>
      <vt:lpstr>Times New Roman</vt:lpstr>
      <vt:lpstr>Оформление по умолчанию</vt:lpstr>
      <vt:lpstr>  Проект по реализации задач образовательной области «Безопасность» в контексте ФГТ ТЕМА: «Транспорт нашего города»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Авторы проекта: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 ПРО ТРАНСПОРТ</dc:title>
  <dc:creator>viki</dc:creator>
  <cp:lastModifiedBy>user</cp:lastModifiedBy>
  <cp:revision>60</cp:revision>
  <dcterms:created xsi:type="dcterms:W3CDTF">2007-06-12T12:01:39Z</dcterms:created>
  <dcterms:modified xsi:type="dcterms:W3CDTF">2014-02-11T16:39:56Z</dcterms:modified>
</cp:coreProperties>
</file>