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54" r:id="rId2"/>
    <p:sldId id="462" r:id="rId3"/>
    <p:sldId id="435" r:id="rId4"/>
    <p:sldId id="473" r:id="rId5"/>
    <p:sldId id="466" r:id="rId6"/>
    <p:sldId id="505" r:id="rId7"/>
    <p:sldId id="468" r:id="rId8"/>
    <p:sldId id="469" r:id="rId9"/>
    <p:sldId id="470" r:id="rId10"/>
    <p:sldId id="471" r:id="rId11"/>
    <p:sldId id="515" r:id="rId12"/>
    <p:sldId id="420" r:id="rId13"/>
    <p:sldId id="496" r:id="rId14"/>
    <p:sldId id="507" r:id="rId15"/>
    <p:sldId id="499" r:id="rId16"/>
    <p:sldId id="514" r:id="rId17"/>
    <p:sldId id="45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900"/>
    <a:srgbClr val="4BD0FF"/>
    <a:srgbClr val="FFC000"/>
    <a:srgbClr val="FF7C80"/>
    <a:srgbClr val="C39BE1"/>
    <a:srgbClr val="FD99B3"/>
    <a:srgbClr val="7ABB33"/>
    <a:srgbClr val="9ED462"/>
    <a:srgbClr val="C0E399"/>
    <a:srgbClr val="B8E08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027" autoAdjust="0"/>
  </p:normalViewPr>
  <p:slideViewPr>
    <p:cSldViewPr>
      <p:cViewPr>
        <p:scale>
          <a:sx n="43" d="100"/>
          <a:sy n="43" d="100"/>
        </p:scale>
        <p:origin x="-413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370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655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672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6723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672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672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6723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672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vtatuzova.r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49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78579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«Число ноль. Цифра 0»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70087"/>
            <a:ext cx="4354033" cy="285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929190" y="1554079"/>
            <a:ext cx="378621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</a:p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Татузова Анна Васильевна</a:t>
            </a:r>
          </a:p>
          <a:p>
            <a:pPr algn="ctr"/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http://avtatuzova.ru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 </a:t>
            </a:r>
          </a:p>
          <a:p>
            <a:pPr algn="ctr"/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763" y="5622205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" name="Овал 3"/>
          <p:cNvSpPr/>
          <p:nvPr/>
        </p:nvSpPr>
        <p:spPr>
          <a:xfrm>
            <a:off x="1571605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668110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2050401" y="4142122"/>
            <a:ext cx="637149" cy="446005"/>
            <a:chOff x="2050400" y="2795712"/>
            <a:chExt cx="637149" cy="446005"/>
          </a:xfrm>
        </p:grpSpPr>
        <p:sp>
          <p:nvSpPr>
            <p:cNvPr id="23" name="Овал 1"/>
            <p:cNvSpPr/>
            <p:nvPr/>
          </p:nvSpPr>
          <p:spPr>
            <a:xfrm>
              <a:off x="2050400" y="2795712"/>
              <a:ext cx="573435" cy="44600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5"/>
            <p:cNvSpPr/>
            <p:nvPr/>
          </p:nvSpPr>
          <p:spPr>
            <a:xfrm rot="5400000">
              <a:off x="2464547" y="2954999"/>
              <a:ext cx="127430" cy="318575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6"/>
            <p:cNvSpPr/>
            <p:nvPr/>
          </p:nvSpPr>
          <p:spPr>
            <a:xfrm>
              <a:off x="2241545" y="2986857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7"/>
            <p:cNvSpPr/>
            <p:nvPr/>
          </p:nvSpPr>
          <p:spPr>
            <a:xfrm>
              <a:off x="2432689" y="2945292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Блок-схема: ручное управление 4"/>
          <p:cNvSpPr/>
          <p:nvPr/>
        </p:nvSpPr>
        <p:spPr>
          <a:xfrm rot="9859947">
            <a:off x="1987625" y="3797641"/>
            <a:ext cx="519099" cy="474345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4964901" y="2602636"/>
            <a:ext cx="39864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«нужную»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фигуру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51520" y="1196752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25144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 flipH="1">
            <a:off x="1901410" y="4747365"/>
            <a:ext cx="651479" cy="64294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72393" y="5380260"/>
            <a:ext cx="117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усто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40620" y="5825703"/>
            <a:ext cx="203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нисколько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олнце 30"/>
          <p:cNvSpPr/>
          <p:nvPr/>
        </p:nvSpPr>
        <p:spPr>
          <a:xfrm>
            <a:off x="1954827" y="1658417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411247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9371E-6 L 0.01337 0.067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3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2" grpId="0"/>
      <p:bldP spid="30" grpId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0" y="995317"/>
            <a:ext cx="7158430" cy="200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" name="Прямоугольник 107"/>
          <p:cNvSpPr/>
          <p:nvPr/>
        </p:nvSpPr>
        <p:spPr>
          <a:xfrm>
            <a:off x="5998545" y="3635254"/>
            <a:ext cx="2682000" cy="2682617"/>
          </a:xfrm>
          <a:prstGeom prst="rect">
            <a:avLst/>
          </a:prstGeom>
          <a:noFill/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7615962" y="995317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32-конечная звезда 108"/>
          <p:cNvSpPr/>
          <p:nvPr/>
        </p:nvSpPr>
        <p:spPr>
          <a:xfrm>
            <a:off x="8564129" y="4509120"/>
            <a:ext cx="232832" cy="193041"/>
          </a:xfrm>
          <a:prstGeom prst="star32">
            <a:avLst>
              <a:gd name="adj" fmla="val 26255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flipH="1">
            <a:off x="7340964" y="3679497"/>
            <a:ext cx="3505" cy="2682617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6037998" y="4949214"/>
            <a:ext cx="2682000" cy="0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79188" y="4005064"/>
            <a:ext cx="4608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Число ноль записывают знаком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цифрой 0.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Дуга 119"/>
          <p:cNvSpPr/>
          <p:nvPr/>
        </p:nvSpPr>
        <p:spPr>
          <a:xfrm rot="728653">
            <a:off x="7172659" y="3550818"/>
            <a:ext cx="1453942" cy="2780991"/>
          </a:xfrm>
          <a:prstGeom prst="arc">
            <a:avLst>
              <a:gd name="adj1" fmla="val 19391495"/>
              <a:gd name="adj2" fmla="val 1169188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27740" y="503604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Дуга 103"/>
          <p:cNvSpPr/>
          <p:nvPr/>
        </p:nvSpPr>
        <p:spPr>
          <a:xfrm rot="990890" flipV="1">
            <a:off x="7143851" y="3593163"/>
            <a:ext cx="1453942" cy="2780991"/>
          </a:xfrm>
          <a:prstGeom prst="arc">
            <a:avLst>
              <a:gd name="adj1" fmla="val 2475005"/>
              <a:gd name="adj2" fmla="val 1029160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4944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9706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97" y="2929706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107" y="2924944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6584817" y="2940816"/>
            <a:ext cx="651479" cy="64294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43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09" grpId="1" animBg="1"/>
      <p:bldP spid="116" grpId="0"/>
      <p:bldP spid="120" grpId="0" animBg="1"/>
      <p:bldP spid="1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Прямая соединительная линия 50"/>
          <p:cNvCxnSpPr/>
          <p:nvPr/>
        </p:nvCxnSpPr>
        <p:spPr>
          <a:xfrm rot="5400000">
            <a:off x="8822034" y="314489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142876" y="3180086"/>
            <a:ext cx="87868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1179945" y="3144128"/>
            <a:ext cx="216330" cy="4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2132037" y="3143886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71538" y="3458566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00364" y="3458566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09923" y="3458566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29058" y="3458566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3082927" y="3143886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29190" y="3458566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3992456" y="3135849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892944" y="314489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858016" y="3442271"/>
            <a:ext cx="365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57884" y="342900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58148" y="3480703"/>
            <a:ext cx="365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6893208" y="314489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5893076" y="314489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8715404" y="3442271"/>
            <a:ext cx="38824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rot="5400000">
            <a:off x="7893340" y="314489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249474" y="3144894"/>
            <a:ext cx="216330" cy="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4282" y="3442271"/>
            <a:ext cx="21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Дуга 66"/>
          <p:cNvSpPr/>
          <p:nvPr/>
        </p:nvSpPr>
        <p:spPr>
          <a:xfrm rot="2412072" flipH="1">
            <a:off x="163191" y="2885200"/>
            <a:ext cx="1459505" cy="1261214"/>
          </a:xfrm>
          <a:prstGeom prst="arc">
            <a:avLst/>
          </a:prstGeom>
          <a:ln w="28575">
            <a:solidFill>
              <a:srgbClr val="7030A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87354" y="2146570"/>
            <a:ext cx="78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7158" y="857232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Расскажи, где стоит 0.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Блок-схема: узел 42"/>
          <p:cNvSpPr/>
          <p:nvPr/>
        </p:nvSpPr>
        <p:spPr>
          <a:xfrm>
            <a:off x="311122" y="3091796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Блок-схема: узел 43"/>
          <p:cNvSpPr/>
          <p:nvPr/>
        </p:nvSpPr>
        <p:spPr>
          <a:xfrm>
            <a:off x="1222557" y="3091796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Облако 52"/>
          <p:cNvSpPr/>
          <p:nvPr/>
        </p:nvSpPr>
        <p:spPr>
          <a:xfrm flipH="1">
            <a:off x="7286644" y="5929330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 flipH="1">
            <a:off x="7341661" y="4055690"/>
            <a:ext cx="1083154" cy="2064785"/>
            <a:chOff x="4386638" y="3967947"/>
            <a:chExt cx="1083154" cy="2064785"/>
          </a:xfrm>
        </p:grpSpPr>
        <p:sp>
          <p:nvSpPr>
            <p:cNvPr id="54" name="Овал 53"/>
            <p:cNvSpPr/>
            <p:nvPr/>
          </p:nvSpPr>
          <p:spPr>
            <a:xfrm>
              <a:off x="5151217" y="4758433"/>
              <a:ext cx="318575" cy="31857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2"/>
            <p:cNvSpPr/>
            <p:nvPr/>
          </p:nvSpPr>
          <p:spPr>
            <a:xfrm>
              <a:off x="4450353" y="5212932"/>
              <a:ext cx="955724" cy="81980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577783" y="4631003"/>
              <a:ext cx="683876" cy="683876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1"/>
            <p:cNvSpPr/>
            <p:nvPr/>
          </p:nvSpPr>
          <p:spPr>
            <a:xfrm>
              <a:off x="4641498" y="4312428"/>
              <a:ext cx="573435" cy="44600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Блок-схема: ручное управление 4"/>
            <p:cNvSpPr/>
            <p:nvPr/>
          </p:nvSpPr>
          <p:spPr>
            <a:xfrm rot="9859947">
              <a:off x="4578722" y="3967947"/>
              <a:ext cx="519099" cy="474345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Равнобедренный треугольник 5"/>
            <p:cNvSpPr/>
            <p:nvPr/>
          </p:nvSpPr>
          <p:spPr>
            <a:xfrm rot="5400000">
              <a:off x="5055645" y="4471715"/>
              <a:ext cx="127430" cy="318575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6"/>
            <p:cNvSpPr/>
            <p:nvPr/>
          </p:nvSpPr>
          <p:spPr>
            <a:xfrm>
              <a:off x="4832643" y="4503573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7"/>
            <p:cNvSpPr/>
            <p:nvPr/>
          </p:nvSpPr>
          <p:spPr>
            <a:xfrm>
              <a:off x="5023787" y="4462008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9"/>
            <p:cNvSpPr/>
            <p:nvPr/>
          </p:nvSpPr>
          <p:spPr>
            <a:xfrm>
              <a:off x="4386638" y="4822148"/>
              <a:ext cx="318575" cy="31857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Солнце 78"/>
          <p:cNvSpPr/>
          <p:nvPr/>
        </p:nvSpPr>
        <p:spPr>
          <a:xfrm>
            <a:off x="1071538" y="2500306"/>
            <a:ext cx="428628" cy="428628"/>
          </a:xfrm>
          <a:prstGeom prst="sun">
            <a:avLst>
              <a:gd name="adj" fmla="val 35667"/>
            </a:avLst>
          </a:prstGeom>
          <a:solidFill>
            <a:srgbClr val="00B0F0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5 -0.01783 -0.01701 -0.03542 -0.02639 -0.04514 C -0.03576 -0.05486 -0.046 -0.06181 -0.05659 -0.05903 C -0.06718 -0.05625 -0.08229 -0.03959 -0.08958 -0.02894 C -0.09687 -0.01829 -0.0993 0.00046 -0.10086 0.00509 " pathEditMode="relative" ptsTypes="aaaaA">
                                      <p:cBhvr>
                                        <p:cTn id="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0" grpId="0"/>
      <p:bldP spid="67" grpId="0" animBg="1"/>
      <p:bldP spid="68" grpId="0"/>
      <p:bldP spid="43" grpId="0" animBg="1"/>
      <p:bldP spid="44" grpId="0" animBg="1"/>
      <p:bldP spid="79" grpId="0" animBg="1"/>
      <p:bldP spid="79" grpId="1" animBg="1"/>
      <p:bldP spid="79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Прямоугольник 139"/>
          <p:cNvSpPr/>
          <p:nvPr/>
        </p:nvSpPr>
        <p:spPr>
          <a:xfrm>
            <a:off x="2483768" y="5271591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-  0 = 2</a:t>
            </a:r>
          </a:p>
        </p:txBody>
      </p:sp>
      <p:cxnSp>
        <p:nvCxnSpPr>
          <p:cNvPr id="141" name="Прямая со стрелкой 140"/>
          <p:cNvCxnSpPr/>
          <p:nvPr/>
        </p:nvCxnSpPr>
        <p:spPr>
          <a:xfrm>
            <a:off x="2708451" y="4884642"/>
            <a:ext cx="499205" cy="111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2589329" y="4202108"/>
            <a:ext cx="857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- 0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4" name="Группа 143"/>
          <p:cNvGrpSpPr/>
          <p:nvPr/>
        </p:nvGrpSpPr>
        <p:grpSpPr>
          <a:xfrm>
            <a:off x="3203848" y="3812790"/>
            <a:ext cx="1638063" cy="1416410"/>
            <a:chOff x="4003815" y="4255351"/>
            <a:chExt cx="1638063" cy="1416410"/>
          </a:xfrm>
        </p:grpSpPr>
        <p:sp>
          <p:nvSpPr>
            <p:cNvPr id="150" name="Овал 149"/>
            <p:cNvSpPr/>
            <p:nvPr/>
          </p:nvSpPr>
          <p:spPr>
            <a:xfrm>
              <a:off x="4003815" y="4402915"/>
              <a:ext cx="1638063" cy="1215753"/>
            </a:xfrm>
            <a:prstGeom prst="ellipse">
              <a:avLst/>
            </a:prstGeom>
            <a:gradFill flip="none" rotWithShape="1">
              <a:gsLst>
                <a:gs pos="0">
                  <a:srgbClr val="4BD0FF">
                    <a:tint val="66000"/>
                    <a:satMod val="160000"/>
                  </a:srgbClr>
                </a:gs>
                <a:gs pos="50000">
                  <a:srgbClr val="4BD0FF">
                    <a:tint val="44500"/>
                    <a:satMod val="160000"/>
                  </a:srgbClr>
                </a:gs>
                <a:gs pos="100000">
                  <a:srgbClr val="4BD0FF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739" y="4255351"/>
              <a:ext cx="652570" cy="810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753876">
              <a:off x="4671036" y="4906822"/>
              <a:ext cx="544131" cy="985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5" name="Прямоугольник 144"/>
          <p:cNvSpPr/>
          <p:nvPr/>
        </p:nvSpPr>
        <p:spPr>
          <a:xfrm>
            <a:off x="3203848" y="3484274"/>
            <a:ext cx="2016224" cy="1744926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539552" y="3484274"/>
            <a:ext cx="2016224" cy="1744926"/>
            <a:chOff x="539552" y="3471391"/>
            <a:chExt cx="2016224" cy="1744926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539552" y="3471391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6" name="Группа 145"/>
            <p:cNvGrpSpPr/>
            <p:nvPr/>
          </p:nvGrpSpPr>
          <p:grpSpPr>
            <a:xfrm>
              <a:off x="845705" y="3799907"/>
              <a:ext cx="1638063" cy="1416410"/>
              <a:chOff x="4003815" y="4255351"/>
              <a:chExt cx="1638063" cy="1416410"/>
            </a:xfrm>
          </p:grpSpPr>
          <p:sp>
            <p:nvSpPr>
              <p:cNvPr id="147" name="Овал 146"/>
              <p:cNvSpPr/>
              <p:nvPr/>
            </p:nvSpPr>
            <p:spPr>
              <a:xfrm>
                <a:off x="4003815" y="4402915"/>
                <a:ext cx="1638063" cy="1215753"/>
              </a:xfrm>
              <a:prstGeom prst="ellipse">
                <a:avLst/>
              </a:prstGeom>
              <a:gradFill flip="none" rotWithShape="1">
                <a:gsLst>
                  <a:gs pos="0">
                    <a:srgbClr val="4BD0FF">
                      <a:tint val="66000"/>
                      <a:satMod val="160000"/>
                    </a:srgbClr>
                  </a:gs>
                  <a:gs pos="50000">
                    <a:srgbClr val="4BD0FF">
                      <a:tint val="44500"/>
                      <a:satMod val="160000"/>
                    </a:srgbClr>
                  </a:gs>
                  <a:gs pos="100000">
                    <a:srgbClr val="4BD0FF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739" y="4255351"/>
                <a:ext cx="652570" cy="8107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753876">
                <a:off x="4671036" y="4906822"/>
                <a:ext cx="544131" cy="985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54" name="Прямоугольник 153"/>
          <p:cNvSpPr/>
          <p:nvPr/>
        </p:nvSpPr>
        <p:spPr>
          <a:xfrm>
            <a:off x="3220395" y="3482398"/>
            <a:ext cx="1976108" cy="17449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34743" y="1052736"/>
            <a:ext cx="2016224" cy="1744926"/>
            <a:chOff x="534743" y="1052736"/>
            <a:chExt cx="2016224" cy="1744926"/>
          </a:xfrm>
        </p:grpSpPr>
        <p:sp>
          <p:nvSpPr>
            <p:cNvPr id="49" name="Овал 48"/>
            <p:cNvSpPr/>
            <p:nvPr/>
          </p:nvSpPr>
          <p:spPr>
            <a:xfrm>
              <a:off x="661972" y="1581909"/>
              <a:ext cx="1568003" cy="1215753"/>
            </a:xfrm>
            <a:prstGeom prst="ellipse">
              <a:avLst/>
            </a:pr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12" y="1331363"/>
              <a:ext cx="763099" cy="948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0067" y="1621207"/>
              <a:ext cx="1185981" cy="1176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Прямоугольник 52"/>
            <p:cNvSpPr/>
            <p:nvPr/>
          </p:nvSpPr>
          <p:spPr>
            <a:xfrm>
              <a:off x="534743" y="1052736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3239533" y="1052736"/>
            <a:ext cx="2016224" cy="1744926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2632635" y="2453659"/>
            <a:ext cx="499205" cy="111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576904" y="1770570"/>
            <a:ext cx="857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+ 0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3415312" y="1591615"/>
            <a:ext cx="1568003" cy="1215753"/>
          </a:xfrm>
          <a:prstGeom prst="ellipse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52" y="1341069"/>
            <a:ext cx="763099" cy="94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07" y="1630913"/>
            <a:ext cx="1185981" cy="117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" name="Прямоугольник 77"/>
          <p:cNvSpPr/>
          <p:nvPr/>
        </p:nvSpPr>
        <p:spPr>
          <a:xfrm>
            <a:off x="2426048" y="285219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3268109" y="1052736"/>
            <a:ext cx="1976108" cy="17449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605879"/>
            <a:ext cx="822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равенства можно записать к рисункам ребят?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356071" y="5919663"/>
            <a:ext cx="7005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к любому числу прибавить или вычесть 0;</a:t>
            </a:r>
            <a:endParaRPr lang="ru-RU" dirty="0"/>
          </a:p>
        </p:txBody>
      </p:sp>
      <p:sp>
        <p:nvSpPr>
          <p:cNvPr id="214" name="TextBox 213"/>
          <p:cNvSpPr txBox="1"/>
          <p:nvPr/>
        </p:nvSpPr>
        <p:spPr>
          <a:xfrm>
            <a:off x="323528" y="538541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Что будет, если:</a:t>
            </a:r>
          </a:p>
        </p:txBody>
      </p:sp>
      <p:sp>
        <p:nvSpPr>
          <p:cNvPr id="216" name="Прямоугольник 215"/>
          <p:cNvSpPr/>
          <p:nvPr/>
        </p:nvSpPr>
        <p:spPr>
          <a:xfrm>
            <a:off x="2455504" y="2869670"/>
            <a:ext cx="156805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+  0 =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3667374" y="2883294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0" name="Прямоугольник 219"/>
          <p:cNvSpPr/>
          <p:nvPr/>
        </p:nvSpPr>
        <p:spPr>
          <a:xfrm>
            <a:off x="3131840" y="2882632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1" name="Прямоугольник 220"/>
          <p:cNvSpPr/>
          <p:nvPr/>
        </p:nvSpPr>
        <p:spPr>
          <a:xfrm>
            <a:off x="3063684" y="5301208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2" name="Прямоугольник 221"/>
          <p:cNvSpPr/>
          <p:nvPr/>
        </p:nvSpPr>
        <p:spPr>
          <a:xfrm>
            <a:off x="3637219" y="5313310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5608" y="2636094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Если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–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любое число, то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+ 0 =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– 0 =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08104" y="1052736"/>
            <a:ext cx="0" cy="471013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8485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54" grpId="0" animBg="1"/>
      <p:bldP spid="68" grpId="0"/>
      <p:bldP spid="155" grpId="0" animBg="1"/>
      <p:bldP spid="153" grpId="0"/>
      <p:bldP spid="214" grpId="0"/>
      <p:bldP spid="219" grpId="0" animBg="1"/>
      <p:bldP spid="220" grpId="0" animBg="1"/>
      <p:bldP spid="221" grpId="0" animBg="1"/>
      <p:bldP spid="222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455" y="1036002"/>
            <a:ext cx="2016224" cy="1744926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836202"/>
            <a:ext cx="139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+ 3 = 3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647734" y="2491945"/>
            <a:ext cx="499205" cy="111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585764" y="1809411"/>
            <a:ext cx="857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218551" y="993490"/>
            <a:ext cx="2027204" cy="1817235"/>
            <a:chOff x="6300192" y="940248"/>
            <a:chExt cx="2027204" cy="1817235"/>
          </a:xfrm>
        </p:grpSpPr>
        <p:sp>
          <p:nvSpPr>
            <p:cNvPr id="7" name="Овал 6"/>
            <p:cNvSpPr/>
            <p:nvPr/>
          </p:nvSpPr>
          <p:spPr>
            <a:xfrm>
              <a:off x="6662860" y="1277144"/>
              <a:ext cx="1318310" cy="1022153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441" y="940248"/>
              <a:ext cx="1523149" cy="577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799" y="1488116"/>
              <a:ext cx="824597" cy="1023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6300192" y="1012557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485490"/>
              <a:ext cx="1035493" cy="99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558830" y="1051675"/>
            <a:ext cx="1976108" cy="17449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43964" y="1064879"/>
            <a:ext cx="1976108" cy="17449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1373" y="2892881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2908210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20455" y="3484274"/>
            <a:ext cx="2016224" cy="1744926"/>
            <a:chOff x="107504" y="824506"/>
            <a:chExt cx="2016224" cy="1744926"/>
          </a:xfrm>
        </p:grpSpPr>
        <p:sp>
          <p:nvSpPr>
            <p:cNvPr id="17" name="Овал 16"/>
            <p:cNvSpPr/>
            <p:nvPr/>
          </p:nvSpPr>
          <p:spPr>
            <a:xfrm>
              <a:off x="372109" y="1124744"/>
              <a:ext cx="1568003" cy="981863"/>
            </a:xfrm>
            <a:prstGeom prst="ellipse">
              <a:avLst/>
            </a:prstGeom>
            <a:gradFill flip="none" rotWithShape="1">
              <a:gsLst>
                <a:gs pos="0">
                  <a:srgbClr val="C39BE1">
                    <a:tint val="66000"/>
                    <a:satMod val="160000"/>
                  </a:srgbClr>
                </a:gs>
                <a:gs pos="50000">
                  <a:srgbClr val="C39BE1">
                    <a:tint val="44500"/>
                    <a:satMod val="160000"/>
                  </a:srgbClr>
                </a:gs>
                <a:gs pos="100000">
                  <a:srgbClr val="C39BE1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63" y="915589"/>
              <a:ext cx="720080" cy="89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09" y="1810254"/>
              <a:ext cx="1568003" cy="592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698" y="824506"/>
              <a:ext cx="544131" cy="985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107504" y="824506"/>
              <a:ext cx="2016224" cy="1744926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2" name="Прямая со стрелкой 21"/>
          <p:cNvCxnSpPr/>
          <p:nvPr/>
        </p:nvCxnSpPr>
        <p:spPr>
          <a:xfrm>
            <a:off x="2689467" y="4995031"/>
            <a:ext cx="499205" cy="111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27497" y="4312497"/>
            <a:ext cx="8572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-3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25245" y="3484274"/>
            <a:ext cx="2016224" cy="1744926"/>
          </a:xfrm>
          <a:prstGeom prst="rect">
            <a:avLst/>
          </a:prstGeom>
          <a:noFill/>
          <a:ln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68109" y="3484274"/>
            <a:ext cx="1976108" cy="17449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3484274"/>
            <a:ext cx="1976108" cy="174492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577183" y="5385689"/>
            <a:ext cx="149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-  3 = 0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667374" y="5415607"/>
            <a:ext cx="356188" cy="46166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23528" y="5529426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Что будет, если: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498782" y="5991671"/>
            <a:ext cx="6693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б) из любого числа вычесть это же число?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15608" y="2852118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Если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–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любое число, то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– </a:t>
            </a:r>
            <a:r>
              <a:rPr lang="ru-RU" sz="32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= 0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000760" y="3929336"/>
            <a:ext cx="2611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и</a:t>
            </a: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0 </a:t>
            </a:r>
            <a:r>
              <a:rPr lang="ru-RU" sz="24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+ 0 = 0;   0 – 0 = 0</a:t>
            </a:r>
            <a:endParaRPr lang="ru-RU" sz="32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3528" y="605879"/>
            <a:ext cx="8227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равенства можно записать к рисункам ребят?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5508104" y="1052736"/>
            <a:ext cx="0" cy="471013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009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23" grpId="0"/>
      <p:bldP spid="25" grpId="0" animBg="1"/>
      <p:bldP spid="26" grpId="0" animBg="1"/>
      <p:bldP spid="57" grpId="0" animBg="1"/>
      <p:bldP spid="60" grpId="0"/>
      <p:bldP spid="61" grpId="0"/>
      <p:bldP spid="62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85723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Вовы в верные равенства. Поставь  вместо «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знак «+» или « –».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323528" y="1916832"/>
            <a:ext cx="7704856" cy="2160240"/>
            <a:chOff x="323528" y="2132856"/>
            <a:chExt cx="7704856" cy="2160240"/>
          </a:xfrm>
        </p:grpSpPr>
        <p:sp>
          <p:nvSpPr>
            <p:cNvPr id="3" name="TextBox 2"/>
            <p:cNvSpPr txBox="1"/>
            <p:nvPr/>
          </p:nvSpPr>
          <p:spPr>
            <a:xfrm>
              <a:off x="323528" y="2204864"/>
              <a:ext cx="2808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5 +  4  -  0 = 9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2916233"/>
              <a:ext cx="3096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  -  4  + 5 = 5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3564305"/>
              <a:ext cx="2808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9  -  2  -  7 = 0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99992" y="2204864"/>
              <a:ext cx="3528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0  -  0  +  8  = 8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99992" y="2916233"/>
              <a:ext cx="3528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 +  0  +  2 = 5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99992" y="3564305"/>
              <a:ext cx="3528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 +  6  -  4  = 5</a:t>
              </a:r>
              <a:endPara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83568" y="2143308"/>
              <a:ext cx="44114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38566" y="2132856"/>
              <a:ext cx="44114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3568" y="2864562"/>
              <a:ext cx="44114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538566" y="2854110"/>
              <a:ext cx="441146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83568" y="3511460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538566" y="3501008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932040" y="2143308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787038" y="2132856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932040" y="2834812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87038" y="2824360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932040" y="3585210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87038" y="3574758"/>
              <a:ext cx="44114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4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Symbol"/>
                </a:rPr>
                <a:t></a:t>
              </a:r>
              <a:endParaRPr lang="ru-RU" sz="4000" dirty="0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549708" y="5601264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12548" y="5597951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64744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27584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64744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7584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64744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7584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64744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27584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549709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12549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50456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13296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50456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13296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49709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12549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550456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13296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559228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22068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559228" y="5592553"/>
            <a:ext cx="430003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22068" y="5589240"/>
            <a:ext cx="447083" cy="58808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79512" y="5084048"/>
            <a:ext cx="871296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407877" y="4161854"/>
            <a:ext cx="8184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2695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988840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+  4  -  0 = 9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700209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 -  4  + 5 =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34828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-  2  -  7 = 0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1988840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 -  0  +  8  = 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2700209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+  0  +  2 =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3348281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+  6  -  4  = 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927284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38566" y="1916832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2648538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38566" y="2638086"/>
            <a:ext cx="441146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3295436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38566" y="3284984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32040" y="1927284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787038" y="1916832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932040" y="2618788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87038" y="2608336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32040" y="3297178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87038" y="3286726"/>
            <a:ext cx="441146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endParaRPr lang="ru-RU" sz="40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79512" y="4005064"/>
            <a:ext cx="871296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07979" y="5809947"/>
            <a:ext cx="204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0113">
            <a:off x="2790578" y="3928282"/>
            <a:ext cx="2544935" cy="249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8153">
            <a:off x="4140188" y="4896483"/>
            <a:ext cx="393783" cy="71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75" y="4635887"/>
            <a:ext cx="554586" cy="68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600" y="5586786"/>
            <a:ext cx="472259" cy="58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20" y="4505176"/>
            <a:ext cx="649689" cy="64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39" y="4875836"/>
            <a:ext cx="521115" cy="64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Полилиния 49"/>
          <p:cNvSpPr/>
          <p:nvPr/>
        </p:nvSpPr>
        <p:spPr>
          <a:xfrm rot="10458218">
            <a:off x="3796274" y="5540766"/>
            <a:ext cx="64097" cy="92039"/>
          </a:xfrm>
          <a:custGeom>
            <a:avLst/>
            <a:gdLst>
              <a:gd name="connsiteX0" fmla="*/ 1886 w 88570"/>
              <a:gd name="connsiteY0" fmla="*/ 12301 h 127180"/>
              <a:gd name="connsiteX1" fmla="*/ 10087 w 88570"/>
              <a:gd name="connsiteY1" fmla="*/ 123013 h 127180"/>
              <a:gd name="connsiteX2" fmla="*/ 79795 w 88570"/>
              <a:gd name="connsiteY2" fmla="*/ 102511 h 127180"/>
              <a:gd name="connsiteX3" fmla="*/ 87996 w 88570"/>
              <a:gd name="connsiteY3" fmla="*/ 90210 h 127180"/>
              <a:gd name="connsiteX4" fmla="*/ 83895 w 88570"/>
              <a:gd name="connsiteY4" fmla="*/ 0 h 127180"/>
              <a:gd name="connsiteX5" fmla="*/ 83895 w 88570"/>
              <a:gd name="connsiteY5" fmla="*/ 0 h 12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570" h="127180">
                <a:moveTo>
                  <a:pt x="1886" y="12301"/>
                </a:moveTo>
                <a:cubicBezTo>
                  <a:pt x="-506" y="60139"/>
                  <a:pt x="-2898" y="107978"/>
                  <a:pt x="10087" y="123013"/>
                </a:cubicBezTo>
                <a:cubicBezTo>
                  <a:pt x="23072" y="138048"/>
                  <a:pt x="66810" y="107978"/>
                  <a:pt x="79795" y="102511"/>
                </a:cubicBezTo>
                <a:cubicBezTo>
                  <a:pt x="92780" y="97044"/>
                  <a:pt x="87313" y="107295"/>
                  <a:pt x="87996" y="90210"/>
                </a:cubicBezTo>
                <a:cubicBezTo>
                  <a:pt x="88679" y="73125"/>
                  <a:pt x="83895" y="0"/>
                  <a:pt x="83895" y="0"/>
                </a:cubicBezTo>
                <a:lnTo>
                  <a:pt x="83895" y="0"/>
                </a:ln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79512" y="85723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Вовы в верные равенства. Поставь  вместо «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знак «+» или « –».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40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463812" y="1941985"/>
            <a:ext cx="2801268" cy="1489272"/>
          </a:xfrm>
          <a:prstGeom prst="ellipse">
            <a:avLst/>
          </a:prstGeom>
          <a:solidFill>
            <a:srgbClr val="B8E08C"/>
          </a:solidFill>
          <a:ln>
            <a:noFill/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63480" flipH="1">
            <a:off x="5590627" y="1788041"/>
            <a:ext cx="1534643" cy="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39" y="1739702"/>
            <a:ext cx="811089" cy="27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20" y="1073827"/>
            <a:ext cx="3451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    Барсучиха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Барсучиха-бабушка </a:t>
            </a:r>
            <a:b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Напекла оладушков. </a:t>
            </a:r>
            <a:b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Угостила двух внучат — </a:t>
            </a:r>
            <a:b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Двух драчливых барсучат, </a:t>
            </a:r>
            <a:b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endParaRPr lang="ru-RU" sz="2400" dirty="0" smtClean="0">
              <a:solidFill>
                <a:srgbClr val="F3650D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6479541" y="3621033"/>
            <a:ext cx="714380" cy="64294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9059">
            <a:off x="6609467" y="1769409"/>
            <a:ext cx="1534643" cy="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3820" y="3299500"/>
            <a:ext cx="4718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А внучата не наелись, </a:t>
            </a:r>
            <a:b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С рёвом блюдцами стучат! 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Ну-ка, сколько барсучат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Ждут добавки и молчат?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931491"/>
            <a:ext cx="8719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Обозначить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число воспитанных барсучат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моделями числа.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0091" y="4350295"/>
            <a:ext cx="3095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(НИСКОЛЬКО)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68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063695" y="2107065"/>
            <a:ext cx="50424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«нужную» фигуру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55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0999" y="1095127"/>
            <a:ext cx="427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Отгадай загадку - шутку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55" y="2107065"/>
            <a:ext cx="808582" cy="27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6345" y="597398"/>
            <a:ext cx="842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из «Методических рекомендаций»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4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/>
      <p:bldP spid="8" grpId="0"/>
      <p:bldP spid="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50" y="1268760"/>
            <a:ext cx="8028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Пете ответить на вопросы.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21429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386" y="3573016"/>
            <a:ext cx="79919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знакомых тебе кошек умеют вышивать?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7386" y="2747222"/>
            <a:ext cx="7284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говорящих собак ты знаешь?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386" y="2088927"/>
            <a:ext cx="8562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дедушек  учится в нашем классе?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830247"/>
            <a:ext cx="3095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F3650D"/>
                </a:solidFill>
                <a:latin typeface="Arial" pitchFamily="34" charset="0"/>
                <a:cs typeface="Arial" pitchFamily="34" charset="0"/>
              </a:rPr>
              <a:t>(НИСКОЛЬКО)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53304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649809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41818" y="3241717"/>
            <a:ext cx="318575" cy="31857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"/>
          <p:cNvSpPr/>
          <p:nvPr/>
        </p:nvSpPr>
        <p:spPr>
          <a:xfrm>
            <a:off x="1840954" y="3696216"/>
            <a:ext cx="955724" cy="8198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68384" y="3114287"/>
            <a:ext cx="683876" cy="68387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032099" y="2795712"/>
            <a:ext cx="637149" cy="446005"/>
            <a:chOff x="2050400" y="2795712"/>
            <a:chExt cx="637149" cy="446005"/>
          </a:xfrm>
        </p:grpSpPr>
        <p:sp>
          <p:nvSpPr>
            <p:cNvPr id="23" name="Овал 1"/>
            <p:cNvSpPr/>
            <p:nvPr/>
          </p:nvSpPr>
          <p:spPr>
            <a:xfrm>
              <a:off x="2050400" y="2795712"/>
              <a:ext cx="573435" cy="44600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5"/>
            <p:cNvSpPr/>
            <p:nvPr/>
          </p:nvSpPr>
          <p:spPr>
            <a:xfrm rot="5400000">
              <a:off x="2464547" y="2954999"/>
              <a:ext cx="127430" cy="318575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6"/>
            <p:cNvSpPr/>
            <p:nvPr/>
          </p:nvSpPr>
          <p:spPr>
            <a:xfrm>
              <a:off x="2241545" y="2986857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7"/>
            <p:cNvSpPr/>
            <p:nvPr/>
          </p:nvSpPr>
          <p:spPr>
            <a:xfrm>
              <a:off x="2432689" y="2945292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Овал 9"/>
          <p:cNvSpPr/>
          <p:nvPr/>
        </p:nvSpPr>
        <p:spPr>
          <a:xfrm>
            <a:off x="1777239" y="3305432"/>
            <a:ext cx="318575" cy="31857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-42340" y="1904585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5617443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617443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617443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617443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617443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Блок-схема: ручное управление 4"/>
          <p:cNvSpPr/>
          <p:nvPr/>
        </p:nvSpPr>
        <p:spPr>
          <a:xfrm rot="9859947">
            <a:off x="1969323" y="2451231"/>
            <a:ext cx="519099" cy="474345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325601" y="1397966"/>
            <a:ext cx="83142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«нужную»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карточку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1520" y="1167134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sp>
        <p:nvSpPr>
          <p:cNvPr id="29" name="Овал 28"/>
          <p:cNvSpPr/>
          <p:nvPr/>
        </p:nvSpPr>
        <p:spPr>
          <a:xfrm>
            <a:off x="3065472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3161977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053986" y="3241717"/>
            <a:ext cx="318575" cy="31857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2"/>
          <p:cNvSpPr/>
          <p:nvPr/>
        </p:nvSpPr>
        <p:spPr>
          <a:xfrm>
            <a:off x="3353122" y="3696216"/>
            <a:ext cx="955724" cy="8198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480552" y="3114287"/>
            <a:ext cx="683876" cy="68387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3544267" y="2795712"/>
            <a:ext cx="637149" cy="446005"/>
            <a:chOff x="2050400" y="2795712"/>
            <a:chExt cx="637149" cy="446005"/>
          </a:xfrm>
        </p:grpSpPr>
        <p:sp>
          <p:nvSpPr>
            <p:cNvPr id="35" name="Овал 1"/>
            <p:cNvSpPr/>
            <p:nvPr/>
          </p:nvSpPr>
          <p:spPr>
            <a:xfrm>
              <a:off x="2050400" y="2795712"/>
              <a:ext cx="573435" cy="44600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Равнобедренный треугольник 5"/>
            <p:cNvSpPr/>
            <p:nvPr/>
          </p:nvSpPr>
          <p:spPr>
            <a:xfrm rot="5400000">
              <a:off x="2464547" y="2954999"/>
              <a:ext cx="127430" cy="318575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6"/>
            <p:cNvSpPr/>
            <p:nvPr/>
          </p:nvSpPr>
          <p:spPr>
            <a:xfrm>
              <a:off x="2241545" y="2986857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7"/>
            <p:cNvSpPr/>
            <p:nvPr/>
          </p:nvSpPr>
          <p:spPr>
            <a:xfrm>
              <a:off x="2432689" y="2945292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Блок-схема: ручное управление 4"/>
          <p:cNvSpPr/>
          <p:nvPr/>
        </p:nvSpPr>
        <p:spPr>
          <a:xfrm rot="9859947">
            <a:off x="3481491" y="2451231"/>
            <a:ext cx="519099" cy="474345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577640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лако 41"/>
          <p:cNvSpPr/>
          <p:nvPr/>
        </p:nvSpPr>
        <p:spPr>
          <a:xfrm>
            <a:off x="4674145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2"/>
          <p:cNvSpPr/>
          <p:nvPr/>
        </p:nvSpPr>
        <p:spPr>
          <a:xfrm>
            <a:off x="4865290" y="3696216"/>
            <a:ext cx="955724" cy="8198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>
            <a:off x="4992720" y="2451231"/>
            <a:ext cx="700864" cy="1346932"/>
            <a:chOff x="1986685" y="2451231"/>
            <a:chExt cx="700864" cy="1346932"/>
          </a:xfrm>
        </p:grpSpPr>
        <p:sp>
          <p:nvSpPr>
            <p:cNvPr id="46" name="Овал 45"/>
            <p:cNvSpPr/>
            <p:nvPr/>
          </p:nvSpPr>
          <p:spPr>
            <a:xfrm>
              <a:off x="1986685" y="3114287"/>
              <a:ext cx="683876" cy="683876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7" name="Группа 46"/>
            <p:cNvGrpSpPr/>
            <p:nvPr/>
          </p:nvGrpSpPr>
          <p:grpSpPr>
            <a:xfrm>
              <a:off x="2050400" y="2795712"/>
              <a:ext cx="637149" cy="446005"/>
              <a:chOff x="2050400" y="2795712"/>
              <a:chExt cx="637149" cy="446005"/>
            </a:xfrm>
          </p:grpSpPr>
          <p:sp>
            <p:nvSpPr>
              <p:cNvPr id="62" name="Овал 1"/>
              <p:cNvSpPr/>
              <p:nvPr/>
            </p:nvSpPr>
            <p:spPr>
              <a:xfrm>
                <a:off x="2050400" y="2795712"/>
                <a:ext cx="573435" cy="4460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Равнобедренный треугольник 5"/>
              <p:cNvSpPr/>
              <p:nvPr/>
            </p:nvSpPr>
            <p:spPr>
              <a:xfrm rot="5400000">
                <a:off x="2464547" y="2954999"/>
                <a:ext cx="127430" cy="3185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Овал 6"/>
              <p:cNvSpPr/>
              <p:nvPr/>
            </p:nvSpPr>
            <p:spPr>
              <a:xfrm>
                <a:off x="2241545" y="2986857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Овал 7"/>
              <p:cNvSpPr/>
              <p:nvPr/>
            </p:nvSpPr>
            <p:spPr>
              <a:xfrm>
                <a:off x="2432689" y="2945292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1" name="Блок-схема: ручное управление 4"/>
            <p:cNvSpPr/>
            <p:nvPr/>
          </p:nvSpPr>
          <p:spPr>
            <a:xfrm rot="9859947">
              <a:off x="1987624" y="2451231"/>
              <a:ext cx="519099" cy="474345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Овал 65"/>
          <p:cNvSpPr/>
          <p:nvPr/>
        </p:nvSpPr>
        <p:spPr>
          <a:xfrm>
            <a:off x="6089808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блако 66"/>
          <p:cNvSpPr/>
          <p:nvPr/>
        </p:nvSpPr>
        <p:spPr>
          <a:xfrm>
            <a:off x="6186313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6504888" y="3925071"/>
            <a:ext cx="683876" cy="68387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6505827" y="3262015"/>
            <a:ext cx="699925" cy="790486"/>
            <a:chOff x="1987624" y="3262015"/>
            <a:chExt cx="699925" cy="790486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2050400" y="3606496"/>
              <a:ext cx="637149" cy="446005"/>
              <a:chOff x="2050400" y="2795712"/>
              <a:chExt cx="637149" cy="446005"/>
            </a:xfrm>
          </p:grpSpPr>
          <p:sp>
            <p:nvSpPr>
              <p:cNvPr id="73" name="Овал 1"/>
              <p:cNvSpPr/>
              <p:nvPr/>
            </p:nvSpPr>
            <p:spPr>
              <a:xfrm>
                <a:off x="2050400" y="2795712"/>
                <a:ext cx="573435" cy="4460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Равнобедренный треугольник 5"/>
              <p:cNvSpPr/>
              <p:nvPr/>
            </p:nvSpPr>
            <p:spPr>
              <a:xfrm rot="5400000">
                <a:off x="2464547" y="2954999"/>
                <a:ext cx="127430" cy="3185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6"/>
              <p:cNvSpPr/>
              <p:nvPr/>
            </p:nvSpPr>
            <p:spPr>
              <a:xfrm>
                <a:off x="2241545" y="2986857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Овал 7"/>
              <p:cNvSpPr/>
              <p:nvPr/>
            </p:nvSpPr>
            <p:spPr>
              <a:xfrm>
                <a:off x="2432689" y="2945292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Блок-схема: ручное управление 4"/>
            <p:cNvSpPr/>
            <p:nvPr/>
          </p:nvSpPr>
          <p:spPr>
            <a:xfrm rot="9859947">
              <a:off x="1987624" y="3262015"/>
              <a:ext cx="519099" cy="474345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Овал 76"/>
          <p:cNvSpPr/>
          <p:nvPr/>
        </p:nvSpPr>
        <p:spPr>
          <a:xfrm>
            <a:off x="7601976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блако 77"/>
          <p:cNvSpPr/>
          <p:nvPr/>
        </p:nvSpPr>
        <p:spPr>
          <a:xfrm>
            <a:off x="7698481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0" name="Группа 79"/>
          <p:cNvGrpSpPr/>
          <p:nvPr/>
        </p:nvGrpSpPr>
        <p:grpSpPr>
          <a:xfrm>
            <a:off x="8111315" y="4142122"/>
            <a:ext cx="637149" cy="446005"/>
            <a:chOff x="2050400" y="2795712"/>
            <a:chExt cx="637149" cy="446005"/>
          </a:xfrm>
        </p:grpSpPr>
        <p:sp>
          <p:nvSpPr>
            <p:cNvPr id="81" name="Овал 1"/>
            <p:cNvSpPr/>
            <p:nvPr/>
          </p:nvSpPr>
          <p:spPr>
            <a:xfrm>
              <a:off x="2050400" y="2795712"/>
              <a:ext cx="573435" cy="44600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Равнобедренный треугольник 5"/>
            <p:cNvSpPr/>
            <p:nvPr/>
          </p:nvSpPr>
          <p:spPr>
            <a:xfrm rot="5400000">
              <a:off x="2464547" y="2954999"/>
              <a:ext cx="127430" cy="318575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6"/>
            <p:cNvSpPr/>
            <p:nvPr/>
          </p:nvSpPr>
          <p:spPr>
            <a:xfrm>
              <a:off x="2241545" y="2986857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7"/>
            <p:cNvSpPr/>
            <p:nvPr/>
          </p:nvSpPr>
          <p:spPr>
            <a:xfrm>
              <a:off x="2432689" y="2945292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68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617443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617443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Овал 90"/>
          <p:cNvSpPr/>
          <p:nvPr/>
        </p:nvSpPr>
        <p:spPr>
          <a:xfrm>
            <a:off x="107504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2" name="Группа 11"/>
          <p:cNvGrpSpPr/>
          <p:nvPr/>
        </p:nvGrpSpPr>
        <p:grpSpPr>
          <a:xfrm>
            <a:off x="251520" y="2451231"/>
            <a:ext cx="1338014" cy="2192215"/>
            <a:chOff x="1000100" y="2399822"/>
            <a:chExt cx="1500198" cy="2457938"/>
          </a:xfrm>
        </p:grpSpPr>
        <p:sp>
          <p:nvSpPr>
            <p:cNvPr id="93" name="Облако 92"/>
            <p:cNvSpPr/>
            <p:nvPr/>
          </p:nvSpPr>
          <p:spPr>
            <a:xfrm>
              <a:off x="1000100" y="4429132"/>
              <a:ext cx="1500198" cy="428628"/>
            </a:xfrm>
            <a:prstGeom prst="cloud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2000232" y="3286124"/>
              <a:ext cx="357190" cy="35719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2"/>
            <p:cNvSpPr/>
            <p:nvPr/>
          </p:nvSpPr>
          <p:spPr>
            <a:xfrm>
              <a:off x="1214414" y="3795714"/>
              <a:ext cx="1071570" cy="91917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1357290" y="3143248"/>
              <a:ext cx="766770" cy="76677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1"/>
            <p:cNvSpPr/>
            <p:nvPr/>
          </p:nvSpPr>
          <p:spPr>
            <a:xfrm>
              <a:off x="1428728" y="2786058"/>
              <a:ext cx="642942" cy="500066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Блок-схема: ручное управление 4"/>
            <p:cNvSpPr/>
            <p:nvPr/>
          </p:nvSpPr>
          <p:spPr>
            <a:xfrm rot="9859947">
              <a:off x="1358343" y="2399822"/>
              <a:ext cx="582020" cy="531841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Равнобедренный треугольник 5"/>
            <p:cNvSpPr/>
            <p:nvPr/>
          </p:nvSpPr>
          <p:spPr>
            <a:xfrm rot="5400000">
              <a:off x="1893075" y="2964653"/>
              <a:ext cx="142876" cy="357190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6"/>
            <p:cNvSpPr/>
            <p:nvPr/>
          </p:nvSpPr>
          <p:spPr>
            <a:xfrm>
              <a:off x="1643042" y="300037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7"/>
            <p:cNvSpPr/>
            <p:nvPr/>
          </p:nvSpPr>
          <p:spPr>
            <a:xfrm>
              <a:off x="1857356" y="2953769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9"/>
            <p:cNvSpPr/>
            <p:nvPr/>
          </p:nvSpPr>
          <p:spPr>
            <a:xfrm>
              <a:off x="1142976" y="3357562"/>
              <a:ext cx="357190" cy="35719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3" name="Прямоугольник 102"/>
          <p:cNvSpPr/>
          <p:nvPr/>
        </p:nvSpPr>
        <p:spPr>
          <a:xfrm flipH="1">
            <a:off x="7993496" y="4802282"/>
            <a:ext cx="651479" cy="64294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  <p:grpSp>
        <p:nvGrpSpPr>
          <p:cNvPr id="105" name="Группа 104"/>
          <p:cNvGrpSpPr/>
          <p:nvPr/>
        </p:nvGrpSpPr>
        <p:grpSpPr>
          <a:xfrm>
            <a:off x="333925" y="428603"/>
            <a:ext cx="8344712" cy="3195403"/>
            <a:chOff x="1112084" y="428604"/>
            <a:chExt cx="6887058" cy="2428892"/>
          </a:xfrm>
        </p:grpSpPr>
        <p:sp>
          <p:nvSpPr>
            <p:cNvPr id="106" name="Солнце 105"/>
            <p:cNvSpPr/>
            <p:nvPr/>
          </p:nvSpPr>
          <p:spPr>
            <a:xfrm>
              <a:off x="2240087" y="1084289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Солнце 106"/>
            <p:cNvSpPr/>
            <p:nvPr/>
          </p:nvSpPr>
          <p:spPr>
            <a:xfrm>
              <a:off x="5786446" y="2143116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Солнце 107"/>
            <p:cNvSpPr/>
            <p:nvPr/>
          </p:nvSpPr>
          <p:spPr>
            <a:xfrm>
              <a:off x="6786578" y="642918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Солнце 108"/>
            <p:cNvSpPr/>
            <p:nvPr/>
          </p:nvSpPr>
          <p:spPr>
            <a:xfrm>
              <a:off x="5500694" y="1153331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олнце 109"/>
            <p:cNvSpPr/>
            <p:nvPr/>
          </p:nvSpPr>
          <p:spPr>
            <a:xfrm>
              <a:off x="6715140" y="257174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Солнце 110"/>
            <p:cNvSpPr/>
            <p:nvPr/>
          </p:nvSpPr>
          <p:spPr>
            <a:xfrm>
              <a:off x="3428992" y="200024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олнце 111"/>
            <p:cNvSpPr/>
            <p:nvPr/>
          </p:nvSpPr>
          <p:spPr>
            <a:xfrm>
              <a:off x="6346292" y="138456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Солнце 112"/>
            <p:cNvSpPr/>
            <p:nvPr/>
          </p:nvSpPr>
          <p:spPr>
            <a:xfrm>
              <a:off x="3571868" y="1197092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мм</a:t>
              </a:r>
              <a:endParaRPr lang="ru-RU" dirty="0"/>
            </a:p>
          </p:txBody>
        </p:sp>
        <p:sp>
          <p:nvSpPr>
            <p:cNvPr id="114" name="Солнце 113"/>
            <p:cNvSpPr/>
            <p:nvPr/>
          </p:nvSpPr>
          <p:spPr>
            <a:xfrm>
              <a:off x="5572132" y="42860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Солнце 114"/>
            <p:cNvSpPr/>
            <p:nvPr/>
          </p:nvSpPr>
          <p:spPr>
            <a:xfrm>
              <a:off x="7224730" y="139296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олнце 115"/>
            <p:cNvSpPr/>
            <p:nvPr/>
          </p:nvSpPr>
          <p:spPr>
            <a:xfrm>
              <a:off x="4857752" y="642918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Солнце 116"/>
            <p:cNvSpPr/>
            <p:nvPr/>
          </p:nvSpPr>
          <p:spPr>
            <a:xfrm>
              <a:off x="1428728" y="1564229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Солнце 117"/>
            <p:cNvSpPr/>
            <p:nvPr/>
          </p:nvSpPr>
          <p:spPr>
            <a:xfrm>
              <a:off x="4822025" y="2206831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Солнце 118"/>
            <p:cNvSpPr/>
            <p:nvPr/>
          </p:nvSpPr>
          <p:spPr>
            <a:xfrm>
              <a:off x="7713390" y="101087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Солнце 119"/>
            <p:cNvSpPr/>
            <p:nvPr/>
          </p:nvSpPr>
          <p:spPr>
            <a:xfrm>
              <a:off x="5248723" y="1662098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Солнце 120"/>
            <p:cNvSpPr/>
            <p:nvPr/>
          </p:nvSpPr>
          <p:spPr>
            <a:xfrm>
              <a:off x="1112084" y="2143116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олнце 121"/>
            <p:cNvSpPr/>
            <p:nvPr/>
          </p:nvSpPr>
          <p:spPr>
            <a:xfrm>
              <a:off x="2798520" y="180497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Солнце 122"/>
            <p:cNvSpPr/>
            <p:nvPr/>
          </p:nvSpPr>
          <p:spPr>
            <a:xfrm>
              <a:off x="7570514" y="2090726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Солнце 123"/>
            <p:cNvSpPr/>
            <p:nvPr/>
          </p:nvSpPr>
          <p:spPr>
            <a:xfrm>
              <a:off x="4536273" y="148284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мм</a:t>
              </a:r>
              <a:endParaRPr lang="ru-RU" dirty="0"/>
            </a:p>
          </p:txBody>
        </p:sp>
        <p:sp>
          <p:nvSpPr>
            <p:cNvPr id="125" name="Солнце 124"/>
            <p:cNvSpPr/>
            <p:nvPr/>
          </p:nvSpPr>
          <p:spPr>
            <a:xfrm>
              <a:off x="6353635" y="798537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Солнце 125"/>
            <p:cNvSpPr/>
            <p:nvPr/>
          </p:nvSpPr>
          <p:spPr>
            <a:xfrm>
              <a:off x="6346292" y="210420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Солнце 126"/>
            <p:cNvSpPr/>
            <p:nvPr/>
          </p:nvSpPr>
          <p:spPr>
            <a:xfrm>
              <a:off x="4250521" y="866659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8" name="Равнобедренный треугольник 5"/>
          <p:cNvSpPr/>
          <p:nvPr/>
        </p:nvSpPr>
        <p:spPr>
          <a:xfrm rot="5400000">
            <a:off x="8525461" y="4301410"/>
            <a:ext cx="127430" cy="318575"/>
          </a:xfrm>
          <a:prstGeom prst="triangle">
            <a:avLst/>
          </a:prstGeom>
          <a:solidFill>
            <a:srgbClr val="FF0000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Блок-схема: ручное управление 4"/>
          <p:cNvSpPr/>
          <p:nvPr/>
        </p:nvSpPr>
        <p:spPr>
          <a:xfrm rot="9859947">
            <a:off x="8057388" y="3779496"/>
            <a:ext cx="519099" cy="474345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130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3837 -0.00486 0.05243 -0.00694 0.09514 -0.00879 C 0.11042 -0.01526 0.11702 -0.01781 0.13438 -0.01966 C 0.18577 -0.01734 0.16615 -0.01757 0.19341 -0.01757 " pathEditMode="relative" ptsTypes="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934 -0.01757 C 0.21632 -0.01827 0.23924 -0.01827 0.26215 -0.01966 C 0.27188 -0.02012 0.28177 -0.02821 0.29167 -0.02844 C 0.32222 -0.02914 0.35295 -0.02844 0.38351 -0.02844 " pathEditMode="relative" ptsTypes="fff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38351 -0.02844 C 0.40156 -0.03607 0.38177 -0.02844 0.42778 -0.0326 C 0.43247 -0.03306 0.43785 -0.03607 0.44254 -0.03699 C 0.45069 -0.03861 0.45903 -0.03861 0.46701 -0.04139 C 0.47205 -0.04324 0.47656 -0.04717 0.48177 -0.04809 C 0.48941 -0.04925 0.49722 -0.04948 0.50486 -0.05017 C 0.51701 -0.05526 0.50799 -0.05225 0.53264 -0.05225 " pathEditMode="relative" ptsTypes="ffffffA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0034 0.1284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53264 -0.05226 C 0.64184 -0.05434 0.61406 -0.05041 0.66875 -0.05896 C 0.67795 -0.06312 0.69583 -0.07191 0.70486 -0.07191 " pathEditMode="relative" ptsTypes="ffA"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00034 0.092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70486 -0.07191 C 0.7658 -0.07283 0.81267 -0.0763 0.86719 -0.0763 " pathEditMode="relative" ptsTypes="fA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9371E-6 L 0.01337 0.06707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3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4394E-6 L -0.08854 -0.1265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6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041 L -0.35452 -0.126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6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7341E-7 L 0.16528 -0.12231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6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38728E-6 L 0.69774 -0.12254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78" y="-6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23 L 0.43385 -0.12231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6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8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18" grpId="6" animBg="1"/>
      <p:bldP spid="58" grpId="0"/>
      <p:bldP spid="60" grpId="0"/>
      <p:bldP spid="31" grpId="0" animBg="1"/>
      <p:bldP spid="43" grpId="0" animBg="1"/>
      <p:bldP spid="69" grpId="0" animBg="1"/>
      <p:bldP spid="91" grpId="0" animBg="1"/>
      <p:bldP spid="103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71605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1"/>
          <p:cNvGrpSpPr/>
          <p:nvPr/>
        </p:nvGrpSpPr>
        <p:grpSpPr>
          <a:xfrm>
            <a:off x="1668110" y="2451231"/>
            <a:ext cx="1338014" cy="2192215"/>
            <a:chOff x="1000100" y="2399822"/>
            <a:chExt cx="1500198" cy="2457938"/>
          </a:xfrm>
        </p:grpSpPr>
        <p:sp>
          <p:nvSpPr>
            <p:cNvPr id="19" name="Облако 18"/>
            <p:cNvSpPr/>
            <p:nvPr/>
          </p:nvSpPr>
          <p:spPr>
            <a:xfrm>
              <a:off x="1000100" y="4429132"/>
              <a:ext cx="1500198" cy="428628"/>
            </a:xfrm>
            <a:prstGeom prst="cloud">
              <a:avLst/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000232" y="3286124"/>
              <a:ext cx="357190" cy="35719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"/>
            <p:cNvSpPr/>
            <p:nvPr/>
          </p:nvSpPr>
          <p:spPr>
            <a:xfrm>
              <a:off x="1214414" y="3795714"/>
              <a:ext cx="1071570" cy="91917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357290" y="3143248"/>
              <a:ext cx="766770" cy="76677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1"/>
            <p:cNvSpPr/>
            <p:nvPr/>
          </p:nvSpPr>
          <p:spPr>
            <a:xfrm>
              <a:off x="1428728" y="2786058"/>
              <a:ext cx="642942" cy="500066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Блок-схема: ручное управление 4"/>
            <p:cNvSpPr/>
            <p:nvPr/>
          </p:nvSpPr>
          <p:spPr>
            <a:xfrm rot="9859947">
              <a:off x="1358343" y="2399822"/>
              <a:ext cx="582020" cy="531841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5"/>
            <p:cNvSpPr/>
            <p:nvPr/>
          </p:nvSpPr>
          <p:spPr>
            <a:xfrm rot="5400000">
              <a:off x="1893075" y="2964653"/>
              <a:ext cx="142876" cy="357190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6"/>
            <p:cNvSpPr/>
            <p:nvPr/>
          </p:nvSpPr>
          <p:spPr>
            <a:xfrm>
              <a:off x="1643042" y="300037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7"/>
            <p:cNvSpPr/>
            <p:nvPr/>
          </p:nvSpPr>
          <p:spPr>
            <a:xfrm>
              <a:off x="1857356" y="2953769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9"/>
            <p:cNvSpPr/>
            <p:nvPr/>
          </p:nvSpPr>
          <p:spPr>
            <a:xfrm>
              <a:off x="1142976" y="3357562"/>
              <a:ext cx="357190" cy="357190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Солнце 17"/>
          <p:cNvSpPr/>
          <p:nvPr/>
        </p:nvSpPr>
        <p:spPr>
          <a:xfrm>
            <a:off x="2016119" y="1595121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33925" y="428603"/>
            <a:ext cx="8344712" cy="3195403"/>
            <a:chOff x="1112084" y="428604"/>
            <a:chExt cx="6887058" cy="2428892"/>
          </a:xfrm>
        </p:grpSpPr>
        <p:sp>
          <p:nvSpPr>
            <p:cNvPr id="94" name="Солнце 93"/>
            <p:cNvSpPr/>
            <p:nvPr/>
          </p:nvSpPr>
          <p:spPr>
            <a:xfrm>
              <a:off x="2240087" y="1084289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Солнце 94"/>
            <p:cNvSpPr/>
            <p:nvPr/>
          </p:nvSpPr>
          <p:spPr>
            <a:xfrm>
              <a:off x="5786446" y="2143116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Солнце 95"/>
            <p:cNvSpPr/>
            <p:nvPr/>
          </p:nvSpPr>
          <p:spPr>
            <a:xfrm>
              <a:off x="6786578" y="642918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Солнце 96"/>
            <p:cNvSpPr/>
            <p:nvPr/>
          </p:nvSpPr>
          <p:spPr>
            <a:xfrm>
              <a:off x="5500694" y="1153331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Солнце 101"/>
            <p:cNvSpPr/>
            <p:nvPr/>
          </p:nvSpPr>
          <p:spPr>
            <a:xfrm>
              <a:off x="6715140" y="257174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Солнце 107"/>
            <p:cNvSpPr/>
            <p:nvPr/>
          </p:nvSpPr>
          <p:spPr>
            <a:xfrm>
              <a:off x="3428992" y="200024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Солнце 108"/>
            <p:cNvSpPr/>
            <p:nvPr/>
          </p:nvSpPr>
          <p:spPr>
            <a:xfrm>
              <a:off x="6346292" y="138456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олнце 109"/>
            <p:cNvSpPr/>
            <p:nvPr/>
          </p:nvSpPr>
          <p:spPr>
            <a:xfrm>
              <a:off x="3571868" y="1197092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мм</a:t>
              </a:r>
              <a:endParaRPr lang="ru-RU" dirty="0"/>
            </a:p>
          </p:txBody>
        </p:sp>
        <p:sp>
          <p:nvSpPr>
            <p:cNvPr id="111" name="Солнце 110"/>
            <p:cNvSpPr/>
            <p:nvPr/>
          </p:nvSpPr>
          <p:spPr>
            <a:xfrm>
              <a:off x="5572132" y="42860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Солнце 111"/>
            <p:cNvSpPr/>
            <p:nvPr/>
          </p:nvSpPr>
          <p:spPr>
            <a:xfrm>
              <a:off x="7224730" y="139296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Солнце 112"/>
            <p:cNvSpPr/>
            <p:nvPr/>
          </p:nvSpPr>
          <p:spPr>
            <a:xfrm>
              <a:off x="4857752" y="642918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олнце 35"/>
            <p:cNvSpPr/>
            <p:nvPr/>
          </p:nvSpPr>
          <p:spPr>
            <a:xfrm>
              <a:off x="1428728" y="1564229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олнце 36"/>
            <p:cNvSpPr/>
            <p:nvPr/>
          </p:nvSpPr>
          <p:spPr>
            <a:xfrm>
              <a:off x="4822025" y="2206831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олнце 37"/>
            <p:cNvSpPr/>
            <p:nvPr/>
          </p:nvSpPr>
          <p:spPr>
            <a:xfrm>
              <a:off x="7713390" y="101087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олнце 38"/>
            <p:cNvSpPr/>
            <p:nvPr/>
          </p:nvSpPr>
          <p:spPr>
            <a:xfrm>
              <a:off x="5248723" y="1662098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олнце 39"/>
            <p:cNvSpPr/>
            <p:nvPr/>
          </p:nvSpPr>
          <p:spPr>
            <a:xfrm>
              <a:off x="1112084" y="2143116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олнце 40"/>
            <p:cNvSpPr/>
            <p:nvPr/>
          </p:nvSpPr>
          <p:spPr>
            <a:xfrm>
              <a:off x="2798520" y="180497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олнце 41"/>
            <p:cNvSpPr/>
            <p:nvPr/>
          </p:nvSpPr>
          <p:spPr>
            <a:xfrm>
              <a:off x="7570514" y="2090726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олнце 42"/>
            <p:cNvSpPr/>
            <p:nvPr/>
          </p:nvSpPr>
          <p:spPr>
            <a:xfrm>
              <a:off x="4536273" y="1482844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мм</a:t>
              </a:r>
              <a:endParaRPr lang="ru-RU" dirty="0"/>
            </a:p>
          </p:txBody>
        </p:sp>
        <p:sp>
          <p:nvSpPr>
            <p:cNvPr id="44" name="Солнце 43"/>
            <p:cNvSpPr/>
            <p:nvPr/>
          </p:nvSpPr>
          <p:spPr>
            <a:xfrm>
              <a:off x="6353635" y="798537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олнце 44"/>
            <p:cNvSpPr/>
            <p:nvPr/>
          </p:nvSpPr>
          <p:spPr>
            <a:xfrm>
              <a:off x="6346292" y="2104200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олнце 45"/>
            <p:cNvSpPr/>
            <p:nvPr/>
          </p:nvSpPr>
          <p:spPr>
            <a:xfrm>
              <a:off x="4250521" y="866659"/>
              <a:ext cx="285752" cy="285752"/>
            </a:xfrm>
            <a:prstGeom prst="sun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068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Rectangle 1"/>
          <p:cNvSpPr>
            <a:spLocks noChangeArrowheads="1"/>
          </p:cNvSpPr>
          <p:nvPr/>
        </p:nvSpPr>
        <p:spPr bwMode="auto">
          <a:xfrm>
            <a:off x="4964901" y="2602636"/>
            <a:ext cx="39864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«нужную»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фигуру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96752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218302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-0.18907 -0.1268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2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18" grpId="0" animBg="1"/>
      <p:bldP spid="6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71605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668110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60119" y="3241717"/>
            <a:ext cx="318575" cy="31857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"/>
          <p:cNvSpPr/>
          <p:nvPr/>
        </p:nvSpPr>
        <p:spPr>
          <a:xfrm>
            <a:off x="1859255" y="3696216"/>
            <a:ext cx="955724" cy="8198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86685" y="3114287"/>
            <a:ext cx="683876" cy="68387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1"/>
          <p:cNvSpPr/>
          <p:nvPr/>
        </p:nvSpPr>
        <p:spPr>
          <a:xfrm>
            <a:off x="2050400" y="2795712"/>
            <a:ext cx="573435" cy="44600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ручное управление 4"/>
          <p:cNvSpPr/>
          <p:nvPr/>
        </p:nvSpPr>
        <p:spPr>
          <a:xfrm rot="9859947">
            <a:off x="1987624" y="2451231"/>
            <a:ext cx="519099" cy="474345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5"/>
          <p:cNvSpPr/>
          <p:nvPr/>
        </p:nvSpPr>
        <p:spPr>
          <a:xfrm rot="5400000">
            <a:off x="2464547" y="2954999"/>
            <a:ext cx="127430" cy="318575"/>
          </a:xfrm>
          <a:prstGeom prst="triangle">
            <a:avLst/>
          </a:prstGeom>
          <a:solidFill>
            <a:srgbClr val="FF0000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6"/>
          <p:cNvSpPr/>
          <p:nvPr/>
        </p:nvSpPr>
        <p:spPr>
          <a:xfrm>
            <a:off x="2241545" y="2986857"/>
            <a:ext cx="63715" cy="63715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7"/>
          <p:cNvSpPr/>
          <p:nvPr/>
        </p:nvSpPr>
        <p:spPr>
          <a:xfrm>
            <a:off x="2432689" y="2945292"/>
            <a:ext cx="63715" cy="63715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9"/>
          <p:cNvSpPr/>
          <p:nvPr/>
        </p:nvSpPr>
        <p:spPr>
          <a:xfrm>
            <a:off x="1795540" y="3305432"/>
            <a:ext cx="318575" cy="31857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олнце 17"/>
          <p:cNvSpPr/>
          <p:nvPr/>
        </p:nvSpPr>
        <p:spPr>
          <a:xfrm>
            <a:off x="1954827" y="1658417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4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Rectangle 1"/>
          <p:cNvSpPr>
            <a:spLocks noChangeArrowheads="1"/>
          </p:cNvSpPr>
          <p:nvPr/>
        </p:nvSpPr>
        <p:spPr bwMode="auto">
          <a:xfrm>
            <a:off x="4964901" y="2602636"/>
            <a:ext cx="39864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«нужную»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фигуру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96752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63429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8072 -0.1328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8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71605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668110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60119" y="3241717"/>
            <a:ext cx="318575" cy="318575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"/>
          <p:cNvSpPr/>
          <p:nvPr/>
        </p:nvSpPr>
        <p:spPr>
          <a:xfrm>
            <a:off x="1859255" y="3696216"/>
            <a:ext cx="955724" cy="8198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986685" y="3114287"/>
            <a:ext cx="683876" cy="68387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2050400" y="2795712"/>
            <a:ext cx="637149" cy="446005"/>
            <a:chOff x="2050400" y="2795712"/>
            <a:chExt cx="637149" cy="446005"/>
          </a:xfrm>
        </p:grpSpPr>
        <p:sp>
          <p:nvSpPr>
            <p:cNvPr id="23" name="Овал 1"/>
            <p:cNvSpPr/>
            <p:nvPr/>
          </p:nvSpPr>
          <p:spPr>
            <a:xfrm>
              <a:off x="2050400" y="2795712"/>
              <a:ext cx="573435" cy="446005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5"/>
            <p:cNvSpPr/>
            <p:nvPr/>
          </p:nvSpPr>
          <p:spPr>
            <a:xfrm rot="5400000">
              <a:off x="2464547" y="2954999"/>
              <a:ext cx="127430" cy="318575"/>
            </a:xfrm>
            <a:prstGeom prst="triangle">
              <a:avLst/>
            </a:prstGeom>
            <a:solidFill>
              <a:srgbClr val="FF000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6"/>
            <p:cNvSpPr/>
            <p:nvPr/>
          </p:nvSpPr>
          <p:spPr>
            <a:xfrm>
              <a:off x="2241545" y="2986857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7"/>
            <p:cNvSpPr/>
            <p:nvPr/>
          </p:nvSpPr>
          <p:spPr>
            <a:xfrm>
              <a:off x="2432689" y="2945292"/>
              <a:ext cx="63715" cy="63715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Блок-схема: ручное управление 4"/>
          <p:cNvSpPr/>
          <p:nvPr/>
        </p:nvSpPr>
        <p:spPr>
          <a:xfrm rot="9859947">
            <a:off x="1987624" y="2451231"/>
            <a:ext cx="519099" cy="474345"/>
          </a:xfrm>
          <a:prstGeom prst="flowChartManualOperation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4964901" y="2602636"/>
            <a:ext cx="39864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«нужную»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фигуру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1520" y="1196752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60" y="4760551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олнце 27"/>
          <p:cNvSpPr/>
          <p:nvPr/>
        </p:nvSpPr>
        <p:spPr>
          <a:xfrm>
            <a:off x="1954827" y="1658417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782503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7341E-7 L 0.00347 -0.122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6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71605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668110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"/>
          <p:cNvSpPr/>
          <p:nvPr/>
        </p:nvSpPr>
        <p:spPr>
          <a:xfrm>
            <a:off x="1859255" y="3696216"/>
            <a:ext cx="955724" cy="8198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59449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986685" y="2451231"/>
            <a:ext cx="700864" cy="1346932"/>
            <a:chOff x="1986685" y="2451231"/>
            <a:chExt cx="700864" cy="1346932"/>
          </a:xfrm>
        </p:grpSpPr>
        <p:sp>
          <p:nvSpPr>
            <p:cNvPr id="22" name="Овал 21"/>
            <p:cNvSpPr/>
            <p:nvPr/>
          </p:nvSpPr>
          <p:spPr>
            <a:xfrm>
              <a:off x="1986685" y="3114287"/>
              <a:ext cx="683876" cy="683876"/>
            </a:xfrm>
            <a:prstGeom prst="ellipse">
              <a:avLst/>
            </a:prstGeom>
            <a:solidFill>
              <a:schemeClr val="bg1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2050400" y="2795712"/>
              <a:ext cx="637149" cy="446005"/>
              <a:chOff x="2050400" y="2795712"/>
              <a:chExt cx="637149" cy="446005"/>
            </a:xfrm>
          </p:grpSpPr>
          <p:sp>
            <p:nvSpPr>
              <p:cNvPr id="23" name="Овал 1"/>
              <p:cNvSpPr/>
              <p:nvPr/>
            </p:nvSpPr>
            <p:spPr>
              <a:xfrm>
                <a:off x="2050400" y="2795712"/>
                <a:ext cx="573435" cy="4460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5"/>
              <p:cNvSpPr/>
              <p:nvPr/>
            </p:nvSpPr>
            <p:spPr>
              <a:xfrm rot="5400000">
                <a:off x="2464547" y="2954999"/>
                <a:ext cx="127430" cy="3185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6"/>
              <p:cNvSpPr/>
              <p:nvPr/>
            </p:nvSpPr>
            <p:spPr>
              <a:xfrm>
                <a:off x="2241545" y="2986857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7"/>
              <p:cNvSpPr/>
              <p:nvPr/>
            </p:nvSpPr>
            <p:spPr>
              <a:xfrm>
                <a:off x="2432689" y="2945292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Блок-схема: ручное управление 4"/>
            <p:cNvSpPr/>
            <p:nvPr/>
          </p:nvSpPr>
          <p:spPr>
            <a:xfrm rot="9859947">
              <a:off x="1987624" y="2451231"/>
              <a:ext cx="519099" cy="474345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4964901" y="2602636"/>
            <a:ext cx="39864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«нужную»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фигуру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1520" y="1196752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97152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олнце 27"/>
          <p:cNvSpPr/>
          <p:nvPr/>
        </p:nvSpPr>
        <p:spPr>
          <a:xfrm>
            <a:off x="1954827" y="1658417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9873139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00034 0.128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41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1.11111E-6 L 0.11163 -0.1224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71605" y="2233602"/>
            <a:ext cx="1434520" cy="2491542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1668110" y="4261156"/>
            <a:ext cx="1338014" cy="382290"/>
          </a:xfrm>
          <a:prstGeom prst="cloud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5" y="559449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Овал 21"/>
          <p:cNvSpPr/>
          <p:nvPr/>
        </p:nvSpPr>
        <p:spPr>
          <a:xfrm>
            <a:off x="1986685" y="3925071"/>
            <a:ext cx="683876" cy="68387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1987624" y="3262015"/>
            <a:ext cx="699925" cy="790486"/>
            <a:chOff x="1987624" y="3262015"/>
            <a:chExt cx="699925" cy="790486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050400" y="3606496"/>
              <a:ext cx="637149" cy="446005"/>
              <a:chOff x="2050400" y="2795712"/>
              <a:chExt cx="637149" cy="446005"/>
            </a:xfrm>
          </p:grpSpPr>
          <p:sp>
            <p:nvSpPr>
              <p:cNvPr id="23" name="Овал 1"/>
              <p:cNvSpPr/>
              <p:nvPr/>
            </p:nvSpPr>
            <p:spPr>
              <a:xfrm>
                <a:off x="2050400" y="2795712"/>
                <a:ext cx="573435" cy="4460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авнобедренный треугольник 5"/>
              <p:cNvSpPr/>
              <p:nvPr/>
            </p:nvSpPr>
            <p:spPr>
              <a:xfrm rot="5400000">
                <a:off x="2464547" y="2954999"/>
                <a:ext cx="127430" cy="318575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Овал 6"/>
              <p:cNvSpPr/>
              <p:nvPr/>
            </p:nvSpPr>
            <p:spPr>
              <a:xfrm>
                <a:off x="2241545" y="2986857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Овал 7"/>
              <p:cNvSpPr/>
              <p:nvPr/>
            </p:nvSpPr>
            <p:spPr>
              <a:xfrm>
                <a:off x="2432689" y="2945292"/>
                <a:ext cx="63715" cy="6371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4" name="Блок-схема: ручное управление 4"/>
            <p:cNvSpPr/>
            <p:nvPr/>
          </p:nvSpPr>
          <p:spPr>
            <a:xfrm rot="9859947">
              <a:off x="1987624" y="3262015"/>
              <a:ext cx="519099" cy="474345"/>
            </a:xfrm>
            <a:prstGeom prst="flowChartManualOperation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solidFill>
                <a:schemeClr val="accent6">
                  <a:lumMod val="50000"/>
                </a:schemeClr>
              </a:solidFill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4964901" y="2602636"/>
            <a:ext cx="39864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выполнять интерактивно.  Во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время демонстрации навести курсор на 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«нужную»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фигуру до появления ладошки. 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Кликнуть!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844" y="714356"/>
            <a:ext cx="8488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Какой рассказ можно придумать по рисунку Пети.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1520" y="1196752"/>
            <a:ext cx="8296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Обозначьте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количество шариков  моделью числа. 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59" y="4775299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олнце 27"/>
          <p:cNvSpPr/>
          <p:nvPr/>
        </p:nvSpPr>
        <p:spPr>
          <a:xfrm>
            <a:off x="1954827" y="1658417"/>
            <a:ext cx="509720" cy="509720"/>
          </a:xfrm>
          <a:prstGeom prst="sun">
            <a:avLst>
              <a:gd name="adj" fmla="val 38979"/>
            </a:avLst>
          </a:prstGeom>
          <a:solidFill>
            <a:srgbClr val="FFFF00"/>
          </a:solidFill>
          <a:ln w="3175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107504" y="116632"/>
            <a:ext cx="612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49. Число ноль. Цифра 0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247353" y="76562"/>
            <a:ext cx="18611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585484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00034 0.092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463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20156 -0.1226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4868</TotalTime>
  <Words>972</Words>
  <Application>Microsoft Office PowerPoint</Application>
  <PresentationFormat>Экран (4:3)</PresentationFormat>
  <Paragraphs>209</Paragraphs>
  <Slides>17</Slides>
  <Notes>7</Notes>
  <HiddenSlides>6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492</cp:revision>
  <dcterms:created xsi:type="dcterms:W3CDTF">2010-10-26T14:31:01Z</dcterms:created>
  <dcterms:modified xsi:type="dcterms:W3CDTF">2012-12-02T22:30:35Z</dcterms:modified>
</cp:coreProperties>
</file>