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36"/>
  </p:notesMasterIdLst>
  <p:sldIdLst>
    <p:sldId id="289" r:id="rId2"/>
    <p:sldId id="282" r:id="rId3"/>
    <p:sldId id="274" r:id="rId4"/>
    <p:sldId id="299" r:id="rId5"/>
    <p:sldId id="260" r:id="rId6"/>
    <p:sldId id="291" r:id="rId7"/>
    <p:sldId id="273" r:id="rId8"/>
    <p:sldId id="295" r:id="rId9"/>
    <p:sldId id="278" r:id="rId10"/>
    <p:sldId id="265" r:id="rId11"/>
    <p:sldId id="266" r:id="rId12"/>
    <p:sldId id="267" r:id="rId13"/>
    <p:sldId id="268" r:id="rId14"/>
    <p:sldId id="281" r:id="rId15"/>
    <p:sldId id="283" r:id="rId16"/>
    <p:sldId id="284" r:id="rId17"/>
    <p:sldId id="285" r:id="rId18"/>
    <p:sldId id="286" r:id="rId19"/>
    <p:sldId id="287" r:id="rId20"/>
    <p:sldId id="288" r:id="rId21"/>
    <p:sldId id="300" r:id="rId22"/>
    <p:sldId id="290" r:id="rId23"/>
    <p:sldId id="280" r:id="rId24"/>
    <p:sldId id="301" r:id="rId25"/>
    <p:sldId id="292" r:id="rId26"/>
    <p:sldId id="279" r:id="rId27"/>
    <p:sldId id="293" r:id="rId28"/>
    <p:sldId id="294" r:id="rId29"/>
    <p:sldId id="302" r:id="rId30"/>
    <p:sldId id="296" r:id="rId31"/>
    <p:sldId id="298" r:id="rId32"/>
    <p:sldId id="303" r:id="rId33"/>
    <p:sldId id="297" r:id="rId34"/>
    <p:sldId id="272" r:id="rId3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33" autoAdjust="0"/>
  </p:normalViewPr>
  <p:slideViewPr>
    <p:cSldViewPr>
      <p:cViewPr varScale="1">
        <p:scale>
          <a:sx n="75" d="100"/>
          <a:sy n="75" d="100"/>
        </p:scale>
        <p:origin x="-4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 smtClean="0">
                <a:latin typeface="Arial" charset="0"/>
              </a:defRPr>
            </a:lvl1pPr>
          </a:lstStyle>
          <a:p>
            <a:pPr>
              <a:defRPr/>
            </a:pPr>
            <a:fld id="{694D1808-FA16-4032-9F8C-EBBDE1ACF1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44F391-F05F-436A-95FA-7EE01BA2746D}" type="slidenum">
              <a:rPr lang="ru-RU"/>
              <a:pPr/>
              <a:t>9</a:t>
            </a:fld>
            <a:endParaRPr lang="ru-RU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8B1303-00FE-44DD-9B42-A7CAC518EFEC}" type="slidenum">
              <a:rPr lang="ru-RU"/>
              <a:pPr/>
              <a:t>10</a:t>
            </a:fld>
            <a:endParaRPr lang="ru-RU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F185E2-F251-492C-BF3E-8433B84A46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2051E-F400-4C86-835B-2A18643B41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928F0-8EF3-48E6-8F06-A4F917F1DE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63E9E-5728-4AAA-A7D0-5AFB32DC24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9C90E-ECE1-44DF-AC4E-33A8C227A0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614A1-C18F-4066-93D1-3C9516E301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FFAC9-BF4B-46E3-AE0F-0535D098F7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12BBC-95D2-4229-B640-561F692F1F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1D1F6-CFC4-4536-9E21-C969D412DD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1559C-FB8D-4B47-BA89-BD8782E79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EE52E-27F6-4696-A445-5043EFC60B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 smtClean="0"/>
            </a:lvl1pPr>
          </a:lstStyle>
          <a:p>
            <a:pPr>
              <a:defRPr/>
            </a:pPr>
            <a:fld id="{07E57D8A-6690-482F-8EAB-91F9B2CFB3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036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036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036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036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036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036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036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036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036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037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037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03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03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03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10037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037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037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038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038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038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038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038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038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038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038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039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039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039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039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039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039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039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040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040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040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040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10040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ol2100.ru/school2100/nashi_tehnologii/reading.php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04800" y="403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Технология формирования </a:t>
            </a:r>
            <a:b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типа правильной</a:t>
            </a:r>
            <a:b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читательской деятельности</a:t>
            </a:r>
            <a:b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4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Реализация требований ФГОС НОО                                    средствами УМК  «Школа 2100»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9" name="Picture 3"/>
          <p:cNvPicPr>
            <a:picLocks noChangeAspect="1" noChangeArrowheads="1"/>
          </p:cNvPicPr>
          <p:nvPr/>
        </p:nvPicPr>
        <p:blipFill>
          <a:blip r:embed="rId3" cstate="print"/>
          <a:srcRect r="12165"/>
          <a:stretch>
            <a:fillRect/>
          </a:stretch>
        </p:blipFill>
        <p:spPr bwMode="auto">
          <a:xfrm>
            <a:off x="3636963" y="3402926"/>
            <a:ext cx="2687637" cy="2464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2438400" y="2209800"/>
            <a:ext cx="4645025" cy="4500562"/>
          </a:xfrm>
          <a:custGeom>
            <a:avLst/>
            <a:gdLst>
              <a:gd name="T0" fmla="*/ 2322513 w 21600"/>
              <a:gd name="T1" fmla="*/ 0 h 21600"/>
              <a:gd name="T2" fmla="*/ 680195 w 21600"/>
              <a:gd name="T3" fmla="*/ 659041 h 21600"/>
              <a:gd name="T4" fmla="*/ 0 w 21600"/>
              <a:gd name="T5" fmla="*/ 2250281 h 21600"/>
              <a:gd name="T6" fmla="*/ 680195 w 21600"/>
              <a:gd name="T7" fmla="*/ 3841522 h 21600"/>
              <a:gd name="T8" fmla="*/ 2322513 w 21600"/>
              <a:gd name="T9" fmla="*/ 4500562 h 21600"/>
              <a:gd name="T10" fmla="*/ 3964830 w 21600"/>
              <a:gd name="T11" fmla="*/ 3841522 h 21600"/>
              <a:gd name="T12" fmla="*/ 4645025 w 21600"/>
              <a:gd name="T13" fmla="*/ 2250281 h 21600"/>
              <a:gd name="T14" fmla="*/ 3964830 w 21600"/>
              <a:gd name="T15" fmla="*/ 65904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609" y="10800"/>
                </a:moveTo>
                <a:cubicBezTo>
                  <a:pt x="1609" y="15876"/>
                  <a:pt x="5724" y="19991"/>
                  <a:pt x="10800" y="19991"/>
                </a:cubicBezTo>
                <a:cubicBezTo>
                  <a:pt x="15876" y="19991"/>
                  <a:pt x="19991" y="15876"/>
                  <a:pt x="19991" y="10800"/>
                </a:cubicBezTo>
                <a:cubicBezTo>
                  <a:pt x="19991" y="5724"/>
                  <a:pt x="15876" y="1609"/>
                  <a:pt x="10800" y="1609"/>
                </a:cubicBezTo>
                <a:cubicBezTo>
                  <a:pt x="5724" y="1609"/>
                  <a:pt x="1609" y="5724"/>
                  <a:pt x="1609" y="10800"/>
                </a:cubicBezTo>
                <a:close/>
              </a:path>
            </a:pathLst>
          </a:custGeom>
          <a:gradFill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4932362" y="4221163"/>
            <a:ext cx="4211637" cy="2636837"/>
          </a:xfrm>
          <a:prstGeom prst="ribbon2">
            <a:avLst>
              <a:gd name="adj1" fmla="val 12500"/>
              <a:gd name="adj2" fmla="val 70815"/>
            </a:avLst>
          </a:prstGeom>
          <a:gradFill rotWithShape="1">
            <a:gsLst>
              <a:gs pos="0">
                <a:srgbClr val="3399FF"/>
              </a:gs>
              <a:gs pos="50000">
                <a:srgbClr val="E5F2FF"/>
              </a:gs>
              <a:gs pos="100000">
                <a:srgbClr val="3399FF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b="1" i="0" dirty="0">
                <a:solidFill>
                  <a:srgbClr val="C00000"/>
                </a:solidFill>
                <a:latin typeface="+mn-lt"/>
              </a:rPr>
              <a:t>3) После чтения </a:t>
            </a:r>
            <a:r>
              <a:rPr lang="ru-RU" b="1" i="0" dirty="0" smtClean="0">
                <a:solidFill>
                  <a:srgbClr val="C00000"/>
                </a:solidFill>
                <a:latin typeface="+mn-lt"/>
              </a:rPr>
              <a:t>текста </a:t>
            </a:r>
            <a:r>
              <a:rPr lang="ru-RU" b="1" i="0" dirty="0" smtClean="0">
                <a:latin typeface="+mn-lt"/>
              </a:rPr>
              <a:t>рефлексивное </a:t>
            </a:r>
            <a:r>
              <a:rPr lang="ru-RU" b="1" i="0" dirty="0">
                <a:latin typeface="+mn-lt"/>
              </a:rPr>
              <a:t>чтение, </a:t>
            </a:r>
            <a:r>
              <a:rPr lang="ru-RU" b="1" i="0" dirty="0" err="1" smtClean="0">
                <a:latin typeface="+mn-lt"/>
              </a:rPr>
              <a:t>концептуал</a:t>
            </a:r>
            <a:r>
              <a:rPr lang="ru-RU" b="1" i="0" dirty="0">
                <a:latin typeface="+mn-lt"/>
              </a:rPr>
              <a:t>.</a:t>
            </a:r>
            <a:r>
              <a:rPr lang="ru-RU" b="1" i="0" dirty="0" smtClean="0">
                <a:latin typeface="+mn-lt"/>
              </a:rPr>
              <a:t> </a:t>
            </a:r>
            <a:r>
              <a:rPr lang="ru-RU" b="1" i="0" dirty="0">
                <a:latin typeface="+mn-lt"/>
              </a:rPr>
              <a:t>вопросы. </a:t>
            </a:r>
          </a:p>
          <a:p>
            <a:pPr algn="ctr"/>
            <a:r>
              <a:rPr lang="ru-RU" b="1" i="0" dirty="0">
                <a:solidFill>
                  <a:srgbClr val="C00000"/>
                </a:solidFill>
                <a:latin typeface="+mn-lt"/>
              </a:rPr>
              <a:t>Результат: </a:t>
            </a:r>
          </a:p>
          <a:p>
            <a:pPr algn="ctr"/>
            <a:r>
              <a:rPr lang="ru-RU" b="1" i="0" dirty="0">
                <a:latin typeface="+mn-lt"/>
              </a:rPr>
              <a:t>понимание авторского смысла, корректировка своей интерпретации</a:t>
            </a:r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0" y="4114800"/>
            <a:ext cx="4405312" cy="2743200"/>
          </a:xfrm>
          <a:prstGeom prst="ribbon2">
            <a:avLst>
              <a:gd name="adj1" fmla="val 12500"/>
              <a:gd name="adj2" fmla="val 70815"/>
            </a:avLst>
          </a:prstGeom>
          <a:gradFill rotWithShape="1">
            <a:gsLst>
              <a:gs pos="0">
                <a:srgbClr val="00CC66"/>
              </a:gs>
              <a:gs pos="50000">
                <a:srgbClr val="DFF9EC"/>
              </a:gs>
              <a:gs pos="100000">
                <a:srgbClr val="00CC66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b="1" i="0" dirty="0">
                <a:solidFill>
                  <a:srgbClr val="C00000"/>
                </a:solidFill>
                <a:latin typeface="+mn-lt"/>
              </a:rPr>
              <a:t>2) Во время чтения текста </a:t>
            </a:r>
          </a:p>
          <a:p>
            <a:pPr algn="ctr"/>
            <a:r>
              <a:rPr lang="ru-RU" b="1" i="0" dirty="0" smtClean="0">
                <a:latin typeface="+mn-lt"/>
              </a:rPr>
              <a:t> </a:t>
            </a:r>
            <a:r>
              <a:rPr lang="ru-RU" b="1" i="0" dirty="0">
                <a:latin typeface="+mn-lt"/>
              </a:rPr>
              <a:t>изучающее чтение </a:t>
            </a:r>
            <a:r>
              <a:rPr lang="ru-RU" b="1" i="0" dirty="0" smtClean="0">
                <a:latin typeface="+mn-lt"/>
              </a:rPr>
              <a:t>      (</a:t>
            </a:r>
            <a:r>
              <a:rPr lang="ru-RU" b="1" i="0" dirty="0">
                <a:latin typeface="+mn-lt"/>
              </a:rPr>
              <a:t>в т.ч. диалог с автором, вычитывание подтекста). </a:t>
            </a:r>
            <a:r>
              <a:rPr lang="ru-RU" b="1" i="0" dirty="0" smtClean="0">
                <a:latin typeface="+mn-lt"/>
              </a:rPr>
              <a:t>     </a:t>
            </a:r>
            <a:r>
              <a:rPr lang="ru-RU" b="1" i="0" dirty="0" smtClean="0">
                <a:solidFill>
                  <a:srgbClr val="C00000"/>
                </a:solidFill>
                <a:latin typeface="+mn-lt"/>
              </a:rPr>
              <a:t>Результат</a:t>
            </a:r>
            <a:r>
              <a:rPr lang="ru-RU" b="1" i="0" dirty="0">
                <a:solidFill>
                  <a:srgbClr val="C00000"/>
                </a:solidFill>
                <a:latin typeface="+mn-lt"/>
              </a:rPr>
              <a:t>: </a:t>
            </a:r>
            <a:r>
              <a:rPr lang="ru-RU" b="1" i="0" dirty="0">
                <a:latin typeface="+mn-lt"/>
              </a:rPr>
              <a:t>интерпретация текста</a:t>
            </a:r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2124075" y="1844675"/>
            <a:ext cx="5111750" cy="2270125"/>
          </a:xfrm>
          <a:prstGeom prst="ribbon2">
            <a:avLst>
              <a:gd name="adj1" fmla="val 12500"/>
              <a:gd name="adj2" fmla="val 70815"/>
            </a:avLst>
          </a:prstGeom>
          <a:gradFill rotWithShape="1">
            <a:gsLst>
              <a:gs pos="0">
                <a:srgbClr val="FFCC66"/>
              </a:gs>
              <a:gs pos="50000">
                <a:srgbClr val="FFF9EC"/>
              </a:gs>
              <a:gs pos="100000">
                <a:srgbClr val="FFCC66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buFontTx/>
              <a:buAutoNum type="arabicParenR"/>
            </a:pPr>
            <a:r>
              <a:rPr lang="ru-RU" sz="2000" b="1" i="0" dirty="0">
                <a:solidFill>
                  <a:srgbClr val="C00000"/>
                </a:solidFill>
                <a:latin typeface="+mn-lt"/>
              </a:rPr>
              <a:t> до чтения текста </a:t>
            </a:r>
          </a:p>
          <a:p>
            <a:pPr algn="ctr"/>
            <a:r>
              <a:rPr lang="ru-RU" sz="2000" b="1" i="0" dirty="0" smtClean="0">
                <a:latin typeface="+mn-lt"/>
              </a:rPr>
              <a:t>просмотровое </a:t>
            </a:r>
            <a:r>
              <a:rPr lang="ru-RU" sz="2000" b="1" i="0" dirty="0">
                <a:latin typeface="+mn-lt"/>
              </a:rPr>
              <a:t>чтение </a:t>
            </a:r>
          </a:p>
          <a:p>
            <a:pPr algn="ctr"/>
            <a:r>
              <a:rPr lang="ru-RU" sz="2000" b="1" i="0" dirty="0">
                <a:solidFill>
                  <a:srgbClr val="C00000"/>
                </a:solidFill>
                <a:latin typeface="+mn-lt"/>
              </a:rPr>
              <a:t>Результат: </a:t>
            </a:r>
          </a:p>
          <a:p>
            <a:pPr algn="ctr"/>
            <a:r>
              <a:rPr lang="ru-RU" sz="2000" b="1" i="0" dirty="0">
                <a:latin typeface="+mn-lt"/>
              </a:rPr>
              <a:t>предвосхищение чтения, создания мотива для чтения</a:t>
            </a:r>
          </a:p>
        </p:txBody>
      </p:sp>
      <p:sp>
        <p:nvSpPr>
          <p:cNvPr id="10247" name="Rectangle 9"/>
          <p:cNvSpPr>
            <a:spLocks noChangeArrowheads="1"/>
          </p:cNvSpPr>
          <p:nvPr/>
        </p:nvSpPr>
        <p:spPr bwMode="auto">
          <a:xfrm>
            <a:off x="0" y="0"/>
            <a:ext cx="8991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 i="0" dirty="0" smtClean="0">
                <a:solidFill>
                  <a:srgbClr val="C00000"/>
                </a:solidFill>
              </a:rPr>
              <a:t>       Технология </a:t>
            </a:r>
            <a:r>
              <a:rPr lang="ru-RU" sz="2800" b="1" i="0" dirty="0">
                <a:solidFill>
                  <a:srgbClr val="C00000"/>
                </a:solidFill>
              </a:rPr>
              <a:t>формирования типа </a:t>
            </a:r>
            <a:r>
              <a:rPr lang="ru-RU" sz="2800" b="1" i="0" dirty="0" smtClean="0">
                <a:solidFill>
                  <a:srgbClr val="C00000"/>
                </a:solidFill>
              </a:rPr>
              <a:t>   </a:t>
            </a:r>
          </a:p>
          <a:p>
            <a:r>
              <a:rPr lang="ru-RU" sz="2800" b="1" i="0" dirty="0">
                <a:solidFill>
                  <a:srgbClr val="C00000"/>
                </a:solidFill>
              </a:rPr>
              <a:t> </a:t>
            </a:r>
            <a:r>
              <a:rPr lang="ru-RU" sz="2800" b="1" i="0" dirty="0" smtClean="0">
                <a:solidFill>
                  <a:srgbClr val="C00000"/>
                </a:solidFill>
              </a:rPr>
              <a:t>  правильной </a:t>
            </a:r>
            <a:r>
              <a:rPr lang="ru-RU" sz="2800" b="1" i="0" dirty="0">
                <a:solidFill>
                  <a:srgbClr val="C00000"/>
                </a:solidFill>
              </a:rPr>
              <a:t>читательской деятельности </a:t>
            </a:r>
            <a:r>
              <a:rPr lang="ru-RU" sz="3200" b="1" i="0" dirty="0"/>
              <a:t/>
            </a:r>
            <a:br>
              <a:rPr lang="ru-RU" sz="3200" b="1" i="0" dirty="0"/>
            </a:br>
            <a:endParaRPr lang="ru-RU" sz="300" b="1" i="0" dirty="0" smtClean="0"/>
          </a:p>
          <a:p>
            <a:endParaRPr lang="ru-RU" sz="300" b="1" i="0" dirty="0"/>
          </a:p>
          <a:p>
            <a:r>
              <a:rPr lang="ru-RU" sz="2000" b="1" i="0" dirty="0" smtClean="0">
                <a:solidFill>
                  <a:srgbClr val="C00000"/>
                </a:solidFill>
              </a:rPr>
              <a:t>Цель </a:t>
            </a:r>
            <a:r>
              <a:rPr lang="ru-RU" sz="2000" i="0" dirty="0"/>
              <a:t>– </a:t>
            </a:r>
            <a:r>
              <a:rPr lang="ru-RU" sz="2000" b="1" i="0" dirty="0"/>
              <a:t>самостоятельно понимать  текст</a:t>
            </a:r>
            <a:br>
              <a:rPr lang="ru-RU" sz="2000" b="1" i="0" dirty="0"/>
            </a:br>
            <a:r>
              <a:rPr lang="ru-RU" sz="2000" b="1" i="0" dirty="0">
                <a:solidFill>
                  <a:srgbClr val="C00000"/>
                </a:solidFill>
              </a:rPr>
              <a:t>Алгоритм</a:t>
            </a:r>
            <a:r>
              <a:rPr lang="ru-RU" sz="2000" b="1" i="0" dirty="0"/>
              <a:t> - три этапа работы с любым текстом: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nimBg="1"/>
      <p:bldP spid="21510" grpId="0" animBg="1" autoUpdateAnimBg="0"/>
      <p:bldP spid="21511" grpId="0" animBg="1" autoUpdateAnimBg="0"/>
      <p:bldP spid="21512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04800" y="0"/>
            <a:ext cx="88392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600" b="1" dirty="0" smtClean="0">
                <a:solidFill>
                  <a:srgbClr val="C00000"/>
                </a:solidFill>
              </a:rPr>
              <a:t>1-й этап:                                           Работа с текстом до чтения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28600" y="1219200"/>
            <a:ext cx="8915400" cy="54102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ru-RU" sz="2900" b="1" dirty="0" smtClean="0">
                <a:solidFill>
                  <a:srgbClr val="C00000"/>
                </a:solidFill>
              </a:rPr>
              <a:t>Цель: </a:t>
            </a:r>
            <a:r>
              <a:rPr lang="ru-RU" sz="2900" b="1" dirty="0" smtClean="0"/>
              <a:t>прогнозирование будущего чтения.</a:t>
            </a:r>
          </a:p>
          <a:p>
            <a:pPr marL="0" indent="0" eaLnBrk="1" hangingPunct="1">
              <a:buFontTx/>
              <a:buNone/>
              <a:defRPr/>
            </a:pPr>
            <a:endParaRPr lang="ru-RU" sz="1050" b="1" dirty="0" smtClean="0">
              <a:solidFill>
                <a:srgbClr val="C0000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Задание: </a:t>
            </a:r>
            <a:r>
              <a:rPr lang="ru-RU" sz="2400" b="1" dirty="0" smtClean="0"/>
              <a:t>предположите, о чем данный текст (какова 	    его направленность) по: </a:t>
            </a:r>
          </a:p>
          <a:p>
            <a:pPr marL="0" indent="0" eaLnBrk="1" hangingPunct="1">
              <a:buFont typeface="Wingdings" pitchFamily="2" charset="2"/>
              <a:buChar char="ü"/>
              <a:defRPr/>
            </a:pPr>
            <a:r>
              <a:rPr lang="ru-RU" sz="2600" b="1" dirty="0" smtClean="0"/>
              <a:t> названию</a:t>
            </a:r>
          </a:p>
          <a:p>
            <a:pPr marL="0" indent="0" eaLnBrk="1" hangingPunct="1">
              <a:buFont typeface="Wingdings" pitchFamily="2" charset="2"/>
              <a:buChar char="ü"/>
              <a:defRPr/>
            </a:pPr>
            <a:r>
              <a:rPr lang="ru-RU" sz="2600" b="1" dirty="0" smtClean="0"/>
              <a:t> имени автора</a:t>
            </a:r>
          </a:p>
          <a:p>
            <a:pPr marL="0" indent="0" eaLnBrk="1" hangingPunct="1">
              <a:buFont typeface="Wingdings" pitchFamily="2" charset="2"/>
              <a:buChar char="ü"/>
              <a:defRPr/>
            </a:pPr>
            <a:r>
              <a:rPr lang="ru-RU" sz="2600" b="1" dirty="0" smtClean="0"/>
              <a:t> иллюстрациям (перед текстом)</a:t>
            </a:r>
          </a:p>
          <a:p>
            <a:pPr marL="0" indent="0" eaLnBrk="1" hangingPunct="1">
              <a:buFont typeface="Wingdings" pitchFamily="2" charset="2"/>
              <a:buChar char="ü"/>
              <a:defRPr/>
            </a:pPr>
            <a:r>
              <a:rPr lang="ru-RU" sz="2600" b="1" dirty="0" smtClean="0"/>
              <a:t> выделенным словам (просмотровое чтение)</a:t>
            </a:r>
          </a:p>
          <a:p>
            <a:pPr marL="0" indent="0" eaLnBrk="1" hangingPunct="1">
              <a:buFont typeface="Wingdings" pitchFamily="2" charset="2"/>
              <a:buChar char="ü"/>
              <a:defRPr/>
            </a:pPr>
            <a:r>
              <a:rPr lang="ru-RU" sz="2600" b="1" dirty="0" smtClean="0"/>
              <a:t> привлекая предшествующий читательский опыт</a:t>
            </a:r>
          </a:p>
          <a:p>
            <a:pPr marL="0" indent="0" algn="ctr" eaLnBrk="1" hangingPunct="1">
              <a:buFontTx/>
              <a:buNone/>
              <a:defRPr/>
            </a:pPr>
            <a:endParaRPr lang="ru-RU" sz="2800" b="1" dirty="0" smtClean="0">
              <a:solidFill>
                <a:srgbClr val="C00000"/>
              </a:solidFill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</a:rPr>
              <a:t>Мотивирование </a:t>
            </a:r>
            <a:r>
              <a:rPr lang="ru-RU" sz="2900" b="1" dirty="0" smtClean="0">
                <a:solidFill>
                  <a:srgbClr val="C00000"/>
                </a:solidFill>
              </a:rPr>
              <a:t>чтения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2-й этап: 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Работа с текстом во время чтения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" y="990600"/>
            <a:ext cx="8991600" cy="56388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Изучающее чтение                                                      </a:t>
            </a:r>
            <a:r>
              <a:rPr lang="ru-RU" sz="2400" b="1" dirty="0" smtClean="0"/>
              <a:t>(вслух / про себя; индивидуально / классом) в сочетании с разными приемами (комментированное чтение, диалог с автором, словарная работа и т.д.)</a:t>
            </a:r>
          </a:p>
          <a:p>
            <a:pPr marL="0" indent="0" eaLnBrk="1" hangingPunct="1">
              <a:buFontTx/>
              <a:buNone/>
              <a:defRPr/>
            </a:pPr>
            <a:endParaRPr lang="ru-RU" sz="100" b="1" dirty="0" smtClean="0">
              <a:cs typeface="Arial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  <a:cs typeface="Arial" charset="0"/>
              </a:rPr>
              <a:t>ПРИЕМ: диалог с автором</a:t>
            </a:r>
          </a:p>
          <a:p>
            <a:pPr marL="0" indent="0" eaLnBrk="1" hangingPunct="1">
              <a:buFont typeface="Wingdings" pitchFamily="2" charset="2"/>
              <a:buChar char="ü"/>
              <a:defRPr/>
            </a:pPr>
            <a:r>
              <a:rPr lang="ru-RU" sz="2400" b="1" dirty="0" smtClean="0">
                <a:cs typeface="Arial" charset="0"/>
              </a:rPr>
              <a:t>Видеть в тексте прямые и скрытые </a:t>
            </a:r>
            <a:r>
              <a:rPr lang="ru-RU" sz="2400" b="1" dirty="0" smtClean="0">
                <a:solidFill>
                  <a:srgbClr val="C00000"/>
                </a:solidFill>
                <a:cs typeface="Arial" charset="0"/>
              </a:rPr>
              <a:t>В</a:t>
            </a:r>
            <a:r>
              <a:rPr lang="ru-RU" sz="2400" b="1" dirty="0" smtClean="0">
                <a:cs typeface="Arial" charset="0"/>
              </a:rPr>
              <a:t>опросы (выход на     </a:t>
            </a:r>
          </a:p>
          <a:p>
            <a:pPr marL="0" indent="0" eaLnBrk="1" hangingPunct="1">
              <a:buNone/>
              <a:defRPr/>
            </a:pPr>
            <a:r>
              <a:rPr lang="ru-RU" sz="2400" b="1" dirty="0" smtClean="0">
                <a:cs typeface="Arial" charset="0"/>
              </a:rPr>
              <a:t>  </a:t>
            </a:r>
            <a:r>
              <a:rPr lang="ru-RU" sz="2400" b="1" dirty="0" err="1" smtClean="0">
                <a:cs typeface="Arial" charset="0"/>
              </a:rPr>
              <a:t>подтекстовый</a:t>
            </a:r>
            <a:r>
              <a:rPr lang="ru-RU" sz="2400" b="1" dirty="0" smtClean="0">
                <a:cs typeface="Arial" charset="0"/>
              </a:rPr>
              <a:t> смысл)</a:t>
            </a:r>
          </a:p>
          <a:p>
            <a:pPr marL="0" indent="0" eaLnBrk="1" hangingPunct="1">
              <a:buFont typeface="Wingdings" pitchFamily="2" charset="2"/>
              <a:buChar char="ü"/>
              <a:defRPr/>
            </a:pPr>
            <a:r>
              <a:rPr lang="ru-RU" sz="2400" b="1" dirty="0" smtClean="0">
                <a:cs typeface="Arial" charset="0"/>
              </a:rPr>
              <a:t>Прогнозировать </a:t>
            </a:r>
            <a:r>
              <a:rPr lang="ru-RU" sz="2400" b="1" dirty="0" smtClean="0">
                <a:solidFill>
                  <a:srgbClr val="C00000"/>
                </a:solidFill>
                <a:cs typeface="Arial" charset="0"/>
              </a:rPr>
              <a:t>О</a:t>
            </a:r>
            <a:r>
              <a:rPr lang="ru-RU" sz="2400" b="1" dirty="0" smtClean="0">
                <a:cs typeface="Arial" charset="0"/>
              </a:rPr>
              <a:t>тветы на эти вопросы </a:t>
            </a:r>
          </a:p>
          <a:p>
            <a:pPr marL="0" indent="0" eaLnBrk="1" hangingPunct="1">
              <a:buFont typeface="Wingdings" pitchFamily="2" charset="2"/>
              <a:buChar char="ü"/>
              <a:defRPr/>
            </a:pPr>
            <a:r>
              <a:rPr lang="ru-RU" sz="2400" b="1" dirty="0" smtClean="0">
                <a:solidFill>
                  <a:srgbClr val="C00000"/>
                </a:solidFill>
                <a:cs typeface="Arial" charset="0"/>
              </a:rPr>
              <a:t>П</a:t>
            </a:r>
            <a:r>
              <a:rPr lang="ru-RU" sz="2400" b="1" dirty="0" smtClean="0">
                <a:cs typeface="Arial" charset="0"/>
              </a:rPr>
              <a:t>роверять свои прогнозы, по ходу чтения </a:t>
            </a:r>
          </a:p>
          <a:p>
            <a:pPr marL="0" indent="0" eaLnBrk="1" hangingPunct="1">
              <a:buFont typeface="Wingdings" pitchFamily="2" charset="2"/>
              <a:buChar char="ü"/>
              <a:defRPr/>
            </a:pPr>
            <a:r>
              <a:rPr lang="ru-RU" sz="2400" b="1" dirty="0" smtClean="0">
                <a:solidFill>
                  <a:srgbClr val="C00000"/>
                </a:solidFill>
                <a:cs typeface="Arial" charset="0"/>
              </a:rPr>
              <a:t>З</a:t>
            </a:r>
            <a:r>
              <a:rPr lang="ru-RU" sz="2400" b="1" dirty="0" smtClean="0">
                <a:cs typeface="Arial" charset="0"/>
              </a:rPr>
              <a:t>еркало (включи воображение, не торопись читать, </a:t>
            </a:r>
          </a:p>
          <a:p>
            <a:pPr marL="0" indent="0" eaLnBrk="1" hangingPunct="1">
              <a:buNone/>
              <a:defRPr/>
            </a:pPr>
            <a:r>
              <a:rPr lang="ru-RU" sz="800" b="1" dirty="0" smtClean="0">
                <a:cs typeface="Arial" charset="0"/>
              </a:rPr>
              <a:t>   </a:t>
            </a:r>
            <a:r>
              <a:rPr lang="ru-RU" sz="2400" b="1" dirty="0" smtClean="0">
                <a:cs typeface="Arial" charset="0"/>
              </a:rPr>
              <a:t> загляни в волшебное зеркало).</a:t>
            </a:r>
          </a:p>
          <a:p>
            <a:pPr marL="0" indent="0" algn="ctr" eaLnBrk="1" hangingPunct="1">
              <a:buNone/>
              <a:defRPr/>
            </a:pPr>
            <a:endParaRPr lang="ru-RU" sz="1400" b="1" dirty="0" smtClean="0">
              <a:solidFill>
                <a:srgbClr val="C00000"/>
              </a:solidFill>
            </a:endParaRPr>
          </a:p>
          <a:p>
            <a:pPr marL="0" indent="0" algn="ctr" eaLnBrk="1" hangingPunct="1"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  Интерпретация текста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8991600" cy="914400"/>
          </a:xfrm>
        </p:spPr>
        <p:txBody>
          <a:bodyPr/>
          <a:lstStyle/>
          <a:p>
            <a:pPr algn="l" eaLnBrk="1" hangingPunct="1"/>
            <a:r>
              <a:rPr lang="ru-RU" sz="4000" b="1" dirty="0" smtClean="0">
                <a:solidFill>
                  <a:srgbClr val="C00000"/>
                </a:solidFill>
              </a:rPr>
              <a:t>3-й этап: </a:t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>Работа с текстом после чтения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" y="1371600"/>
            <a:ext cx="8991600" cy="54864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cs typeface="Arial" charset="0"/>
              </a:rPr>
              <a:t>Концептуальная (смысловая) беседа</a:t>
            </a:r>
            <a:r>
              <a:rPr lang="ru-RU" sz="2800" dirty="0" smtClean="0">
                <a:solidFill>
                  <a:srgbClr val="C00000"/>
                </a:solidFill>
                <a:cs typeface="Arial" charset="0"/>
              </a:rPr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по тексту</a:t>
            </a:r>
            <a:endParaRPr lang="ru-RU" sz="800" dirty="0" smtClean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  <a:endParaRPr lang="ru-RU" sz="500" dirty="0" smtClean="0"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ru-RU" sz="2800" dirty="0" smtClean="0">
                <a:cs typeface="Arial" charset="0"/>
              </a:rPr>
              <a:t>Коллективное обсуждение прочитанного, дискуссия. Соотнесение читательских интерпретаций (истолкований, оценок) произведения с авторской позицией.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sz="1800" dirty="0" smtClean="0">
                <a:cs typeface="Arial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ru-RU" sz="2800" dirty="0" smtClean="0">
                <a:cs typeface="Arial" charset="0"/>
              </a:rPr>
              <a:t>Формулирование основной идеи текста или совокупности </a:t>
            </a:r>
            <a:r>
              <a:rPr lang="ru-RU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его главных смыслов</a:t>
            </a:r>
            <a:endParaRPr lang="ru-RU" sz="2600" dirty="0" smtClean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endParaRPr lang="ru-RU" sz="1400" dirty="0" smtClean="0">
              <a:cs typeface="Arial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2900" dirty="0" smtClean="0">
                <a:solidFill>
                  <a:srgbClr val="C00000"/>
                </a:solidFill>
              </a:rPr>
              <a:t>Корректировка собственной интерпретации объективным авторским смыслом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6489700" cy="1600200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C00000"/>
                </a:solidFill>
              </a:rPr>
              <a:t>Какие </a:t>
            </a:r>
            <a:r>
              <a:rPr lang="ru-RU" sz="2800" b="1" dirty="0" err="1" smtClean="0">
                <a:solidFill>
                  <a:srgbClr val="C00000"/>
                </a:solidFill>
              </a:rPr>
              <a:t>общеучебные</a:t>
            </a:r>
            <a:r>
              <a:rPr lang="ru-RU" sz="2800" b="1" dirty="0" smtClean="0">
                <a:solidFill>
                  <a:srgbClr val="C00000"/>
                </a:solidFill>
              </a:rPr>
              <a:t> умения развивает технология формирования типа правильной читательской деятельности 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133600"/>
            <a:ext cx="76962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b="1" dirty="0" smtClean="0">
                <a:solidFill>
                  <a:srgbClr val="C00000"/>
                </a:solidFill>
              </a:rPr>
              <a:t>Коммуникативные</a:t>
            </a:r>
            <a:r>
              <a:rPr lang="ru-RU" sz="2400" b="1" dirty="0" smtClean="0"/>
              <a:t> – формулировать свою позицию (интерпретация), адекватно понимать собеседника (автора)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>
                <a:solidFill>
                  <a:srgbClr val="C00000"/>
                </a:solidFill>
              </a:rPr>
              <a:t>Интеллектуальные</a:t>
            </a:r>
            <a:r>
              <a:rPr lang="ru-RU" sz="2400" b="1" dirty="0" smtClean="0"/>
              <a:t> – извлекать информацию из текста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>
                <a:solidFill>
                  <a:srgbClr val="C00000"/>
                </a:solidFill>
              </a:rPr>
              <a:t>Оценочные</a:t>
            </a:r>
            <a:r>
              <a:rPr lang="ru-RU" sz="2400" b="1" dirty="0" smtClean="0"/>
              <a:t> – в случае если анализ текста порождает оценочные суждения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>
                <a:solidFill>
                  <a:srgbClr val="C00000"/>
                </a:solidFill>
              </a:rPr>
              <a:t>Организационные</a:t>
            </a:r>
            <a:r>
              <a:rPr lang="ru-RU" sz="2400" b="1" dirty="0" smtClean="0"/>
              <a:t> – умение работать по плану (алгоритму) </a:t>
            </a:r>
          </a:p>
          <a:p>
            <a:pPr eaLnBrk="1" hangingPunct="1">
              <a:lnSpc>
                <a:spcPct val="90000"/>
              </a:lnSpc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6870700" cy="533400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rgbClr val="C00000"/>
                </a:solidFill>
              </a:rPr>
              <a:t>Личностные результаты</a:t>
            </a:r>
            <a:endParaRPr lang="ru-RU" sz="4000" dirty="0" smtClean="0">
              <a:solidFill>
                <a:srgbClr val="C000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0" y="990600"/>
            <a:ext cx="76962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b="1" dirty="0" smtClean="0"/>
              <a:t>оценивать поступки людей, жизненные ситуации с точки зрения общепринятых норм и ценностей; оценивать конкретные поступки как хорошие или плохие;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/>
              <a:t>эмоционально «проживать» текст, выражать свои эмоции;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/>
              <a:t>понимать эмоции других людей, сочувствовать, сопереживать;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/>
              <a:t>высказывать своё отношение к героям прочитанных произведений, к их поступкам.</a:t>
            </a:r>
          </a:p>
          <a:p>
            <a:pPr eaLnBrk="1" hangingPunct="1">
              <a:lnSpc>
                <a:spcPct val="90000"/>
              </a:lnSpc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0" y="0"/>
            <a:ext cx="9220200" cy="685800"/>
          </a:xfrm>
        </p:spPr>
        <p:txBody>
          <a:bodyPr/>
          <a:lstStyle/>
          <a:p>
            <a:pPr eaLnBrk="1" hangingPunct="1"/>
            <a:r>
              <a:rPr lang="ru-RU" sz="4000" b="1" dirty="0" err="1" smtClean="0">
                <a:solidFill>
                  <a:srgbClr val="C00000"/>
                </a:solidFill>
              </a:rPr>
              <a:t>Метапредметные</a:t>
            </a:r>
            <a:r>
              <a:rPr lang="ru-RU" sz="4000" b="1" dirty="0" smtClean="0">
                <a:solidFill>
                  <a:srgbClr val="C00000"/>
                </a:solidFill>
              </a:rPr>
              <a:t> результаты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7696200" cy="3657600"/>
          </a:xfrm>
        </p:spPr>
        <p:txBody>
          <a:bodyPr/>
          <a:lstStyle/>
          <a:p>
            <a:pPr eaLnBrk="1" hangingPunct="1"/>
            <a:r>
              <a:rPr lang="ru-RU" b="1" dirty="0" smtClean="0"/>
              <a:t>формирование универсальных учебных действий (УУД).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533400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C00000"/>
                </a:solidFill>
              </a:rPr>
              <a:t>Регулятивные УУД: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76962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b="1" dirty="0" smtClean="0"/>
              <a:t>определять и формировать цель деятельности на уроке с помощью учителя;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/>
              <a:t>проговаривать последовательность действий на уроке;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/>
              <a:t>учиться высказывать своё предположение (версию) на основе работы с иллюстрацией учебника;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/>
              <a:t>учиться работать по предложенному учителем плану.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85800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rgbClr val="C00000"/>
                </a:solidFill>
              </a:rPr>
              <a:t>Познавательные УУД: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76962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b="1" dirty="0" smtClean="0"/>
              <a:t>ориентироваться в учебнике (на развороте, в оглавлении, в условных обозначениях);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/>
              <a:t>находить ответы на вопросы в тексте, иллюстрациях;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/>
              <a:t>делать выводы в результате совместной работы класса и учителя;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/>
              <a:t>преобразовывать информацию из одной формы в другую: подробно пересказывать небольшие тексты</a:t>
            </a:r>
          </a:p>
          <a:p>
            <a:pPr eaLnBrk="1" hangingPunct="1">
              <a:lnSpc>
                <a:spcPct val="90000"/>
              </a:lnSpc>
            </a:pPr>
            <a:endParaRPr lang="ru-R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6870700" cy="762000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rgbClr val="C00000"/>
                </a:solidFill>
              </a:rPr>
              <a:t>Коммуникативные УУД: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7696200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b="1" dirty="0" smtClean="0"/>
              <a:t>оформлять свои мысли в устной и письменной форме (на уровне предложения или небольшого текста);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/>
              <a:t>слушать и понимать речь других;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/>
              <a:t>выразительно читать и пересказывать текст;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/>
              <a:t>договариваться с одноклассниками совместно с учителем о правилах поведения и общения и следовать им;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/>
              <a:t>учиться работать в паре, группе; выполнять различные роли (лидера исполнителя).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6629400" cy="2286000"/>
          </a:xfrm>
        </p:spPr>
        <p:txBody>
          <a:bodyPr/>
          <a:lstStyle/>
          <a:p>
            <a:pPr eaLnBrk="1" hangingPunct="1"/>
            <a:r>
              <a:rPr lang="ru-RU" sz="2400" dirty="0" smtClean="0"/>
              <a:t>Основные образовательные </a:t>
            </a:r>
            <a:r>
              <a:rPr lang="ru-RU" sz="2400" dirty="0" smtClean="0"/>
              <a:t>технологии                     </a:t>
            </a:r>
            <a:r>
              <a:rPr lang="ru-RU" sz="2400" dirty="0" smtClean="0"/>
              <a:t>в ОС «Школа 2100» </a:t>
            </a:r>
            <a:r>
              <a:rPr lang="ru-RU" sz="2400" dirty="0" smtClean="0"/>
              <a:t>: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7696200" cy="36576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b="1" dirty="0" smtClean="0"/>
              <a:t>Технология проблемно-диалогического обучения;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b="1" dirty="0" smtClean="0"/>
              <a:t>Технология </a:t>
            </a:r>
            <a:r>
              <a:rPr lang="ru-RU" b="1" dirty="0" smtClean="0"/>
              <a:t>оценивания</a:t>
            </a:r>
            <a:r>
              <a:rPr lang="ru-RU" b="1" dirty="0" smtClean="0"/>
              <a:t>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C00000"/>
                </a:solidFill>
              </a:rPr>
              <a:t>Технология </a:t>
            </a:r>
            <a:r>
              <a:rPr lang="ru-RU" b="1" dirty="0" smtClean="0">
                <a:solidFill>
                  <a:srgbClr val="C00000"/>
                </a:solidFill>
              </a:rPr>
              <a:t>формирования типа правильной читательской </a:t>
            </a:r>
            <a:r>
              <a:rPr lang="ru-RU" b="1" dirty="0" smtClean="0">
                <a:solidFill>
                  <a:srgbClr val="C00000"/>
                </a:solidFill>
              </a:rPr>
              <a:t>деятельности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  <a:endParaRPr lang="ru-RU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533400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rgbClr val="C00000"/>
                </a:solidFill>
              </a:rPr>
              <a:t>Предметные результаты</a:t>
            </a:r>
            <a:endParaRPr lang="ru-RU" sz="4000" dirty="0" smtClean="0">
              <a:solidFill>
                <a:srgbClr val="C000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7696200" cy="3657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b="1" dirty="0" smtClean="0"/>
              <a:t>воспринимать на слух художественный текст (рассказ, стихотворение) в исполнении учителя, учащихся;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/>
              <a:t>осмысленно, правильно читать целыми словами;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/>
              <a:t>отвечать на вопросы учителя по содержанию прочитанного;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/>
              <a:t>подробно пересказывать текст;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/>
              <a:t>составлять устный рассказ по картинке;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/>
              <a:t>заучивать наизусть небольшие стихотворения;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/>
              <a:t>соотносить автора, название и героев прочитанных произведений;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/>
              <a:t>различать рассказ и стихотворение.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4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8567738" y="1773238"/>
            <a:ext cx="576262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!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500063" y="357188"/>
            <a:ext cx="714375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4000" i="0" dirty="0">
                <a:latin typeface="+mn-lt"/>
                <a:cs typeface="Times New Roman" pitchFamily="18" charset="0"/>
              </a:rPr>
              <a:t>В обучении, воспитании и развитии ребенка огромную роль играет книга. </a:t>
            </a:r>
          </a:p>
          <a:p>
            <a:pPr algn="just"/>
            <a:endParaRPr lang="ru-RU" sz="2400" i="0" dirty="0">
              <a:solidFill>
                <a:srgbClr val="C00000"/>
              </a:solidFill>
              <a:latin typeface="+mn-lt"/>
            </a:endParaRPr>
          </a:p>
          <a:p>
            <a:pPr algn="just" eaLnBrk="0" hangingPunct="0"/>
            <a:r>
              <a:rPr lang="ru-RU" sz="4000" i="0" dirty="0">
                <a:solidFill>
                  <a:srgbClr val="C00000"/>
                </a:solidFill>
                <a:latin typeface="+mn-lt"/>
                <a:cs typeface="Times New Roman" pitchFamily="18" charset="0"/>
              </a:rPr>
              <a:t>Долг каждого педагога - </a:t>
            </a:r>
            <a:r>
              <a:rPr lang="ru-RU" sz="4000" i="0" dirty="0">
                <a:latin typeface="+mn-lt"/>
                <a:cs typeface="Times New Roman" pitchFamily="18" charset="0"/>
              </a:rPr>
              <a:t>научить детей любить книгу, ощущать потребность в ней, понимать её.  </a:t>
            </a:r>
            <a:endParaRPr lang="ru-RU" sz="4000" i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 bwMode="auto">
          <a:xfrm rot="18984537">
            <a:off x="1958711" y="1893299"/>
            <a:ext cx="6400800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СПАСИБО ЗА</a:t>
            </a:r>
            <a:r>
              <a:rPr kumimoji="0" lang="ru-RU" sz="54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ВНИМАНИЕ</a:t>
            </a:r>
            <a:r>
              <a:rPr kumimoji="0" lang="ru-RU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6870700" cy="1600200"/>
          </a:xfrm>
        </p:spPr>
        <p:txBody>
          <a:bodyPr/>
          <a:lstStyle/>
          <a:p>
            <a:pPr eaLnBrk="1" hangingPunct="1"/>
            <a:r>
              <a:rPr lang="ru-RU" sz="4000" dirty="0" smtClean="0">
                <a:solidFill>
                  <a:srgbClr val="C00000"/>
                </a:solidFill>
              </a:rPr>
              <a:t>Список использованной литературы:</a:t>
            </a:r>
            <a:endParaRPr lang="ru-RU" dirty="0" smtClean="0">
              <a:solidFill>
                <a:srgbClr val="C00000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286000"/>
            <a:ext cx="76962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«Образовательная система "Школа 2100". Сборник программ».</a:t>
            </a:r>
            <a:endParaRPr lang="ru-RU" sz="2800" b="1" dirty="0" smtClean="0"/>
          </a:p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«Букварь. Учебник по обучению грамоте и чтению». </a:t>
            </a:r>
            <a:r>
              <a:rPr lang="ru-RU" sz="2800" dirty="0" err="1" smtClean="0"/>
              <a:t>Бунеев</a:t>
            </a:r>
            <a:r>
              <a:rPr lang="ru-RU" sz="2800" dirty="0" smtClean="0"/>
              <a:t> Рустэм, </a:t>
            </a:r>
            <a:r>
              <a:rPr lang="ru-RU" sz="2800" dirty="0" err="1" smtClean="0"/>
              <a:t>Бунеева</a:t>
            </a:r>
            <a:r>
              <a:rPr lang="ru-RU" sz="2800" dirty="0" smtClean="0"/>
              <a:t> Екатерина, Пронина Ольга</a:t>
            </a:r>
            <a:endParaRPr lang="ru-RU" sz="2800" dirty="0" smtClean="0">
              <a:hlinkClick r:id="rId2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800" u="sng" dirty="0" smtClean="0">
                <a:hlinkClick r:id="rId2"/>
              </a:rPr>
              <a:t>http://www.school2100.ru/school2100/nashi_tehnologii/reading.php</a:t>
            </a:r>
            <a:endParaRPr lang="ru-RU" sz="28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533400" y="0"/>
            <a:ext cx="67055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i="0" cap="all" dirty="0">
                <a:ln w="9000" cmpd="sng">
                  <a:noFill/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Описание  технологии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57200" y="914400"/>
            <a:ext cx="8294688" cy="4349750"/>
            <a:chOff x="240" y="572"/>
            <a:chExt cx="5225" cy="1405"/>
          </a:xfrm>
        </p:grpSpPr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960" y="1429"/>
              <a:ext cx="4460" cy="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268288" indent="-268288">
                <a:buSzPct val="85000"/>
                <a:buFont typeface="Wingdings" pitchFamily="2" charset="2"/>
                <a:buChar char="ь"/>
              </a:pPr>
              <a:endParaRPr lang="ru-RU" sz="1600" i="0" dirty="0" smtClean="0"/>
            </a:p>
          </p:txBody>
        </p:sp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431" y="707"/>
              <a:ext cx="5034" cy="1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49" y="572"/>
              <a:ext cx="4791" cy="24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b="1" i="1" dirty="0">
                  <a:solidFill>
                    <a:srgbClr val="000066"/>
                  </a:solidFill>
                </a:rPr>
                <a:t>       </a:t>
              </a:r>
              <a:r>
                <a:rPr lang="ru-RU" sz="2800" b="1" i="0" dirty="0" smtClean="0">
                  <a:solidFill>
                    <a:srgbClr val="C00000"/>
                  </a:solidFill>
                </a:rPr>
                <a:t>1 </a:t>
              </a:r>
              <a:r>
                <a:rPr lang="ru-RU" sz="2800" b="1" i="0" dirty="0">
                  <a:solidFill>
                    <a:srgbClr val="C00000"/>
                  </a:solidFill>
                </a:rPr>
                <a:t>этап: </a:t>
              </a:r>
              <a:r>
                <a:rPr lang="ru-RU" sz="2800" b="1" i="0" dirty="0" smtClean="0">
                  <a:solidFill>
                    <a:srgbClr val="000066"/>
                  </a:solidFill>
                </a:rPr>
                <a:t>Работа </a:t>
              </a:r>
              <a:r>
                <a:rPr lang="ru-RU" sz="2800" b="1" i="0" dirty="0">
                  <a:solidFill>
                    <a:srgbClr val="000066"/>
                  </a:solidFill>
                </a:rPr>
                <a:t>с текстом до </a:t>
              </a:r>
              <a:r>
                <a:rPr lang="ru-RU" sz="2800" b="1" i="0" dirty="0" smtClean="0">
                  <a:solidFill>
                    <a:srgbClr val="000066"/>
                  </a:solidFill>
                </a:rPr>
                <a:t>чтения.</a:t>
              </a:r>
              <a:endParaRPr lang="ru-RU" sz="2800" b="1" i="0" dirty="0">
                <a:solidFill>
                  <a:srgbClr val="000066"/>
                </a:solidFill>
              </a:endParaRP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240" y="843"/>
              <a:ext cx="5040" cy="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ru-RU" i="0" dirty="0"/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457200" y="1905000"/>
            <a:ext cx="7924800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268288">
              <a:buSzPct val="85000"/>
            </a:pPr>
            <a:r>
              <a:rPr lang="ru-RU" sz="2000" b="1" i="0" dirty="0" smtClean="0">
                <a:solidFill>
                  <a:srgbClr val="C00000"/>
                </a:solidFill>
              </a:rPr>
              <a:t>Цель:  </a:t>
            </a:r>
            <a:r>
              <a:rPr lang="ru-RU" sz="2000" b="1" i="0" dirty="0" smtClean="0"/>
              <a:t>развитие антиципации (предвосхищение, </a:t>
            </a:r>
            <a:r>
              <a:rPr lang="ru-RU" sz="2000" b="1" i="0" dirty="0" smtClean="0"/>
              <a:t>  </a:t>
            </a:r>
          </a:p>
          <a:p>
            <a:pPr marL="268288" indent="-268288">
              <a:buSzPct val="85000"/>
            </a:pPr>
            <a:r>
              <a:rPr lang="ru-RU" sz="2000" b="1" i="0" dirty="0" smtClean="0"/>
              <a:t> </a:t>
            </a:r>
            <a:r>
              <a:rPr lang="ru-RU" sz="2000" b="1" i="0" dirty="0" smtClean="0"/>
              <a:t>       </a:t>
            </a:r>
            <a:r>
              <a:rPr lang="ru-RU" sz="800" b="1" i="0" dirty="0" smtClean="0"/>
              <a:t> </a:t>
            </a:r>
            <a:r>
              <a:rPr lang="ru-RU" sz="2000" b="1" i="0" dirty="0" smtClean="0"/>
              <a:t>предугадывание </a:t>
            </a:r>
            <a:r>
              <a:rPr lang="ru-RU" sz="2000" b="1" i="0" dirty="0" smtClean="0"/>
              <a:t>возможного хода событий)</a:t>
            </a:r>
          </a:p>
          <a:p>
            <a:pPr marL="268288" indent="-268288">
              <a:buSzPct val="85000"/>
              <a:buFont typeface="Wingdings" pitchFamily="2" charset="2"/>
              <a:buChar char="ь"/>
            </a:pPr>
            <a:endParaRPr lang="ru-RU" i="0" dirty="0" smtClean="0"/>
          </a:p>
          <a:p>
            <a:pPr marL="268288" indent="-268288">
              <a:lnSpc>
                <a:spcPct val="150000"/>
              </a:lnSpc>
              <a:buSzPct val="85000"/>
              <a:buFont typeface="Wingdings" pitchFamily="2" charset="2"/>
              <a:buChar char="ь"/>
            </a:pPr>
            <a:r>
              <a:rPr lang="ru-RU" i="0" dirty="0" smtClean="0"/>
              <a:t>чтение фамилии автора</a:t>
            </a:r>
          </a:p>
          <a:p>
            <a:pPr marL="268288" indent="-268288">
              <a:lnSpc>
                <a:spcPct val="150000"/>
              </a:lnSpc>
              <a:buSzPct val="85000"/>
              <a:buFont typeface="Wingdings" pitchFamily="2" charset="2"/>
              <a:buChar char="ь"/>
            </a:pPr>
            <a:r>
              <a:rPr lang="ru-RU" i="0" dirty="0" smtClean="0"/>
              <a:t>чтение заглавия произведения</a:t>
            </a:r>
          </a:p>
          <a:p>
            <a:pPr marL="268288" indent="-268288">
              <a:lnSpc>
                <a:spcPct val="150000"/>
              </a:lnSpc>
              <a:buSzPct val="85000"/>
              <a:buFont typeface="Wingdings" pitchFamily="2" charset="2"/>
              <a:buChar char="ь"/>
            </a:pPr>
            <a:r>
              <a:rPr lang="ru-RU" i="0" dirty="0" smtClean="0"/>
              <a:t>чтение ключевых слов</a:t>
            </a:r>
          </a:p>
          <a:p>
            <a:pPr marL="268288" indent="-268288">
              <a:lnSpc>
                <a:spcPct val="150000"/>
              </a:lnSpc>
              <a:buSzPct val="85000"/>
              <a:buFont typeface="Wingdings" pitchFamily="2" charset="2"/>
              <a:buChar char="ь"/>
            </a:pPr>
            <a:r>
              <a:rPr lang="ru-RU" i="0" dirty="0" smtClean="0"/>
              <a:t>рассматривание иллюстраций</a:t>
            </a:r>
          </a:p>
          <a:p>
            <a:pPr marL="268288" indent="-268288">
              <a:lnSpc>
                <a:spcPct val="150000"/>
              </a:lnSpc>
              <a:buSzPct val="85000"/>
              <a:buFont typeface="Wingdings" pitchFamily="2" charset="2"/>
              <a:buChar char="ь"/>
            </a:pPr>
            <a:r>
              <a:rPr lang="ru-RU" i="0" dirty="0" smtClean="0"/>
              <a:t>высказывание предположений о героях, теме, содержании текста</a:t>
            </a:r>
            <a:endParaRPr lang="ru-RU" i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381000" y="304800"/>
            <a:ext cx="8599488" cy="5792788"/>
            <a:chOff x="240" y="144"/>
            <a:chExt cx="5225" cy="3649"/>
          </a:xfrm>
        </p:grpSpPr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1152" y="3008"/>
              <a:ext cx="426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268288" indent="-268288">
                <a:buSzPct val="85000"/>
                <a:buFont typeface="Wingdings" pitchFamily="2" charset="2"/>
                <a:buChar char="ь"/>
              </a:pPr>
              <a:endParaRPr lang="ru-RU" i="0" dirty="0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431" y="2206"/>
              <a:ext cx="5034" cy="1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240" y="144"/>
              <a:ext cx="4398" cy="38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b="1" i="1" dirty="0">
                  <a:solidFill>
                    <a:srgbClr val="C00000"/>
                  </a:solidFill>
                </a:rPr>
                <a:t> </a:t>
              </a:r>
              <a:r>
                <a:rPr lang="ru-RU" sz="2400" b="1" i="0" dirty="0" smtClean="0">
                  <a:solidFill>
                    <a:srgbClr val="C00000"/>
                  </a:solidFill>
                </a:rPr>
                <a:t>2 </a:t>
              </a:r>
              <a:r>
                <a:rPr lang="ru-RU" sz="2400" b="1" i="0" dirty="0">
                  <a:solidFill>
                    <a:srgbClr val="C00000"/>
                  </a:solidFill>
                </a:rPr>
                <a:t>этап:    </a:t>
              </a:r>
              <a:r>
                <a:rPr lang="ru-RU" sz="2400" b="1" i="0" dirty="0">
                  <a:solidFill>
                    <a:srgbClr val="000066"/>
                  </a:solidFill>
                </a:rPr>
                <a:t>Работа с текстом во время </a:t>
              </a:r>
              <a:r>
                <a:rPr lang="ru-RU" sz="2400" b="1" i="0" dirty="0" smtClean="0">
                  <a:solidFill>
                    <a:srgbClr val="000066"/>
                  </a:solidFill>
                </a:rPr>
                <a:t>чтения </a:t>
              </a:r>
              <a:endParaRPr lang="ru-RU" sz="2400" b="1" i="0" dirty="0">
                <a:solidFill>
                  <a:srgbClr val="000066"/>
                </a:solidFill>
              </a:endParaRPr>
            </a:p>
          </p:txBody>
        </p:sp>
        <p:sp>
          <p:nvSpPr>
            <p:cNvPr id="10" name="Text Box 13"/>
            <p:cNvSpPr txBox="1">
              <a:spLocks noChangeArrowheads="1"/>
            </p:cNvSpPr>
            <p:nvPr/>
          </p:nvSpPr>
          <p:spPr bwMode="auto">
            <a:xfrm>
              <a:off x="240" y="672"/>
              <a:ext cx="4848" cy="2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 b="1" i="0" dirty="0">
                  <a:solidFill>
                    <a:srgbClr val="C00000"/>
                  </a:solidFill>
                </a:rPr>
                <a:t>Цель:  </a:t>
              </a:r>
              <a:r>
                <a:rPr lang="ru-RU" sz="2000" b="1" i="0" dirty="0"/>
                <a:t>достижение понимания текста на уровне </a:t>
              </a:r>
              <a:r>
                <a:rPr lang="ru-RU" sz="2000" b="1" i="0" dirty="0" smtClean="0"/>
                <a:t>содержания</a:t>
              </a:r>
            </a:p>
            <a:p>
              <a:endParaRPr lang="ru-RU" i="0" dirty="0" smtClean="0"/>
            </a:p>
            <a:p>
              <a:pPr marL="268288" indent="-268288">
                <a:lnSpc>
                  <a:spcPct val="150000"/>
                </a:lnSpc>
                <a:buSzPct val="85000"/>
                <a:buFont typeface="Wingdings" pitchFamily="2" charset="2"/>
                <a:buChar char="ь"/>
              </a:pPr>
              <a:r>
                <a:rPr lang="ru-RU" i="0" dirty="0" smtClean="0"/>
                <a:t>чтение текста по частям с комментариями</a:t>
              </a:r>
            </a:p>
            <a:p>
              <a:pPr marL="268288" indent="-268288">
                <a:lnSpc>
                  <a:spcPct val="150000"/>
                </a:lnSpc>
                <a:buSzPct val="85000"/>
                <a:buFont typeface="Wingdings" pitchFamily="2" charset="2"/>
                <a:buChar char="ь"/>
              </a:pPr>
              <a:r>
                <a:rPr lang="ru-RU" i="0" dirty="0" smtClean="0"/>
                <a:t>диалог с автором</a:t>
              </a:r>
            </a:p>
            <a:p>
              <a:pPr marL="268288" indent="-268288">
                <a:lnSpc>
                  <a:spcPct val="150000"/>
                </a:lnSpc>
                <a:buSzPct val="85000"/>
                <a:buFont typeface="Wingdings" pitchFamily="2" charset="2"/>
                <a:buChar char="ь"/>
              </a:pPr>
              <a:r>
                <a:rPr lang="ru-RU" i="0" dirty="0" smtClean="0"/>
                <a:t>словарная работа</a:t>
              </a:r>
            </a:p>
            <a:p>
              <a:pPr marL="268288" indent="-268288">
                <a:lnSpc>
                  <a:spcPct val="150000"/>
                </a:lnSpc>
                <a:buSzPct val="85000"/>
                <a:buFont typeface="Wingdings" pitchFamily="2" charset="2"/>
                <a:buChar char="ь"/>
              </a:pPr>
              <a:r>
                <a:rPr lang="ru-RU" i="0" dirty="0" err="1" smtClean="0"/>
                <a:t>озаглавливание</a:t>
              </a:r>
              <a:r>
                <a:rPr lang="ru-RU" i="0" dirty="0" smtClean="0"/>
                <a:t> частей текста</a:t>
              </a:r>
            </a:p>
            <a:p>
              <a:pPr marL="268288" indent="-268288">
                <a:lnSpc>
                  <a:spcPct val="150000"/>
                </a:lnSpc>
                <a:buSzPct val="85000"/>
                <a:buFont typeface="Wingdings" pitchFamily="2" charset="2"/>
                <a:buChar char="ь"/>
              </a:pPr>
              <a:r>
                <a:rPr lang="ru-RU" i="0" dirty="0" smtClean="0"/>
                <a:t>выборочное чтение</a:t>
              </a:r>
            </a:p>
            <a:p>
              <a:pPr marL="268288" indent="-268288">
                <a:lnSpc>
                  <a:spcPct val="150000"/>
                </a:lnSpc>
                <a:buSzPct val="85000"/>
                <a:buFont typeface="Wingdings" pitchFamily="2" charset="2"/>
                <a:buChar char="ь"/>
              </a:pPr>
              <a:r>
                <a:rPr lang="ru-RU" i="0" dirty="0" smtClean="0"/>
                <a:t>беседа по содержанию текста</a:t>
              </a:r>
            </a:p>
            <a:p>
              <a:pPr marL="268288" indent="-268288">
                <a:lnSpc>
                  <a:spcPct val="150000"/>
                </a:lnSpc>
                <a:buSzPct val="85000"/>
                <a:buFont typeface="Wingdings" pitchFamily="2" charset="2"/>
                <a:buChar char="ь"/>
              </a:pPr>
              <a:r>
                <a:rPr lang="ru-RU" i="0" dirty="0" smtClean="0"/>
                <a:t>сравнивание содержания текста со своими предположениями </a:t>
              </a:r>
            </a:p>
            <a:p>
              <a:endParaRPr lang="ru-RU" i="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04800" y="838200"/>
            <a:ext cx="8445500" cy="2278062"/>
            <a:chOff x="249" y="725"/>
            <a:chExt cx="5320" cy="1435"/>
          </a:xfrm>
        </p:grpSpPr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567" y="1253"/>
              <a:ext cx="5002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buFont typeface="Wingdings" pitchFamily="2" charset="2"/>
                <a:buChar char="ü"/>
              </a:pPr>
              <a:r>
                <a:rPr lang="ru-RU" sz="1600" dirty="0" smtClean="0"/>
                <a:t>  </a:t>
              </a:r>
              <a:r>
                <a:rPr lang="ru-RU" sz="1600" i="0" dirty="0"/>
                <a:t>читать должны дети, а комментировать – учитель</a:t>
              </a:r>
            </a:p>
            <a:p>
              <a:pPr>
                <a:buFont typeface="Wingdings" pitchFamily="2" charset="2"/>
                <a:buChar char="ü"/>
              </a:pPr>
              <a:r>
                <a:rPr lang="ru-RU" sz="1600" i="0" dirty="0" smtClean="0"/>
                <a:t>  </a:t>
              </a:r>
              <a:r>
                <a:rPr lang="ru-RU" sz="1600" i="0" dirty="0"/>
                <a:t>интересные аргументируемые суждения детей вплетать в общий разговор</a:t>
              </a:r>
            </a:p>
            <a:p>
              <a:pPr>
                <a:buFont typeface="Wingdings" pitchFamily="2" charset="2"/>
                <a:buChar char="ü"/>
              </a:pPr>
              <a:r>
                <a:rPr lang="ru-RU" sz="1600" i="0" dirty="0" smtClean="0"/>
                <a:t>  </a:t>
              </a:r>
              <a:r>
                <a:rPr lang="ru-RU" sz="1600" i="0" dirty="0"/>
                <a:t>комментарии должны быть краткими и динамичными</a:t>
              </a:r>
            </a:p>
            <a:p>
              <a:pPr>
                <a:buFont typeface="Wingdings" pitchFamily="2" charset="2"/>
                <a:buChar char="ü"/>
              </a:pPr>
              <a:r>
                <a:rPr lang="ru-RU" sz="1600" i="0" dirty="0" smtClean="0"/>
                <a:t>  </a:t>
              </a:r>
              <a:r>
                <a:rPr lang="ru-RU" sz="1600" i="0" dirty="0"/>
                <a:t>комментарии не должны превращаться в беседу</a:t>
              </a:r>
            </a:p>
            <a:p>
              <a:pPr>
                <a:buFont typeface="Wingdings" pitchFamily="2" charset="2"/>
                <a:buChar char="ü"/>
              </a:pPr>
              <a:r>
                <a:rPr lang="ru-RU" sz="1600" i="0" dirty="0" smtClean="0"/>
                <a:t> </a:t>
              </a:r>
              <a:r>
                <a:rPr lang="ru-RU" sz="1600" i="0" dirty="0" smtClean="0"/>
                <a:t> </a:t>
              </a:r>
              <a:r>
                <a:rPr lang="ru-RU" sz="1600" i="0" dirty="0"/>
                <a:t>соблюдать чувство меры </a:t>
              </a:r>
            </a:p>
          </p:txBody>
        </p:sp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73" y="1022"/>
              <a:ext cx="191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 i="0" dirty="0"/>
                <a:t>Условия осуществления:</a:t>
              </a:r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249" y="845"/>
              <a:ext cx="5262" cy="1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359" y="725"/>
              <a:ext cx="2073" cy="23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58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b="1" i="0" dirty="0">
                  <a:solidFill>
                    <a:srgbClr val="000066"/>
                  </a:solidFill>
                </a:rPr>
                <a:t>Комментированное чтение</a:t>
              </a:r>
              <a:r>
                <a:rPr lang="ru-RU" i="0" dirty="0">
                  <a:solidFill>
                    <a:srgbClr val="000066"/>
                  </a:solidFill>
                </a:rPr>
                <a:t> </a:t>
              </a:r>
            </a:p>
          </p:txBody>
        </p:sp>
      </p:grpSp>
      <p:grpSp>
        <p:nvGrpSpPr>
          <p:cNvPr id="8" name="Group 14"/>
          <p:cNvGrpSpPr>
            <a:grpSpLocks/>
          </p:cNvGrpSpPr>
          <p:nvPr/>
        </p:nvGrpSpPr>
        <p:grpSpPr bwMode="auto">
          <a:xfrm>
            <a:off x="457200" y="3352800"/>
            <a:ext cx="8353425" cy="2286000"/>
            <a:chOff x="249" y="2353"/>
            <a:chExt cx="5262" cy="1440"/>
          </a:xfrm>
        </p:grpSpPr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567" y="2852"/>
              <a:ext cx="4284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buFont typeface="Wingdings" pitchFamily="2" charset="2"/>
                <a:buChar char="ü"/>
              </a:pPr>
              <a:r>
                <a:rPr lang="ru-RU" sz="1600" dirty="0" smtClean="0"/>
                <a:t>  </a:t>
              </a:r>
              <a:r>
                <a:rPr lang="ru-RU" sz="1600" i="0" dirty="0"/>
                <a:t>находить в тексте прямые и скрытые авторские вопросы</a:t>
              </a:r>
            </a:p>
            <a:p>
              <a:pPr>
                <a:buFont typeface="Wingdings" pitchFamily="2" charset="2"/>
                <a:buChar char="ü"/>
              </a:pPr>
              <a:r>
                <a:rPr lang="ru-RU" sz="1600" i="0" dirty="0" smtClean="0"/>
                <a:t>  </a:t>
              </a:r>
              <a:r>
                <a:rPr lang="ru-RU" sz="1600" i="0" dirty="0"/>
                <a:t>задавать свои вопросы</a:t>
              </a:r>
            </a:p>
            <a:p>
              <a:pPr>
                <a:buFont typeface="Wingdings" pitchFamily="2" charset="2"/>
                <a:buChar char="ü"/>
              </a:pPr>
              <a:r>
                <a:rPr lang="ru-RU" sz="1600" i="0" dirty="0" smtClean="0"/>
                <a:t>  </a:t>
              </a:r>
              <a:r>
                <a:rPr lang="ru-RU" sz="1600" i="0" dirty="0"/>
                <a:t>обдумывать предположения о дальнейшем содержании текста</a:t>
              </a:r>
            </a:p>
            <a:p>
              <a:pPr>
                <a:buFont typeface="Wingdings" pitchFamily="2" charset="2"/>
                <a:buChar char="ü"/>
              </a:pPr>
              <a:r>
                <a:rPr lang="ru-RU" sz="1600" i="0" dirty="0" smtClean="0"/>
                <a:t>  </a:t>
              </a:r>
              <a:r>
                <a:rPr lang="ru-RU" sz="1600" i="0" dirty="0"/>
                <a:t>проверять, совпадают ли они с замыслом автора</a:t>
              </a:r>
            </a:p>
            <a:p>
              <a:pPr>
                <a:buFont typeface="Wingdings" pitchFamily="2" charset="2"/>
                <a:buChar char="ü"/>
              </a:pPr>
              <a:r>
                <a:rPr lang="ru-RU" sz="1600" i="0" dirty="0" smtClean="0"/>
                <a:t>  </a:t>
              </a:r>
              <a:r>
                <a:rPr lang="ru-RU" sz="1600" i="0" dirty="0"/>
                <a:t>включать воображение</a:t>
              </a: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373" y="2655"/>
              <a:ext cx="191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 i="0" dirty="0"/>
                <a:t>Условия осуществления: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249" y="2478"/>
              <a:ext cx="5262" cy="1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361" y="2353"/>
              <a:ext cx="2201" cy="24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58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b="1" i="0" dirty="0">
                  <a:solidFill>
                    <a:srgbClr val="000066"/>
                  </a:solidFill>
                </a:rPr>
                <a:t>Диалог с автором</a:t>
              </a:r>
              <a:r>
                <a:rPr lang="ru-RU" i="0" dirty="0">
                  <a:solidFill>
                    <a:srgbClr val="000066"/>
                  </a:solidFill>
                </a:rPr>
                <a:t> </a:t>
              </a:r>
            </a:p>
          </p:txBody>
        </p:sp>
      </p:grp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381000" y="0"/>
            <a:ext cx="7086600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sz="2400" b="1" i="0" dirty="0" smtClean="0">
                <a:solidFill>
                  <a:srgbClr val="C00000"/>
                </a:solidFill>
              </a:rPr>
              <a:t>2 </a:t>
            </a:r>
            <a:r>
              <a:rPr lang="ru-RU" sz="2400" b="1" i="0" dirty="0">
                <a:solidFill>
                  <a:srgbClr val="C00000"/>
                </a:solidFill>
              </a:rPr>
              <a:t>этап:    </a:t>
            </a:r>
            <a:r>
              <a:rPr lang="ru-RU" sz="2400" b="1" i="0" dirty="0">
                <a:solidFill>
                  <a:srgbClr val="000066"/>
                </a:solidFill>
              </a:rPr>
              <a:t>Работа с текстом во время </a:t>
            </a:r>
            <a:r>
              <a:rPr lang="ru-RU" sz="2400" b="1" i="0" dirty="0" smtClean="0">
                <a:solidFill>
                  <a:srgbClr val="000066"/>
                </a:solidFill>
              </a:rPr>
              <a:t>чтения </a:t>
            </a:r>
            <a:endParaRPr lang="ru-RU" sz="2400" b="1" i="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17525" y="152400"/>
            <a:ext cx="7991475" cy="4978401"/>
            <a:chOff x="431" y="77"/>
            <a:chExt cx="5034" cy="3136"/>
          </a:xfrm>
        </p:grpSpPr>
        <p:sp>
          <p:nvSpPr>
            <p:cNvPr id="4" name="Rectangle 6"/>
            <p:cNvSpPr>
              <a:spLocks noChangeArrowheads="1"/>
            </p:cNvSpPr>
            <p:nvPr/>
          </p:nvSpPr>
          <p:spPr bwMode="auto">
            <a:xfrm>
              <a:off x="576" y="1997"/>
              <a:ext cx="486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268288" indent="-268288">
                <a:buSzPct val="85000"/>
                <a:buFont typeface="Wingdings" pitchFamily="2" charset="2"/>
                <a:buChar char="ь"/>
              </a:pPr>
              <a:endParaRPr lang="ru-RU" sz="1600" i="0" dirty="0"/>
            </a:p>
          </p:txBody>
        </p:sp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431" y="982"/>
              <a:ext cx="5034" cy="1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489" y="77"/>
              <a:ext cx="4032" cy="33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2400" b="1" i="0" dirty="0" smtClean="0">
                  <a:solidFill>
                    <a:srgbClr val="C00000"/>
                  </a:solidFill>
                </a:rPr>
                <a:t>3 </a:t>
              </a:r>
              <a:r>
                <a:rPr lang="ru-RU" sz="2400" b="1" i="0" dirty="0">
                  <a:solidFill>
                    <a:srgbClr val="C00000"/>
                  </a:solidFill>
                </a:rPr>
                <a:t>этап: </a:t>
              </a:r>
              <a:r>
                <a:rPr lang="ru-RU" sz="2400" b="1" i="0" dirty="0" smtClean="0">
                  <a:solidFill>
                    <a:srgbClr val="000066"/>
                  </a:solidFill>
                </a:rPr>
                <a:t>Работа </a:t>
              </a:r>
              <a:r>
                <a:rPr lang="ru-RU" sz="2400" b="1" i="0" dirty="0">
                  <a:solidFill>
                    <a:srgbClr val="000066"/>
                  </a:solidFill>
                </a:rPr>
                <a:t>с текстом после чтения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489" y="605"/>
              <a:ext cx="4848" cy="26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 b="1" i="0" dirty="0" smtClean="0">
                  <a:solidFill>
                    <a:srgbClr val="C00000"/>
                  </a:solidFill>
                </a:rPr>
                <a:t>Цель: </a:t>
              </a:r>
              <a:r>
                <a:rPr lang="ru-RU" sz="2000" b="1" i="0" dirty="0" smtClean="0"/>
                <a:t>достижение </a:t>
              </a:r>
              <a:r>
                <a:rPr lang="ru-RU" sz="2000" b="1" i="0" dirty="0"/>
                <a:t>понимания текста на уровне </a:t>
              </a:r>
              <a:r>
                <a:rPr lang="ru-RU" sz="2000" b="1" i="0" dirty="0" smtClean="0"/>
                <a:t>смысла</a:t>
              </a:r>
            </a:p>
            <a:p>
              <a:endParaRPr lang="ru-RU" i="0" dirty="0" smtClean="0"/>
            </a:p>
            <a:p>
              <a:pPr marL="268288" indent="-268288">
                <a:lnSpc>
                  <a:spcPct val="150000"/>
                </a:lnSpc>
                <a:buSzPct val="85000"/>
                <a:buFont typeface="Wingdings" pitchFamily="2" charset="2"/>
                <a:buChar char="ь"/>
              </a:pPr>
              <a:r>
                <a:rPr lang="ru-RU" i="0" dirty="0" smtClean="0"/>
                <a:t>постановка проблемного вопроса к тексту</a:t>
              </a:r>
            </a:p>
            <a:p>
              <a:pPr marL="268288" indent="-268288">
                <a:lnSpc>
                  <a:spcPct val="150000"/>
                </a:lnSpc>
                <a:buSzPct val="85000"/>
                <a:buFont typeface="Wingdings" pitchFamily="2" charset="2"/>
                <a:buChar char="ь"/>
              </a:pPr>
              <a:r>
                <a:rPr lang="ru-RU" i="0" dirty="0" smtClean="0"/>
                <a:t>беседа о личности писателя</a:t>
              </a:r>
            </a:p>
            <a:p>
              <a:pPr marL="268288" indent="-268288">
                <a:lnSpc>
                  <a:spcPct val="150000"/>
                </a:lnSpc>
                <a:buSzPct val="85000"/>
                <a:buFont typeface="Wingdings" pitchFamily="2" charset="2"/>
                <a:buChar char="ь"/>
              </a:pPr>
              <a:r>
                <a:rPr lang="ru-RU" i="0" dirty="0" smtClean="0"/>
                <a:t>повторное обращение к заглавию произведения и иллюстрации</a:t>
              </a:r>
            </a:p>
            <a:p>
              <a:pPr marL="268288" indent="-268288">
                <a:lnSpc>
                  <a:spcPct val="150000"/>
                </a:lnSpc>
                <a:buSzPct val="85000"/>
                <a:buFont typeface="Wingdings" pitchFamily="2" charset="2"/>
                <a:buChar char="ь"/>
              </a:pPr>
              <a:r>
                <a:rPr lang="ru-RU" i="0" dirty="0" smtClean="0"/>
                <a:t>высказывание  и аргументация отношения к прочитанному</a:t>
              </a:r>
            </a:p>
            <a:p>
              <a:pPr marL="268288" indent="-268288">
                <a:lnSpc>
                  <a:spcPct val="150000"/>
                </a:lnSpc>
                <a:buSzPct val="85000"/>
                <a:buFont typeface="Wingdings" pitchFamily="2" charset="2"/>
                <a:buChar char="ь"/>
              </a:pPr>
              <a:r>
                <a:rPr lang="ru-RU" i="0" dirty="0" smtClean="0"/>
                <a:t>характеристика событий, места действия</a:t>
              </a:r>
            </a:p>
            <a:p>
              <a:pPr marL="268288" indent="-268288">
                <a:lnSpc>
                  <a:spcPct val="150000"/>
                </a:lnSpc>
                <a:buSzPct val="85000"/>
                <a:buFont typeface="Wingdings" pitchFamily="2" charset="2"/>
                <a:buChar char="ь"/>
              </a:pPr>
              <a:r>
                <a:rPr lang="ru-RU" i="0" dirty="0" smtClean="0"/>
                <a:t>анализ поступков героев</a:t>
              </a:r>
            </a:p>
            <a:p>
              <a:pPr marL="268288" indent="-268288">
                <a:lnSpc>
                  <a:spcPct val="150000"/>
                </a:lnSpc>
                <a:buSzPct val="85000"/>
                <a:buFont typeface="Wingdings" pitchFamily="2" charset="2"/>
                <a:buChar char="ь"/>
              </a:pPr>
              <a:r>
                <a:rPr lang="ru-RU" i="0" dirty="0" smtClean="0"/>
                <a:t>выполнение творческих заданий </a:t>
              </a:r>
            </a:p>
            <a:p>
              <a:endParaRPr lang="ru-RU" i="0" dirty="0" smtClean="0"/>
            </a:p>
            <a:p>
              <a:endParaRPr lang="ru-RU" i="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Рисунок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62000" y="3810000"/>
            <a:ext cx="1999488" cy="257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600" y="152400"/>
            <a:ext cx="9067800" cy="324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3600" b="1" i="0" dirty="0" smtClean="0">
                <a:solidFill>
                  <a:srgbClr val="C00000"/>
                </a:solidFill>
                <a:latin typeface="+mn-lt"/>
              </a:rPr>
              <a:t>Эпиграф</a:t>
            </a:r>
            <a:endParaRPr lang="ru-RU" sz="800" b="1" i="0" dirty="0" smtClean="0">
              <a:solidFill>
                <a:srgbClr val="C00000"/>
              </a:solidFill>
              <a:latin typeface="+mn-lt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4000" b="1" i="0" dirty="0" smtClean="0">
              <a:latin typeface="+mn-lt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3600" b="1" i="0" dirty="0" smtClean="0">
                <a:latin typeface="+mn-lt"/>
              </a:rPr>
              <a:t>“Привить ребёнку вкус к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3600" b="1" i="0" dirty="0">
                <a:latin typeface="+mn-lt"/>
              </a:rPr>
              <a:t> </a:t>
            </a:r>
            <a:r>
              <a:rPr lang="ru-RU" sz="3600" b="1" i="0" dirty="0" smtClean="0">
                <a:latin typeface="+mn-lt"/>
              </a:rPr>
              <a:t>чтению - лучший подарок,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3600" b="1" i="0" dirty="0">
                <a:latin typeface="+mn-lt"/>
              </a:rPr>
              <a:t> </a:t>
            </a:r>
            <a:r>
              <a:rPr lang="ru-RU" sz="3600" b="1" i="0" dirty="0" smtClean="0">
                <a:latin typeface="+mn-lt"/>
              </a:rPr>
              <a:t>который мы можем ему сделать”.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3600" b="1" i="0" dirty="0" smtClean="0">
                <a:latin typeface="+mn-lt"/>
              </a:rPr>
              <a:t>                            </a:t>
            </a:r>
            <a:endParaRPr lang="ru-RU" sz="800" b="1" i="0" dirty="0" smtClean="0">
              <a:latin typeface="+mn-lt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800" b="1" i="0" dirty="0">
                <a:latin typeface="+mn-lt"/>
              </a:rPr>
              <a:t>	</a:t>
            </a:r>
            <a:r>
              <a:rPr lang="ru-RU" sz="800" b="1" i="0" dirty="0" smtClean="0">
                <a:latin typeface="+mn-lt"/>
              </a:rPr>
              <a:t>					</a:t>
            </a:r>
            <a:r>
              <a:rPr lang="ru-RU" sz="3600" b="1" i="0" dirty="0" smtClean="0">
                <a:latin typeface="+mn-lt"/>
              </a:rPr>
              <a:t>С. Лупан</a:t>
            </a:r>
            <a:r>
              <a:rPr lang="en-US" sz="3600" b="1" i="0" dirty="0" smtClean="0">
                <a:latin typeface="+mn-lt"/>
              </a:rPr>
              <a:t> </a:t>
            </a:r>
            <a:endParaRPr lang="ru-RU" sz="3600" b="1" i="0" dirty="0" smtClean="0">
              <a:latin typeface="+mn-lt"/>
            </a:endParaRPr>
          </a:p>
        </p:txBody>
      </p:sp>
      <p:pic>
        <p:nvPicPr>
          <p:cNvPr id="8" name="Picture 7" descr="boy"/>
          <p:cNvPicPr>
            <a:picLocks noChangeAspect="1" noChangeArrowheads="1"/>
          </p:cNvPicPr>
          <p:nvPr/>
        </p:nvPicPr>
        <p:blipFill>
          <a:blip r:embed="rId2" cstate="print">
            <a:lum bright="30000" contrast="40000"/>
          </a:blip>
          <a:srcRect/>
          <a:stretch>
            <a:fillRect/>
          </a:stretch>
        </p:blipFill>
        <p:spPr bwMode="auto">
          <a:xfrm>
            <a:off x="2362200" y="3361174"/>
            <a:ext cx="5486400" cy="3496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0"/>
            <a:ext cx="79248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batC" pitchFamily="2" charset="0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0" y="1066800"/>
            <a:ext cx="8229600" cy="1752600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28600" y="3200400"/>
            <a:ext cx="6794500" cy="160020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endParaRPr lang="ru-RU" sz="2400" b="1" i="0" kern="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228600" y="3962400"/>
            <a:ext cx="7696200" cy="3657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609600"/>
            <a:ext cx="8362950" cy="485298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52400" y="990600"/>
            <a:ext cx="7570788" cy="4276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title"/>
          </p:nvPr>
        </p:nvSpPr>
        <p:spPr>
          <a:xfrm>
            <a:off x="381000" y="-228600"/>
            <a:ext cx="8458200" cy="3505200"/>
          </a:xfrm>
        </p:spPr>
        <p:txBody>
          <a:bodyPr/>
          <a:lstStyle/>
          <a:p>
            <a:pPr algn="l" eaLnBrk="1" hangingPunct="1"/>
            <a:r>
              <a:rPr lang="ru-RU" sz="4000" b="1" i="1" dirty="0" smtClean="0"/>
              <a:t>«Чего человек не понимает, </a:t>
            </a:r>
            <a:br>
              <a:rPr lang="ru-RU" sz="4000" b="1" i="1" dirty="0" smtClean="0"/>
            </a:br>
            <a:r>
              <a:rPr lang="ru-RU" sz="4000" b="1" i="1" dirty="0" smtClean="0"/>
              <a:t>тем он не владеет» </a:t>
            </a:r>
            <a:br>
              <a:rPr lang="ru-RU" sz="4000" b="1" i="1" dirty="0" smtClean="0"/>
            </a:br>
            <a:r>
              <a:rPr lang="ru-RU" sz="4000" b="1" i="1" dirty="0" smtClean="0"/>
              <a:t>                         И.В. Гете</a:t>
            </a:r>
            <a:r>
              <a:rPr lang="ru-RU" dirty="0" smtClean="0"/>
              <a:t>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172" name="Rectangle 10"/>
          <p:cNvSpPr>
            <a:spLocks noChangeArrowheads="1"/>
          </p:cNvSpPr>
          <p:nvPr/>
        </p:nvSpPr>
        <p:spPr bwMode="auto">
          <a:xfrm>
            <a:off x="609600" y="4114800"/>
            <a:ext cx="4832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4000" i="0" dirty="0"/>
              <a:t>…и то он не любит</a:t>
            </a:r>
            <a:r>
              <a:rPr lang="ru-RU" dirty="0"/>
              <a:t>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50824" y="152400"/>
            <a:ext cx="8740776" cy="6157913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АКТУАЛЬНОСТЬ: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400" b="1" i="0" kern="0" dirty="0" smtClean="0">
                <a:latin typeface="+mn-lt"/>
              </a:rPr>
              <a:t>	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Одной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из основных проблем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литературного</a:t>
            </a:r>
            <a:r>
              <a:rPr kumimoji="0" lang="ru-RU" sz="24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образования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в  начальной  школе является </a:t>
            </a: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несформированность</a:t>
            </a:r>
            <a:r>
              <a:rPr lang="ru-RU" sz="2400" b="1" i="0" kern="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читательской самостоятельности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школьников.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ru-RU" sz="1000" b="1" i="0" kern="0" dirty="0" smtClean="0">
              <a:solidFill>
                <a:srgbClr val="C00000"/>
              </a:solidFill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400" b="1" i="0" kern="0" dirty="0" smtClean="0">
                <a:solidFill>
                  <a:srgbClr val="C00000"/>
                </a:solidFill>
              </a:rPr>
              <a:t>Причины снижения интереса к чтению</a:t>
            </a:r>
            <a:r>
              <a:rPr lang="ru-RU" sz="2400" b="1" i="0" kern="0" dirty="0" smtClean="0">
                <a:solidFill>
                  <a:srgbClr val="C00000"/>
                </a:solidFill>
              </a:rPr>
              <a:t>: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2400" b="1" i="0" kern="0" dirty="0" smtClean="0"/>
              <a:t>ускорение темпа жизни;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2400" b="1" i="0" kern="0" dirty="0" smtClean="0"/>
              <a:t>развитие Интернета, 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2400" b="1" i="0" kern="0" dirty="0" smtClean="0"/>
              <a:t>усиление влияния средств массовой </a:t>
            </a:r>
            <a:r>
              <a:rPr lang="ru-RU" sz="2400" b="1" i="0" kern="0" dirty="0" smtClean="0"/>
              <a:t>информации.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400" b="1" i="0" kern="0" dirty="0" smtClean="0">
                <a:solidFill>
                  <a:srgbClr val="C00000"/>
                </a:solidFill>
              </a:rPr>
              <a:t>Цель литературного образования  в начальной школе</a:t>
            </a:r>
            <a:r>
              <a:rPr lang="ru-RU" sz="2400" b="1" i="0" kern="0" dirty="0" smtClean="0">
                <a:solidFill>
                  <a:srgbClr val="C00000"/>
                </a:solidFill>
              </a:rPr>
              <a:t>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400" b="1" i="0" kern="0" dirty="0" smtClean="0"/>
              <a:t>Формирование </a:t>
            </a:r>
            <a:r>
              <a:rPr lang="ru-RU" sz="2400" b="1" i="0" kern="0" dirty="0" smtClean="0"/>
              <a:t>читательской компетентности </a:t>
            </a:r>
            <a:endParaRPr lang="ru-RU" sz="2400" b="1" i="0" kern="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400" b="1" i="0" kern="0" dirty="0" smtClean="0"/>
              <a:t>младшего </a:t>
            </a:r>
            <a:r>
              <a:rPr lang="ru-RU" sz="2400" b="1" i="0" kern="0" dirty="0" smtClean="0"/>
              <a:t>школьника, осознание себя, </a:t>
            </a:r>
            <a:r>
              <a:rPr lang="ru-RU" sz="2400" b="1" i="0" kern="0" dirty="0" smtClean="0"/>
              <a:t>как </a:t>
            </a:r>
            <a:r>
              <a:rPr lang="ru-RU" sz="2400" b="1" i="0" kern="0" dirty="0" smtClean="0">
                <a:solidFill>
                  <a:srgbClr val="C00000"/>
                </a:solidFill>
              </a:rPr>
              <a:t>грамотного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400" b="1" i="0" kern="0" dirty="0" smtClean="0">
                <a:solidFill>
                  <a:srgbClr val="C00000"/>
                </a:solidFill>
              </a:rPr>
              <a:t>читателя</a:t>
            </a:r>
            <a:r>
              <a:rPr lang="ru-RU" sz="2400" b="1" i="0" kern="0" dirty="0" smtClean="0"/>
              <a:t>, способного к творческой деятельности. </a:t>
            </a:r>
            <a:r>
              <a:rPr lang="en-US" sz="2400" b="1" i="0" kern="0" dirty="0" smtClean="0"/>
              <a:t>  </a:t>
            </a:r>
            <a:endParaRPr lang="ru-RU" sz="2400" b="1" i="0" kern="0" dirty="0" smtClean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ru-RU" sz="2400" b="1" i="0" kern="0" dirty="0" smtClean="0">
                <a:solidFill>
                  <a:srgbClr val="C00000"/>
                </a:solidFill>
              </a:rPr>
              <a:t>					Главная </a:t>
            </a:r>
            <a:r>
              <a:rPr lang="ru-RU" sz="2400" b="1" i="0" kern="0" dirty="0" smtClean="0">
                <a:solidFill>
                  <a:srgbClr val="C00000"/>
                </a:solidFill>
              </a:rPr>
              <a:t>задача: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ru-RU" sz="2400" b="1" i="0" kern="0" dirty="0" smtClean="0"/>
              <a:t>			   Обучение </a:t>
            </a:r>
            <a:r>
              <a:rPr lang="ru-RU" sz="2400" b="1" i="0" kern="0" dirty="0" smtClean="0"/>
              <a:t>приёмам работы с текстом.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ru-RU" sz="2400" b="1" i="0" kern="0" dirty="0" smtClean="0">
              <a:solidFill>
                <a:srgbClr val="C00000"/>
              </a:solidFill>
              <a:latin typeface="ArbatC" pitchFamily="2" charset="0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ru-RU" sz="2400" b="1" i="0" kern="0" dirty="0" smtClean="0"/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ru-RU" sz="200" b="1" i="0" kern="0" dirty="0" smtClean="0"/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ru-RU" sz="200" b="1" i="0" kern="0" dirty="0" smtClean="0"/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ru-RU" sz="200" b="1" i="0" kern="0" dirty="0" smtClean="0"/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ru-RU" sz="200" b="1" i="0" kern="0" dirty="0" smtClean="0"/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400" b="1" i="0" kern="0" dirty="0" smtClean="0"/>
              <a:t>	</a:t>
            </a:r>
            <a:endParaRPr lang="ru-RU" sz="2400" b="1" i="0" kern="0" dirty="0" smtClean="0">
              <a:solidFill>
                <a:srgbClr val="C00000"/>
              </a:solidFill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52400"/>
            <a:ext cx="9144000" cy="1371600"/>
          </a:xfrm>
          <a:noFill/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rgbClr val="C00000"/>
                </a:solidFill>
              </a:rPr>
              <a:t>Кого можно назвать </a:t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>«грамотным читателем»?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endParaRPr lang="ru-RU" sz="3600" dirty="0" smtClean="0">
              <a:solidFill>
                <a:srgbClr val="C000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915400" cy="55626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b="1" dirty="0" smtClean="0"/>
              <a:t>Грамотность чтения </a:t>
            </a:r>
            <a:r>
              <a:rPr lang="ru-RU" sz="2800" dirty="0" smtClean="0"/>
              <a:t>– это способность </a:t>
            </a:r>
          </a:p>
          <a:p>
            <a:pPr eaLnBrk="1" hangingPunct="1"/>
            <a:r>
              <a:rPr lang="ru-RU" sz="2800" dirty="0" smtClean="0"/>
              <a:t>понимать</a:t>
            </a:r>
            <a:r>
              <a:rPr lang="ru-RU" sz="2800" b="1" dirty="0" smtClean="0"/>
              <a:t> </a:t>
            </a:r>
            <a:r>
              <a:rPr lang="ru-RU" sz="2800" dirty="0" smtClean="0"/>
              <a:t>письменные тексты </a:t>
            </a:r>
          </a:p>
          <a:p>
            <a:pPr eaLnBrk="1" hangingPunct="1"/>
            <a:r>
              <a:rPr lang="ru-RU" sz="2800" dirty="0" err="1" smtClean="0"/>
              <a:t>рефлексировать</a:t>
            </a:r>
            <a:r>
              <a:rPr lang="ru-RU" sz="2800" dirty="0" smtClean="0"/>
              <a:t> на содержание текстов:</a:t>
            </a:r>
          </a:p>
          <a:p>
            <a:pPr eaLnBrk="1" hangingPunct="1">
              <a:buFontTx/>
              <a:buNone/>
            </a:pPr>
            <a:r>
              <a:rPr lang="ru-RU" sz="2800" dirty="0" smtClean="0"/>
              <a:t>                - </a:t>
            </a:r>
            <a:r>
              <a:rPr lang="ru-RU" sz="2800" i="1" dirty="0" smtClean="0"/>
              <a:t>размышлять</a:t>
            </a:r>
            <a:r>
              <a:rPr lang="ru-RU" sz="2800" dirty="0" smtClean="0"/>
              <a:t> над содержанием</a:t>
            </a:r>
          </a:p>
          <a:p>
            <a:pPr eaLnBrk="1" hangingPunct="1">
              <a:buFontTx/>
              <a:buNone/>
            </a:pPr>
            <a:r>
              <a:rPr lang="ru-RU" sz="2800" dirty="0" smtClean="0"/>
              <a:t>                - </a:t>
            </a:r>
            <a:r>
              <a:rPr lang="ru-RU" sz="2800" i="1" dirty="0" smtClean="0"/>
              <a:t>оценивать</a:t>
            </a:r>
            <a:r>
              <a:rPr lang="ru-RU" sz="2800" dirty="0" smtClean="0"/>
              <a:t> прочитанное </a:t>
            </a:r>
          </a:p>
          <a:p>
            <a:pPr eaLnBrk="1" hangingPunct="1">
              <a:buFontTx/>
              <a:buNone/>
            </a:pPr>
            <a:r>
              <a:rPr lang="ru-RU" sz="2800" dirty="0" smtClean="0"/>
              <a:t>                - </a:t>
            </a:r>
            <a:r>
              <a:rPr lang="ru-RU" sz="2800" i="1" dirty="0" smtClean="0"/>
              <a:t>излагать</a:t>
            </a:r>
            <a:r>
              <a:rPr lang="ru-RU" sz="2800" dirty="0" smtClean="0"/>
              <a:t> свои мысли о прочитанном</a:t>
            </a:r>
          </a:p>
          <a:p>
            <a:pPr eaLnBrk="1" hangingPunct="1"/>
            <a:r>
              <a:rPr lang="ru-RU" sz="2800" dirty="0" smtClean="0"/>
              <a:t>использовать содержание текстов для достижения собственных целей (развития возможностей, активного участия в жизни </a:t>
            </a:r>
            <a:r>
              <a:rPr lang="ru-RU" sz="2800" dirty="0" smtClean="0"/>
              <a:t>    </a:t>
            </a:r>
          </a:p>
          <a:p>
            <a:pPr eaLnBrk="1" hangingPunct="1"/>
            <a:r>
              <a:rPr lang="ru-RU" sz="2800" dirty="0" smtClean="0"/>
              <a:t> </a:t>
            </a:r>
            <a:r>
              <a:rPr lang="ru-RU" sz="2800" dirty="0" smtClean="0"/>
              <a:t>           </a:t>
            </a:r>
            <a:r>
              <a:rPr lang="ru-RU" sz="2800" dirty="0" smtClean="0"/>
              <a:t>общества </a:t>
            </a:r>
            <a:r>
              <a:rPr lang="ru-RU" sz="2800" dirty="0" smtClean="0"/>
              <a:t>и т.п</a:t>
            </a:r>
            <a:r>
              <a:rPr lang="ru-RU" sz="2800" dirty="0" smtClean="0"/>
              <a:t>.)</a:t>
            </a:r>
          </a:p>
          <a:p>
            <a:pPr algn="ctr" eaLnBrk="1" hangingPunct="1">
              <a:buFontTx/>
              <a:buNone/>
            </a:pPr>
            <a:r>
              <a:rPr lang="ru-RU" sz="1400" dirty="0" smtClean="0"/>
              <a:t>Выделите главную составляющую грамотности чтения</a:t>
            </a:r>
            <a:endParaRPr lang="ru-RU" sz="1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600200" y="5715001"/>
            <a:ext cx="7239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i="0" dirty="0"/>
              <a:t>Автор</a:t>
            </a:r>
            <a:r>
              <a:rPr lang="ru-RU" sz="28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</a:p>
          <a:p>
            <a:pPr>
              <a:defRPr/>
            </a:pPr>
            <a:r>
              <a:rPr lang="ru-RU" sz="28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ru-RU" sz="280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Наталия Николаевна </a:t>
            </a:r>
            <a:r>
              <a:rPr lang="ru-RU" sz="2800" i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Светловская</a:t>
            </a:r>
            <a:r>
              <a:rPr lang="ru-RU" sz="280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>
            <a:lum contrast="-10000"/>
          </a:blip>
          <a:srcRect l="13565" r="14087"/>
          <a:stretch>
            <a:fillRect/>
          </a:stretch>
        </p:blipFill>
        <p:spPr bwMode="auto">
          <a:xfrm>
            <a:off x="3733800" y="2209800"/>
            <a:ext cx="2667000" cy="3574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52400" y="0"/>
            <a:ext cx="7772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0" kern="0" dirty="0">
                <a:solidFill>
                  <a:srgbClr val="C00000"/>
                </a:solidFill>
              </a:rPr>
              <a:t>Технология формирования </a:t>
            </a:r>
            <a:br>
              <a:rPr lang="ru-RU" sz="3600" b="1" i="0" kern="0" dirty="0">
                <a:solidFill>
                  <a:srgbClr val="C00000"/>
                </a:solidFill>
              </a:rPr>
            </a:br>
            <a:r>
              <a:rPr lang="ru-RU" sz="3600" b="1" i="0" kern="0" dirty="0">
                <a:solidFill>
                  <a:srgbClr val="C00000"/>
                </a:solidFill>
              </a:rPr>
              <a:t>типа правильной</a:t>
            </a:r>
            <a:br>
              <a:rPr lang="ru-RU" sz="3600" b="1" i="0" kern="0" dirty="0">
                <a:solidFill>
                  <a:srgbClr val="C00000"/>
                </a:solidFill>
              </a:rPr>
            </a:br>
            <a:r>
              <a:rPr lang="ru-RU" sz="3600" b="1" i="0" kern="0" dirty="0">
                <a:solidFill>
                  <a:srgbClr val="C00000"/>
                </a:solidFill>
              </a:rPr>
              <a:t> читательской деятельности</a:t>
            </a:r>
            <a:br>
              <a:rPr lang="ru-RU" sz="3600" b="1" i="0" kern="0" dirty="0">
                <a:solidFill>
                  <a:srgbClr val="C00000"/>
                </a:solidFill>
              </a:rPr>
            </a:br>
            <a:endParaRPr lang="ru-R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81000" y="152400"/>
            <a:ext cx="7467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0" dirty="0" smtClean="0"/>
              <a:t>Технология представляет собой трехступенчатый </a:t>
            </a:r>
            <a:r>
              <a:rPr lang="ru-RU" sz="3200" b="1" i="0" dirty="0"/>
              <a:t>процесс целенаправленного индивидуального осмысления </a:t>
            </a:r>
            <a:r>
              <a:rPr lang="ru-RU" sz="3200" b="1" i="0" dirty="0" smtClean="0"/>
              <a:t> и </a:t>
            </a:r>
            <a:r>
              <a:rPr lang="ru-RU" sz="3200" b="1" i="0" dirty="0"/>
              <a:t>освоения детьми книг </a:t>
            </a:r>
            <a:r>
              <a:rPr lang="ru-RU" sz="3200" b="1" i="0" dirty="0" smtClean="0"/>
              <a:t>(</a:t>
            </a:r>
            <a:r>
              <a:rPr lang="ru-RU" sz="3200" b="1" i="0" dirty="0"/>
              <a:t>до чтения, в процессе чтения и после чтения</a:t>
            </a:r>
            <a:r>
              <a:rPr lang="ru-RU" sz="3200" b="1" i="0" dirty="0" smtClean="0"/>
              <a:t>).</a:t>
            </a:r>
            <a:endParaRPr lang="ru-RU" sz="3200" b="1" i="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514600" y="4114800"/>
            <a:ext cx="6019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7800" indent="-177800" algn="ctr"/>
            <a:r>
              <a:rPr lang="ru-RU" sz="3600" b="1" i="0" dirty="0" smtClean="0">
                <a:solidFill>
                  <a:srgbClr val="C00000"/>
                </a:solidFill>
              </a:rPr>
              <a:t>Цель технологии:</a:t>
            </a:r>
            <a:endParaRPr lang="ru-RU" sz="800" b="1" i="0" dirty="0" smtClean="0">
              <a:solidFill>
                <a:srgbClr val="C00000"/>
              </a:solidFill>
            </a:endParaRPr>
          </a:p>
          <a:p>
            <a:pPr marL="177800" indent="-177800" algn="ctr"/>
            <a:endParaRPr lang="ru-RU" sz="1050" b="1" i="0" dirty="0" smtClean="0">
              <a:solidFill>
                <a:srgbClr val="C00000"/>
              </a:solidFill>
            </a:endParaRPr>
          </a:p>
          <a:p>
            <a:pPr marL="177800" indent="-177800"/>
            <a:r>
              <a:rPr lang="ru-RU" sz="3200" b="1" i="0" dirty="0" smtClean="0"/>
              <a:t>Формирование личностного</a:t>
            </a:r>
          </a:p>
          <a:p>
            <a:pPr marL="177800" indent="-177800"/>
            <a:r>
              <a:rPr lang="ru-RU" sz="3200" b="1" i="0" dirty="0" smtClean="0"/>
              <a:t>и </a:t>
            </a:r>
            <a:r>
              <a:rPr lang="ru-RU" sz="3200" b="1" i="0" dirty="0"/>
              <a:t>ценностного </a:t>
            </a:r>
            <a:r>
              <a:rPr lang="ru-RU" sz="3200" b="1" i="0" dirty="0" smtClean="0"/>
              <a:t>отношения к </a:t>
            </a:r>
          </a:p>
          <a:p>
            <a:pPr marL="177800" indent="-177800"/>
            <a:r>
              <a:rPr lang="ru-RU" sz="3200" b="1" i="0" dirty="0" smtClean="0"/>
              <a:t>чтению.</a:t>
            </a:r>
            <a:endParaRPr lang="ru-RU" sz="3200" b="1" i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4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2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-304800" y="304800"/>
            <a:ext cx="8153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400" b="1" i="0" dirty="0">
                <a:solidFill>
                  <a:srgbClr val="C00000"/>
                </a:solidFill>
              </a:rPr>
              <a:t>Достоинства</a:t>
            </a:r>
            <a:r>
              <a:rPr lang="ru-RU" sz="4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4400" b="1" i="0" dirty="0" smtClean="0">
                <a:solidFill>
                  <a:srgbClr val="C00000"/>
                </a:solidFill>
              </a:rPr>
              <a:t>технологии:</a:t>
            </a:r>
            <a:endParaRPr lang="ru-RU" sz="4400" b="1" i="0" dirty="0">
              <a:solidFill>
                <a:srgbClr val="C00000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1143000"/>
            <a:ext cx="9506128" cy="3678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SzPct val="80000"/>
              <a:buFont typeface="Wingdings" pitchFamily="2" charset="2"/>
              <a:buChar char="ü"/>
            </a:pPr>
            <a:r>
              <a:rPr lang="ru-RU" dirty="0"/>
              <a:t>  </a:t>
            </a:r>
            <a:r>
              <a:rPr lang="ru-RU" sz="2400" b="1" i="0" dirty="0"/>
              <a:t>применима самостоятельно вне </a:t>
            </a:r>
            <a:r>
              <a:rPr lang="ru-RU" sz="2400" b="1" i="0" dirty="0" smtClean="0"/>
              <a:t>урока; </a:t>
            </a:r>
            <a:endParaRPr lang="ru-RU" sz="2400" b="1" i="0" dirty="0"/>
          </a:p>
          <a:p>
            <a:pPr>
              <a:lnSpc>
                <a:spcPct val="200000"/>
              </a:lnSpc>
              <a:buSzPct val="80000"/>
              <a:buFont typeface="Wingdings" pitchFamily="2" charset="2"/>
              <a:buChar char="ü"/>
            </a:pPr>
            <a:r>
              <a:rPr lang="ru-RU" sz="2400" b="1" i="0" dirty="0"/>
              <a:t> </a:t>
            </a:r>
            <a:r>
              <a:rPr lang="ru-RU" sz="2400" b="1" i="0" dirty="0" err="1" smtClean="0"/>
              <a:t>возрастосообразна</a:t>
            </a:r>
            <a:r>
              <a:rPr lang="ru-RU" sz="2400" b="1" i="0" dirty="0" smtClean="0"/>
              <a:t> </a:t>
            </a:r>
            <a:r>
              <a:rPr lang="ru-RU" sz="2400" b="1" i="0" dirty="0"/>
              <a:t>и </a:t>
            </a:r>
            <a:r>
              <a:rPr lang="ru-RU" sz="2400" b="1" i="0" dirty="0" smtClean="0"/>
              <a:t>доступна;</a:t>
            </a:r>
            <a:endParaRPr lang="ru-RU" sz="2400" b="1" i="0" dirty="0"/>
          </a:p>
          <a:p>
            <a:pPr>
              <a:lnSpc>
                <a:spcPct val="200000"/>
              </a:lnSpc>
              <a:buSzPct val="80000"/>
              <a:buFont typeface="Wingdings" pitchFamily="2" charset="2"/>
              <a:buChar char="ü"/>
            </a:pPr>
            <a:r>
              <a:rPr lang="ru-RU" sz="2400" b="1" i="0" dirty="0"/>
              <a:t> </a:t>
            </a:r>
            <a:r>
              <a:rPr lang="ru-RU" sz="2400" b="1" i="0" dirty="0" smtClean="0"/>
              <a:t>ориентирована </a:t>
            </a:r>
            <a:r>
              <a:rPr lang="ru-RU" sz="2400" b="1" i="0" dirty="0"/>
              <a:t>на развитие личности </a:t>
            </a:r>
            <a:r>
              <a:rPr lang="ru-RU" sz="2400" b="1" i="0" dirty="0" smtClean="0"/>
              <a:t>читателя;</a:t>
            </a:r>
            <a:endParaRPr lang="ru-RU" sz="2400" b="1" i="0" dirty="0"/>
          </a:p>
          <a:p>
            <a:pPr>
              <a:lnSpc>
                <a:spcPct val="200000"/>
              </a:lnSpc>
              <a:buSzPct val="80000"/>
              <a:buFont typeface="Wingdings" pitchFamily="2" charset="2"/>
              <a:buChar char="ü"/>
            </a:pPr>
            <a:r>
              <a:rPr lang="ru-RU" sz="2400" b="1" i="0" dirty="0"/>
              <a:t> </a:t>
            </a:r>
            <a:r>
              <a:rPr lang="ru-RU" sz="2400" b="1" i="0" dirty="0" smtClean="0"/>
              <a:t>развивает </a:t>
            </a:r>
            <a:r>
              <a:rPr lang="ru-RU" sz="2400" b="1" i="0" dirty="0"/>
              <a:t>умение прогнозировать результаты </a:t>
            </a:r>
            <a:r>
              <a:rPr lang="ru-RU" sz="2400" b="1" i="0" dirty="0" smtClean="0"/>
              <a:t>чтения;</a:t>
            </a:r>
            <a:endParaRPr lang="ru-RU" sz="2400" b="1" i="0" dirty="0"/>
          </a:p>
          <a:p>
            <a:pPr>
              <a:lnSpc>
                <a:spcPct val="200000"/>
              </a:lnSpc>
              <a:buSzPct val="80000"/>
              <a:buFont typeface="Wingdings" pitchFamily="2" charset="2"/>
              <a:buChar char="ü"/>
            </a:pPr>
            <a:r>
              <a:rPr lang="ru-RU" sz="2400" b="1" i="0" dirty="0"/>
              <a:t> </a:t>
            </a:r>
            <a:r>
              <a:rPr lang="ru-RU" sz="2400" b="1" i="0" dirty="0" smtClean="0"/>
              <a:t>способствует </a:t>
            </a:r>
            <a:r>
              <a:rPr lang="ru-RU" sz="2400" b="1" i="0" dirty="0"/>
              <a:t>достижению понимания на уровне </a:t>
            </a:r>
            <a:r>
              <a:rPr lang="ru-RU" sz="2400" b="1" i="0" dirty="0" smtClean="0"/>
              <a:t>смысла.</a:t>
            </a:r>
            <a:endParaRPr lang="ru-RU" sz="2400" b="1" i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5" name="Picture 3"/>
          <p:cNvPicPr>
            <a:picLocks noChangeAspect="1" noChangeArrowheads="1"/>
          </p:cNvPicPr>
          <p:nvPr/>
        </p:nvPicPr>
        <p:blipFill>
          <a:blip r:embed="rId3" cstate="print"/>
          <a:srcRect r="20593"/>
          <a:stretch>
            <a:fillRect/>
          </a:stretch>
        </p:blipFill>
        <p:spPr bwMode="auto">
          <a:xfrm>
            <a:off x="3657600" y="2743200"/>
            <a:ext cx="1828800" cy="1855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8549" name="AutoShape 5"/>
          <p:cNvSpPr>
            <a:spLocks noChangeArrowheads="1"/>
          </p:cNvSpPr>
          <p:nvPr/>
        </p:nvSpPr>
        <p:spPr bwMode="auto">
          <a:xfrm>
            <a:off x="2971800" y="2057400"/>
            <a:ext cx="3124200" cy="3048000"/>
          </a:xfrm>
          <a:custGeom>
            <a:avLst/>
            <a:gdLst>
              <a:gd name="T0" fmla="*/ 2322513 w 21600"/>
              <a:gd name="T1" fmla="*/ 0 h 21600"/>
              <a:gd name="T2" fmla="*/ 680195 w 21600"/>
              <a:gd name="T3" fmla="*/ 659041 h 21600"/>
              <a:gd name="T4" fmla="*/ 0 w 21600"/>
              <a:gd name="T5" fmla="*/ 2250282 h 21600"/>
              <a:gd name="T6" fmla="*/ 680195 w 21600"/>
              <a:gd name="T7" fmla="*/ 3841522 h 21600"/>
              <a:gd name="T8" fmla="*/ 2322513 w 21600"/>
              <a:gd name="T9" fmla="*/ 4500563 h 21600"/>
              <a:gd name="T10" fmla="*/ 3964830 w 21600"/>
              <a:gd name="T11" fmla="*/ 3841522 h 21600"/>
              <a:gd name="T12" fmla="*/ 4645025 w 21600"/>
              <a:gd name="T13" fmla="*/ 2250282 h 21600"/>
              <a:gd name="T14" fmla="*/ 3964830 w 21600"/>
              <a:gd name="T15" fmla="*/ 65904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609" y="10800"/>
                </a:moveTo>
                <a:cubicBezTo>
                  <a:pt x="1609" y="15876"/>
                  <a:pt x="5724" y="19991"/>
                  <a:pt x="10800" y="19991"/>
                </a:cubicBezTo>
                <a:cubicBezTo>
                  <a:pt x="15876" y="19991"/>
                  <a:pt x="19991" y="15876"/>
                  <a:pt x="19991" y="10800"/>
                </a:cubicBezTo>
                <a:cubicBezTo>
                  <a:pt x="19991" y="5724"/>
                  <a:pt x="15876" y="1609"/>
                  <a:pt x="10800" y="1609"/>
                </a:cubicBezTo>
                <a:cubicBezTo>
                  <a:pt x="5724" y="1609"/>
                  <a:pt x="1609" y="5724"/>
                  <a:pt x="1609" y="10800"/>
                </a:cubicBezTo>
                <a:close/>
              </a:path>
            </a:pathLst>
          </a:custGeom>
          <a:gradFill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0" name="Rectangle 9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2800" i="0"/>
          </a:p>
        </p:txBody>
      </p:sp>
      <p:sp>
        <p:nvSpPr>
          <p:cNvPr id="108554" name="Text Box 10"/>
          <p:cNvSpPr txBox="1">
            <a:spLocks noChangeArrowheads="1"/>
          </p:cNvSpPr>
          <p:nvPr/>
        </p:nvSpPr>
        <p:spPr bwMode="auto">
          <a:xfrm>
            <a:off x="0" y="914400"/>
            <a:ext cx="8153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ru-RU" sz="2400" b="1" i="0" dirty="0" smtClean="0">
                <a:latin typeface="+mn-lt"/>
              </a:rPr>
              <a:t> учитель готовит детей </a:t>
            </a:r>
            <a:r>
              <a:rPr lang="ru-RU" sz="2400" b="1" i="0" dirty="0">
                <a:latin typeface="+mn-lt"/>
              </a:rPr>
              <a:t>к </a:t>
            </a:r>
            <a:r>
              <a:rPr lang="ru-RU" sz="2400" b="1" i="0" dirty="0" smtClean="0">
                <a:latin typeface="+mn-lt"/>
              </a:rPr>
              <a:t>восприятию текста;</a:t>
            </a:r>
            <a:endParaRPr lang="ru-RU" sz="2400" b="1" i="0" dirty="0">
              <a:latin typeface="+mn-lt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ru-RU" sz="2400" b="1" i="0" dirty="0" smtClean="0">
                <a:latin typeface="+mn-lt"/>
              </a:rPr>
              <a:t>первым </a:t>
            </a:r>
            <a:r>
              <a:rPr lang="ru-RU" sz="2400" b="1" i="0" dirty="0">
                <a:latin typeface="+mn-lt"/>
              </a:rPr>
              <a:t>новый </a:t>
            </a:r>
            <a:r>
              <a:rPr lang="ru-RU" sz="2400" b="1" i="0" dirty="0" smtClean="0">
                <a:latin typeface="+mn-lt"/>
              </a:rPr>
              <a:t>текст читает учитель.</a:t>
            </a:r>
            <a:endParaRPr lang="ru-RU" sz="2400" b="1" i="0" dirty="0">
              <a:latin typeface="+mn-lt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endParaRPr lang="ru-RU" sz="2400" b="1" i="0" dirty="0">
              <a:latin typeface="+mn-lt"/>
            </a:endParaRPr>
          </a:p>
        </p:txBody>
      </p:sp>
      <p:sp>
        <p:nvSpPr>
          <p:cNvPr id="108555" name="Text Box 11"/>
          <p:cNvSpPr txBox="1">
            <a:spLocks noChangeArrowheads="1"/>
          </p:cNvSpPr>
          <p:nvPr/>
        </p:nvSpPr>
        <p:spPr bwMode="auto">
          <a:xfrm>
            <a:off x="2362200" y="5410200"/>
            <a:ext cx="6781800" cy="1242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ru-RU" sz="2400" b="1" i="0" dirty="0">
                <a:latin typeface="+mn-lt"/>
              </a:rPr>
              <a:t>п</a:t>
            </a:r>
            <a:r>
              <a:rPr lang="ru-RU" sz="2400" b="1" i="0" dirty="0" smtClean="0">
                <a:latin typeface="+mn-lt"/>
              </a:rPr>
              <a:t>реобладает </a:t>
            </a:r>
            <a:r>
              <a:rPr lang="ru-RU" sz="2400" b="1" i="0" dirty="0">
                <a:latin typeface="+mn-lt"/>
              </a:rPr>
              <a:t>чтение </a:t>
            </a:r>
            <a:r>
              <a:rPr lang="ru-RU" sz="2400" b="1" i="0" dirty="0" smtClean="0">
                <a:latin typeface="+mn-lt"/>
              </a:rPr>
              <a:t>вслух;</a:t>
            </a:r>
          </a:p>
          <a:p>
            <a:pPr>
              <a:spcBef>
                <a:spcPct val="50000"/>
              </a:spcBef>
            </a:pPr>
            <a:endParaRPr lang="ru-RU" sz="800" b="1" i="0" dirty="0">
              <a:latin typeface="+mn-lt"/>
            </a:endParaRPr>
          </a:p>
          <a:p>
            <a:pPr>
              <a:lnSpc>
                <a:spcPct val="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ru-RU" sz="2400" b="1" i="0" dirty="0" smtClean="0">
                <a:latin typeface="+mn-lt"/>
              </a:rPr>
              <a:t>вопросы </a:t>
            </a:r>
            <a:r>
              <a:rPr lang="ru-RU" sz="2400" b="1" i="0" dirty="0">
                <a:latin typeface="+mn-lt"/>
              </a:rPr>
              <a:t>на понимание </a:t>
            </a:r>
            <a:r>
              <a:rPr lang="ru-RU" sz="2400" b="1" i="0" dirty="0" smtClean="0">
                <a:latin typeface="+mn-lt"/>
              </a:rPr>
              <a:t>фактической     </a:t>
            </a:r>
            <a:endParaRPr lang="ru-RU" sz="100" b="1" i="0" dirty="0" smtClean="0">
              <a:latin typeface="+mn-lt"/>
            </a:endParaRPr>
          </a:p>
          <a:p>
            <a:pPr>
              <a:lnSpc>
                <a:spcPct val="0"/>
              </a:lnSpc>
              <a:spcBef>
                <a:spcPct val="50000"/>
              </a:spcBef>
            </a:pPr>
            <a:r>
              <a:rPr lang="ru-RU" sz="100" b="1" i="0" dirty="0">
                <a:latin typeface="+mn-lt"/>
              </a:rPr>
              <a:t> </a:t>
            </a:r>
            <a:r>
              <a:rPr lang="ru-RU" sz="100" b="1" i="0" dirty="0" smtClean="0">
                <a:latin typeface="+mn-lt"/>
              </a:rPr>
              <a:t>                                  </a:t>
            </a:r>
          </a:p>
          <a:p>
            <a:pPr>
              <a:lnSpc>
                <a:spcPct val="0"/>
              </a:lnSpc>
              <a:spcBef>
                <a:spcPct val="50000"/>
              </a:spcBef>
            </a:pPr>
            <a:endParaRPr lang="ru-RU" sz="2400" b="1" i="0" dirty="0" smtClean="0">
              <a:latin typeface="+mn-lt"/>
            </a:endParaRPr>
          </a:p>
          <a:p>
            <a:pPr>
              <a:lnSpc>
                <a:spcPct val="0"/>
              </a:lnSpc>
              <a:spcBef>
                <a:spcPct val="50000"/>
              </a:spcBef>
            </a:pPr>
            <a:r>
              <a:rPr lang="ru-RU" sz="2400" b="1" i="0" dirty="0">
                <a:latin typeface="+mn-lt"/>
              </a:rPr>
              <a:t> </a:t>
            </a:r>
            <a:r>
              <a:rPr lang="ru-RU" sz="2400" b="1" i="0" dirty="0" smtClean="0">
                <a:latin typeface="+mn-lt"/>
              </a:rPr>
              <a:t> информации, пересказ. </a:t>
            </a:r>
            <a:endParaRPr lang="ru-RU" sz="2400" b="1" i="0" dirty="0">
              <a:latin typeface="+mn-lt"/>
            </a:endParaRPr>
          </a:p>
        </p:txBody>
      </p:sp>
      <p:sp>
        <p:nvSpPr>
          <p:cNvPr id="9224" name="Rectangle 13"/>
          <p:cNvSpPr>
            <a:spLocks noChangeArrowheads="1"/>
          </p:cNvSpPr>
          <p:nvPr/>
        </p:nvSpPr>
        <p:spPr bwMode="auto">
          <a:xfrm>
            <a:off x="304800" y="0"/>
            <a:ext cx="73755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0" dirty="0">
                <a:solidFill>
                  <a:srgbClr val="C00000"/>
                </a:solidFill>
              </a:rPr>
              <a:t>Традиционный урок чтения: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9" grpId="0" animBg="1"/>
      <p:bldP spid="108554" grpId="0"/>
      <p:bldP spid="108555" grpId="0"/>
    </p:bld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977</TotalTime>
  <Words>1066</Words>
  <Application>Microsoft Office PowerPoint</Application>
  <PresentationFormat>Экран (4:3)</PresentationFormat>
  <Paragraphs>208</Paragraphs>
  <Slides>34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Пастель</vt:lpstr>
      <vt:lpstr>Слайд 1</vt:lpstr>
      <vt:lpstr>Основные образовательные технологии                     в ОС «Школа 2100» :  </vt:lpstr>
      <vt:lpstr>Слайд 3</vt:lpstr>
      <vt:lpstr>Слайд 4</vt:lpstr>
      <vt:lpstr>Кого можно назвать  «грамотным читателем»? </vt:lpstr>
      <vt:lpstr>Слайд 6</vt:lpstr>
      <vt:lpstr>Слайд 7</vt:lpstr>
      <vt:lpstr>Слайд 8</vt:lpstr>
      <vt:lpstr>Слайд 9</vt:lpstr>
      <vt:lpstr>Слайд 10</vt:lpstr>
      <vt:lpstr>1-й этап:                                           Работа с текстом до чтения</vt:lpstr>
      <vt:lpstr>2-й этап:  Работа с текстом во время чтения</vt:lpstr>
      <vt:lpstr>3-й этап:  Работа с текстом после чтения</vt:lpstr>
      <vt:lpstr>Какие общеучебные умения развивает технология формирования типа правильной читательской деятельности ?</vt:lpstr>
      <vt:lpstr>Личностные результаты</vt:lpstr>
      <vt:lpstr>Метапредметные результаты</vt:lpstr>
      <vt:lpstr>Регулятивные УУД:</vt:lpstr>
      <vt:lpstr>Познавательные УУД:</vt:lpstr>
      <vt:lpstr>Коммуникативные УУД:</vt:lpstr>
      <vt:lpstr>Предметные результаты</vt:lpstr>
      <vt:lpstr>Слайд 21</vt:lpstr>
      <vt:lpstr>Слайд 22</vt:lpstr>
      <vt:lpstr>Список использованной литературы: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«Чего человек не понимает,  тем он не владеет»                           И.В. Гете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62</cp:revision>
  <cp:lastPrinted>1601-01-01T00:00:00Z</cp:lastPrinted>
  <dcterms:created xsi:type="dcterms:W3CDTF">1601-01-01T00:00:00Z</dcterms:created>
  <dcterms:modified xsi:type="dcterms:W3CDTF">2012-01-03T17:14:41Z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