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B8A"/>
    <a:srgbClr val="468C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75" autoAdjust="0"/>
  </p:normalViewPr>
  <p:slideViewPr>
    <p:cSldViewPr>
      <p:cViewPr varScale="1">
        <p:scale>
          <a:sx n="64" d="100"/>
          <a:sy n="64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8CF63-27F4-40E5-ABF9-186551DAF19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40F938-D94E-4E40-97ED-D54932A15CB1}">
      <dgm:prSet/>
      <dgm:spPr/>
      <dgm:t>
        <a:bodyPr/>
        <a:lstStyle/>
        <a:p>
          <a:pPr rtl="0"/>
          <a:r>
            <a:rPr lang="ru-RU" b="1" smtClean="0"/>
            <a:t>Советы родителям будущих первоклассников</a:t>
          </a:r>
          <a:endParaRPr lang="ru-RU"/>
        </a:p>
      </dgm:t>
    </dgm:pt>
    <dgm:pt modelId="{0135D149-4E11-4E9A-A5DA-6624CCF14B52}" type="parTrans" cxnId="{0598F287-F6D2-4BD7-9B2A-F242F8C00D4C}">
      <dgm:prSet/>
      <dgm:spPr/>
      <dgm:t>
        <a:bodyPr/>
        <a:lstStyle/>
        <a:p>
          <a:endParaRPr lang="ru-RU"/>
        </a:p>
      </dgm:t>
    </dgm:pt>
    <dgm:pt modelId="{BE737753-56AE-437E-8BF9-80D972C6D5FA}" type="sibTrans" cxnId="{0598F287-F6D2-4BD7-9B2A-F242F8C00D4C}">
      <dgm:prSet/>
      <dgm:spPr/>
      <dgm:t>
        <a:bodyPr/>
        <a:lstStyle/>
        <a:p>
          <a:endParaRPr lang="ru-RU"/>
        </a:p>
      </dgm:t>
    </dgm:pt>
    <dgm:pt modelId="{9B2F2F5F-D968-4F1E-A484-B673EC75EA28}" type="pres">
      <dgm:prSet presAssocID="{3B78CF63-27F4-40E5-ABF9-186551DAF1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1E5BB-6703-4CA8-A41B-6E49B12E580D}" type="pres">
      <dgm:prSet presAssocID="{C840F938-D94E-4E40-97ED-D54932A15CB1}" presName="parentText" presStyleLbl="node1" presStyleIdx="0" presStyleCnt="1" custScaleY="126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D0AAF-FF1C-4B01-AED0-1F1CF05EAB23}" type="presOf" srcId="{C840F938-D94E-4E40-97ED-D54932A15CB1}" destId="{4951E5BB-6703-4CA8-A41B-6E49B12E580D}" srcOrd="0" destOrd="0" presId="urn:microsoft.com/office/officeart/2005/8/layout/vList2"/>
    <dgm:cxn modelId="{6407176A-C412-4675-8A79-2280896107B5}" type="presOf" srcId="{3B78CF63-27F4-40E5-ABF9-186551DAF19C}" destId="{9B2F2F5F-D968-4F1E-A484-B673EC75EA28}" srcOrd="0" destOrd="0" presId="urn:microsoft.com/office/officeart/2005/8/layout/vList2"/>
    <dgm:cxn modelId="{0598F287-F6D2-4BD7-9B2A-F242F8C00D4C}" srcId="{3B78CF63-27F4-40E5-ABF9-186551DAF19C}" destId="{C840F938-D94E-4E40-97ED-D54932A15CB1}" srcOrd="0" destOrd="0" parTransId="{0135D149-4E11-4E9A-A5DA-6624CCF14B52}" sibTransId="{BE737753-56AE-437E-8BF9-80D972C6D5FA}"/>
    <dgm:cxn modelId="{FBA5D786-1F38-400C-A95F-8FF244AF7205}" type="presParOf" srcId="{9B2F2F5F-D968-4F1E-A484-B673EC75EA28}" destId="{4951E5BB-6703-4CA8-A41B-6E49B12E58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E5BB-6703-4CA8-A41B-6E49B12E580D}">
      <dsp:nvSpPr>
        <dsp:cNvPr id="0" name=""/>
        <dsp:cNvSpPr/>
      </dsp:nvSpPr>
      <dsp:spPr>
        <a:xfrm>
          <a:off x="0" y="25118"/>
          <a:ext cx="7774632" cy="2110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smtClean="0"/>
            <a:t>Советы родителям будущих первоклассников</a:t>
          </a:r>
          <a:endParaRPr lang="ru-RU" sz="4200" kern="1200"/>
        </a:p>
      </dsp:txBody>
      <dsp:txXfrm>
        <a:off x="103002" y="128120"/>
        <a:ext cx="7568628" cy="190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5CD7787-62FC-4FD1-A96E-A58D49441C7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1AB2AD56-4838-4D95-9834-9E7226219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5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3742565"/>
              </p:ext>
            </p:extLst>
          </p:nvPr>
        </p:nvGraphicFramePr>
        <p:xfrm>
          <a:off x="683568" y="1628800"/>
          <a:ext cx="77746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5040560" cy="2592288"/>
          </a:xfrm>
        </p:spPr>
        <p:txBody>
          <a:bodyPr>
            <a:normAutofit/>
          </a:bodyPr>
          <a:lstStyle/>
          <a:p>
            <a:endParaRPr lang="ru-RU" sz="2400" i="1" dirty="0"/>
          </a:p>
        </p:txBody>
      </p:sp>
      <p:pic>
        <p:nvPicPr>
          <p:cNvPr id="1026" name="Picture 2" descr="C:\Users\terra\AppData\Local\Microsoft\Windows\Temporary Internet Files\Content.IE5\IG43PXAS\MC90042347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5" y="5141676"/>
            <a:ext cx="41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высшей категории ГБДОУ № 92 </a:t>
            </a:r>
            <a:r>
              <a:rPr lang="ru-RU" dirty="0" err="1" smtClean="0"/>
              <a:t>Лукашевская</a:t>
            </a:r>
            <a:r>
              <a:rPr lang="ru-RU" dirty="0" smtClean="0"/>
              <a:t> Ольга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4401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000" dirty="0" smtClean="0"/>
              <a:t>Любите и воспринимайте ребенка таким, какой он есть, со всеми его недостатками и достоинствами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pic>
        <p:nvPicPr>
          <p:cNvPr id="1026" name="Picture 2" descr="C:\Users\terra\Pictures\первое сентября 2013\IMG_2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880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262B8A"/>
            </a:solidFill>
            <a:prstDash val="lgDashDot"/>
          </a:ln>
        </p:spPr>
        <p:txBody>
          <a:bodyPr>
            <a:normAutofit fontScale="85000" lnSpcReduction="10000"/>
          </a:bodyPr>
          <a:lstStyle/>
          <a:p>
            <a:endParaRPr lang="ru-RU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Не ждите от ребенка немедленного результата, он учится учиться.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Делайте все от вас зависящее, чтобы у ребенка не было заниженной самооценки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Не подавляйте инициативу ребенка, поощряйте его познавательную активность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rra\Pictures\первое сентября 2013\IMG_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1764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704088"/>
            <a:ext cx="2242592" cy="55332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6203032" cy="4839816"/>
          </a:xfrm>
          <a:ln w="76200">
            <a:noFill/>
            <a:prstDash val="lg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Приучайте ребенка к самостоятельности</a:t>
            </a:r>
            <a:r>
              <a:rPr lang="ru-RU" sz="2400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Пусть сам соберет свой рюкзак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</a:t>
            </a:r>
            <a:r>
              <a:rPr lang="ru-RU" sz="2400" dirty="0" smtClean="0"/>
              <a:t>риготовит на завтра школьную одежду и обувь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Сделает закладки в учебники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Будьте терпеливы и доброжелательны.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2400" dirty="0"/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2050" name="Picture 2" descr="C:\Users\terra\AppData\Local\Microsoft\Windows\Temporary Internet Files\Content.IE5\VSU7NVM3\MC9004358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8300"/>
            <a:ext cx="2304256" cy="43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817440" cy="4572000"/>
          </a:xfrm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Не отчаивайтесь, если ребенок долго привыкает к школе.</a:t>
            </a:r>
          </a:p>
          <a:p>
            <a:r>
              <a:rPr lang="ru-RU" sz="2000" dirty="0" smtClean="0"/>
              <a:t>Период адаптации может длиться до 8 месяцев.</a:t>
            </a:r>
          </a:p>
          <a:p>
            <a:r>
              <a:rPr lang="ru-RU" sz="2000" dirty="0" smtClean="0"/>
              <a:t>Постарайтесь не показать своего недовольства и огорчения.</a:t>
            </a:r>
          </a:p>
          <a:p>
            <a:r>
              <a:rPr lang="ru-RU" sz="2000" dirty="0" smtClean="0"/>
              <a:t>Помогите ему своей мудростью. Вникайте в его проблемы, вместе ищите выходы в сложных ситуациях. Тогда ему будет намного легче.</a:t>
            </a:r>
          </a:p>
          <a:p>
            <a:r>
              <a:rPr lang="ru-RU" sz="2000" dirty="0" smtClean="0"/>
              <a:t> 	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 descr="C:\Users\terra\AppData\Local\Microsoft\Windows\Temporary Internet Files\Content.IE5\UP0MQTOY\MP9001788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6805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520" y="548680"/>
            <a:ext cx="2808312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3312368" cy="5040559"/>
          </a:xfrm>
          <a:ln w="76200">
            <a:noFill/>
            <a:prstDash val="lgDashDot"/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Не сравнивайте ребенка с другими детьми. </a:t>
            </a:r>
          </a:p>
          <a:p>
            <a:r>
              <a:rPr lang="ru-RU" sz="2400" dirty="0" smtClean="0"/>
              <a:t>Не корите и не ругай-те ребенка в присутствии </a:t>
            </a:r>
            <a:r>
              <a:rPr lang="ru-RU" sz="2400" dirty="0" err="1" smtClean="0"/>
              <a:t>одноклас</a:t>
            </a:r>
            <a:endParaRPr lang="ru-RU" sz="2400" dirty="0" smtClean="0"/>
          </a:p>
          <a:p>
            <a:r>
              <a:rPr lang="ru-RU" sz="2400" dirty="0" err="1"/>
              <a:t>с</a:t>
            </a:r>
            <a:r>
              <a:rPr lang="ru-RU" sz="2400" dirty="0" err="1" smtClean="0"/>
              <a:t>ников</a:t>
            </a:r>
            <a:r>
              <a:rPr lang="ru-RU" sz="2400" dirty="0" smtClean="0"/>
              <a:t> или друзей.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 стоит подчеркивать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спехи других детей, восхищаться ими.</a:t>
            </a:r>
          </a:p>
          <a:p>
            <a:r>
              <a:rPr lang="ru-RU" sz="2400" dirty="0" smtClean="0"/>
              <a:t>Не забывайте, что мальчики и девочки по-разному видят, слышат, чувствуют.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7864" y="1484784"/>
            <a:ext cx="3024336" cy="2304256"/>
          </a:xfrm>
        </p:spPr>
      </p:sp>
      <p:pic>
        <p:nvPicPr>
          <p:cNvPr id="6146" name="Picture 2" descr="C:\Users\terra\AppData\Local\Microsoft\Windows\Temporary Internet Files\Content.IE5\UP0MQTOY\MP9004230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6805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 w="57150">
            <a:noFill/>
            <a:prstDash val="lgDashDot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Если вы уверены, что ребенок  обманывает, постарайтесь вызвать его на откровенность и выяснить причину.</a:t>
            </a:r>
          </a:p>
          <a:p>
            <a:pPr marL="0" indent="0">
              <a:buNone/>
            </a:pPr>
            <a:r>
              <a:rPr lang="ru-RU" sz="2400" dirty="0" smtClean="0"/>
              <a:t>Причиной может быть: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Развитое воображение. Он живет в мире своих фантазий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Потребность во внимании взрослых, в их любви к нему, к похвале за его успехи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Попытка скрыть свою вину, избежать наказания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Неуверенность в собственных силах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5122" name="Picture 2" descr="C:\Users\terra\AppData\Local\Microsoft\Windows\Temporary Internet Files\Content.IE5\IG43PXAS\MP9004227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808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676400"/>
            <a:ext cx="800323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94109" y="212687"/>
            <a:ext cx="7992888" cy="63093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Сразу после уроков не настаивайте на немедленном рассказе ребенка о школьных делах, особенно, если он огорчен. Оставьте его в покое, он расскажет вам все, если будет уверен в вашей поддержке. При неудачах подбодрите , поддержите, а любой, даже самый маленький успех подчеркните.</a:t>
            </a:r>
          </a:p>
          <a:p>
            <a:pPr algn="just"/>
            <a:endParaRPr lang="ru-RU" sz="2400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Прежде, чем ругать ребенка за неумение, попытайтесь понять природу трудностей.</a:t>
            </a:r>
          </a:p>
        </p:txBody>
      </p:sp>
    </p:spTree>
    <p:extLst>
      <p:ext uri="{BB962C8B-B14F-4D97-AF65-F5344CB8AC3E}">
        <p14:creationId xmlns:p14="http://schemas.microsoft.com/office/powerpoint/2010/main" val="27537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5739" y="2708920"/>
            <a:ext cx="3008313" cy="1944215"/>
          </a:xfrm>
          <a:ln w="57150">
            <a:noFill/>
            <a:prstDash val="lgDashDot"/>
          </a:ln>
        </p:spPr>
        <p:txBody>
          <a:bodyPr>
            <a:normAutofit/>
          </a:bodyPr>
          <a:lstStyle/>
          <a:p>
            <a:r>
              <a:rPr lang="ru-RU" sz="2400" dirty="0" smtClean="0"/>
              <a:t>Мы желаем, чтобы школьное детство вашего ребенка было счастливым!.</a:t>
            </a:r>
          </a:p>
          <a:p>
            <a:endParaRPr lang="ru-RU" sz="2400" dirty="0"/>
          </a:p>
        </p:txBody>
      </p:sp>
      <p:pic>
        <p:nvPicPr>
          <p:cNvPr id="7170" name="Picture 2" descr="C:\Users\terra\AppData\Local\Microsoft\Windows\Temporary Internet Files\Content.IE5\RSADNH7O\MP90043931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713230"/>
            <a:ext cx="5111750" cy="44983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317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 первоклассников</dc:title>
  <dc:creator>terra</dc:creator>
  <cp:lastModifiedBy>Пользователь Windows</cp:lastModifiedBy>
  <cp:revision>30</cp:revision>
  <cp:lastPrinted>2014-08-31T05:45:09Z</cp:lastPrinted>
  <dcterms:created xsi:type="dcterms:W3CDTF">2014-08-31T03:45:49Z</dcterms:created>
  <dcterms:modified xsi:type="dcterms:W3CDTF">2014-09-17T10:40:37Z</dcterms:modified>
</cp:coreProperties>
</file>