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FAFED-A22F-435F-A94C-7FBD713C233E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6256-C559-4C1A-9DD4-6564748622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Урок математики в 3 классе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ГБОУ ЦО № 1455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Любанская Л.А.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Г.Москва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5366" name="Picture 6" descr="http://www.bookvoed.ru/view_images.php?code=804485&amp;tip=1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143240" y="1857364"/>
            <a:ext cx="2905125" cy="19526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571480"/>
            <a:ext cx="78581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Тема : Деление двузначного числа</a:t>
            </a:r>
          </a:p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 на однозначное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928934"/>
            <a:ext cx="87892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Цели :1. закреплять изученные способы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деления двузначного числа на однозначные,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2.учить использовать эти свойства при решении задач, 3.воспитывать прилежание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http://school5kuz.3dn.ru/1271621565_r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4214818"/>
            <a:ext cx="1643074" cy="2355073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28572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Устный счёт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143240" y="1571612"/>
            <a:ext cx="3143272" cy="264320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10</a:t>
            </a:r>
            <a:endParaRPr lang="ru-RU" sz="3200" b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 стрелкой 4"/>
          <p:cNvCxnSpPr>
            <a:stCxn id="3" idx="7"/>
          </p:cNvCxnSpPr>
          <p:nvPr/>
        </p:nvCxnSpPr>
        <p:spPr>
          <a:xfrm rot="5400000" flipH="1" flipV="1">
            <a:off x="5898526" y="999210"/>
            <a:ext cx="887154" cy="1031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6"/>
          </p:cNvCxnSpPr>
          <p:nvPr/>
        </p:nvCxnSpPr>
        <p:spPr>
          <a:xfrm>
            <a:off x="6286512" y="2893215"/>
            <a:ext cx="1571636" cy="1785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4"/>
          </p:cNvCxnSpPr>
          <p:nvPr/>
        </p:nvCxnSpPr>
        <p:spPr>
          <a:xfrm rot="16200000" flipH="1">
            <a:off x="4214810" y="4714884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2571736" y="1214422"/>
            <a:ext cx="114300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 rot="10800000">
            <a:off x="1714480" y="2857501"/>
            <a:ext cx="1428760" cy="357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3"/>
          </p:cNvCxnSpPr>
          <p:nvPr/>
        </p:nvCxnSpPr>
        <p:spPr>
          <a:xfrm rot="5400000">
            <a:off x="2572634" y="3541080"/>
            <a:ext cx="744278" cy="1317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5"/>
          </p:cNvCxnSpPr>
          <p:nvPr/>
        </p:nvCxnSpPr>
        <p:spPr>
          <a:xfrm rot="16200000" flipH="1">
            <a:off x="6077121" y="3576799"/>
            <a:ext cx="1101468" cy="1603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86578" y="78579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9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858148" y="285749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214546" y="92867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428728" y="264318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7572396" y="5000636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</a:t>
            </a:r>
            <a:endParaRPr lang="ru-RU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442913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714876" y="550070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143372" y="2285992"/>
            <a:ext cx="335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.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143240" y="1571612"/>
            <a:ext cx="3143272" cy="2643206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: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7752" y="2571744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5</a:t>
            </a:r>
            <a:endParaRPr lang="ru-RU" sz="3600" b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 стрелкой 4"/>
          <p:cNvCxnSpPr>
            <a:stCxn id="2" idx="7"/>
          </p:cNvCxnSpPr>
          <p:nvPr/>
        </p:nvCxnSpPr>
        <p:spPr>
          <a:xfrm rot="5400000" flipH="1" flipV="1">
            <a:off x="5969964" y="856334"/>
            <a:ext cx="958592" cy="1246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rot="10800000" flipV="1">
            <a:off x="1428728" y="2893214"/>
            <a:ext cx="171451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0"/>
          </p:cNvCxnSpPr>
          <p:nvPr/>
        </p:nvCxnSpPr>
        <p:spPr>
          <a:xfrm rot="5400000" flipH="1" flipV="1">
            <a:off x="4250529" y="1035827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2" idx="1"/>
          </p:cNvCxnSpPr>
          <p:nvPr/>
        </p:nvCxnSpPr>
        <p:spPr>
          <a:xfrm rot="16200000" flipV="1">
            <a:off x="2501196" y="856334"/>
            <a:ext cx="958592" cy="1246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" idx="6"/>
          </p:cNvCxnSpPr>
          <p:nvPr/>
        </p:nvCxnSpPr>
        <p:spPr>
          <a:xfrm>
            <a:off x="6286512" y="2893215"/>
            <a:ext cx="1357322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3"/>
          </p:cNvCxnSpPr>
          <p:nvPr/>
        </p:nvCxnSpPr>
        <p:spPr>
          <a:xfrm rot="5400000">
            <a:off x="2358320" y="3541080"/>
            <a:ext cx="958592" cy="1531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2" idx="4"/>
          </p:cNvCxnSpPr>
          <p:nvPr/>
        </p:nvCxnSpPr>
        <p:spPr>
          <a:xfrm rot="16200000" flipH="1">
            <a:off x="4036215" y="4893479"/>
            <a:ext cx="142876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2" idx="5"/>
          </p:cNvCxnSpPr>
          <p:nvPr/>
        </p:nvCxnSpPr>
        <p:spPr>
          <a:xfrm rot="16200000" flipH="1">
            <a:off x="5862807" y="3791113"/>
            <a:ext cx="1244344" cy="1317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85918" y="57148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60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4500562" y="214290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50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264318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80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428728" y="450057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45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357686" y="5715016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100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7215206" y="5143512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70</a:t>
            </a:r>
            <a:endParaRPr lang="ru-RU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7143768" y="64291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20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7858148" y="278605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0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714356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</a:rPr>
              <a:t>Решите примеры</a:t>
            </a:r>
            <a:r>
              <a:rPr lang="ru-RU" sz="3200" b="1" i="1" dirty="0" smtClean="0">
                <a:solidFill>
                  <a:srgbClr val="002060"/>
                </a:solidFill>
              </a:rPr>
              <a:t>:</a:t>
            </a:r>
          </a:p>
          <a:p>
            <a:endParaRPr lang="ru-RU" sz="3200" b="1" dirty="0">
              <a:solidFill>
                <a:srgbClr val="002060"/>
              </a:solidFill>
            </a:endParaRPr>
          </a:p>
          <a:p>
            <a:r>
              <a:rPr lang="ru-RU" sz="3200" b="1" i="1" dirty="0">
                <a:solidFill>
                  <a:srgbClr val="7030A0"/>
                </a:solidFill>
              </a:rPr>
              <a:t>63 : 7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</a:rPr>
              <a:t>4               15 </a:t>
            </a:r>
            <a:r>
              <a:rPr lang="ru-RU" sz="3200" b="1" i="1" dirty="0">
                <a:solidFill>
                  <a:srgbClr val="7030A0"/>
                </a:solidFill>
              </a:rPr>
              <a:t>: 3 + 9</a:t>
            </a:r>
            <a:endParaRPr lang="ru-RU" sz="3200" b="1" dirty="0">
              <a:solidFill>
                <a:srgbClr val="7030A0"/>
              </a:solidFill>
            </a:endParaRPr>
          </a:p>
          <a:p>
            <a:r>
              <a:rPr lang="ru-RU" sz="3200" b="1" i="1" dirty="0">
                <a:solidFill>
                  <a:srgbClr val="7030A0"/>
                </a:solidFill>
              </a:rPr>
              <a:t>24 : 4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</a:rPr>
              <a:t>7               </a:t>
            </a:r>
            <a:r>
              <a:rPr lang="ru-RU" sz="3200" b="1" i="1" dirty="0">
                <a:solidFill>
                  <a:srgbClr val="7030A0"/>
                </a:solidFill>
              </a:rPr>
              <a:t>54 : 9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8</a:t>
            </a:r>
            <a:endParaRPr lang="ru-RU" sz="3200" b="1" dirty="0">
              <a:solidFill>
                <a:srgbClr val="7030A0"/>
              </a:solidFill>
            </a:endParaRPr>
          </a:p>
          <a:p>
            <a:r>
              <a:rPr lang="ru-RU" sz="3200" b="1" i="1" dirty="0">
                <a:solidFill>
                  <a:srgbClr val="7030A0"/>
                </a:solidFill>
              </a:rPr>
              <a:t>49 : 7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</a:rPr>
              <a:t>5               </a:t>
            </a:r>
            <a:r>
              <a:rPr lang="ru-RU" sz="3200" b="1" i="1" dirty="0">
                <a:solidFill>
                  <a:srgbClr val="7030A0"/>
                </a:solidFill>
              </a:rPr>
              <a:t>14 : 2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4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407194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>
                <a:solidFill>
                  <a:srgbClr val="7030A0"/>
                </a:solidFill>
              </a:rPr>
              <a:t/>
            </a:r>
            <a:br>
              <a:rPr lang="ru-RU" sz="3200" dirty="0">
                <a:solidFill>
                  <a:srgbClr val="7030A0"/>
                </a:solidFill>
              </a:rPr>
            </a:b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3643314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b="1" i="1" dirty="0">
                <a:solidFill>
                  <a:srgbClr val="7030A0"/>
                </a:solidFill>
              </a:rPr>
              <a:t>21 : 3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8 </a:t>
            </a:r>
            <a:r>
              <a:rPr lang="ru-RU" sz="3200" b="1" i="1" dirty="0" smtClean="0">
                <a:solidFill>
                  <a:srgbClr val="7030A0"/>
                </a:solidFill>
              </a:rPr>
              <a:t>              45 </a:t>
            </a:r>
            <a:r>
              <a:rPr lang="ru-RU" sz="3200" b="1" i="1" dirty="0">
                <a:solidFill>
                  <a:srgbClr val="7030A0"/>
                </a:solidFill>
              </a:rPr>
              <a:t>: 5 + 6</a:t>
            </a:r>
            <a:endParaRPr lang="ru-RU" sz="3200" b="1" dirty="0">
              <a:solidFill>
                <a:srgbClr val="7030A0"/>
              </a:solidFill>
            </a:endParaRPr>
          </a:p>
          <a:p>
            <a:r>
              <a:rPr lang="ru-RU" sz="3200" b="1" i="1" dirty="0">
                <a:solidFill>
                  <a:srgbClr val="7030A0"/>
                </a:solidFill>
              </a:rPr>
              <a:t>28 : 4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9 </a:t>
            </a:r>
            <a:r>
              <a:rPr lang="ru-RU" sz="3200" b="1" i="1" dirty="0" smtClean="0">
                <a:solidFill>
                  <a:srgbClr val="7030A0"/>
                </a:solidFill>
              </a:rPr>
              <a:t>              32 </a:t>
            </a:r>
            <a:r>
              <a:rPr lang="ru-RU" sz="3200" b="1" i="1" dirty="0">
                <a:solidFill>
                  <a:srgbClr val="7030A0"/>
                </a:solidFill>
              </a:rPr>
              <a:t>: 8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4</a:t>
            </a:r>
            <a:endParaRPr lang="ru-RU" sz="3200" b="1" dirty="0">
              <a:solidFill>
                <a:srgbClr val="7030A0"/>
              </a:solidFill>
            </a:endParaRPr>
          </a:p>
          <a:p>
            <a:r>
              <a:rPr lang="ru-RU" sz="3200" b="1" i="1" dirty="0">
                <a:solidFill>
                  <a:srgbClr val="7030A0"/>
                </a:solidFill>
              </a:rPr>
              <a:t>54 : 6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7 </a:t>
            </a:r>
            <a:r>
              <a:rPr lang="ru-RU" sz="3200" b="1" i="1" dirty="0" smtClean="0">
                <a:solidFill>
                  <a:srgbClr val="7030A0"/>
                </a:solidFill>
              </a:rPr>
              <a:t>              27 </a:t>
            </a:r>
            <a:r>
              <a:rPr lang="ru-RU" sz="3200" b="1" i="1" dirty="0">
                <a:solidFill>
                  <a:srgbClr val="7030A0"/>
                </a:solidFill>
              </a:rPr>
              <a:t>: 3 </a:t>
            </a:r>
            <a:r>
              <a:rPr lang="ru-RU" sz="3200" b="1" i="1" dirty="0" err="1">
                <a:solidFill>
                  <a:srgbClr val="7030A0"/>
                </a:solidFill>
              </a:rPr>
              <a:t>х</a:t>
            </a:r>
            <a:r>
              <a:rPr lang="ru-RU" sz="3200" b="1" i="1" dirty="0">
                <a:solidFill>
                  <a:srgbClr val="7030A0"/>
                </a:solidFill>
              </a:rPr>
              <a:t> 5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1285860"/>
            <a:ext cx="5572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Решите уравнения:</a:t>
            </a: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i="1" dirty="0" smtClean="0">
                <a:solidFill>
                  <a:srgbClr val="7030A0"/>
                </a:solidFill>
              </a:rPr>
              <a:t>а : 6 = 8             у + 5 = 36 :6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3000372"/>
            <a:ext cx="5857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rgbClr val="7030A0"/>
                </a:solidFill>
              </a:rPr>
              <a:t>с : 9 = 8 </a:t>
            </a:r>
            <a:r>
              <a:rPr lang="ru-RU" sz="3200" b="1" i="1" dirty="0" smtClean="0">
                <a:solidFill>
                  <a:srgbClr val="7030A0"/>
                </a:solidFill>
              </a:rPr>
              <a:t>           7 </a:t>
            </a:r>
            <a:r>
              <a:rPr lang="ru-RU" sz="3200" b="1" i="1" dirty="0">
                <a:solidFill>
                  <a:srgbClr val="7030A0"/>
                </a:solidFill>
              </a:rPr>
              <a:t>+ а = </a:t>
            </a:r>
            <a:r>
              <a:rPr lang="ru-RU" sz="3200" b="1" i="1" dirty="0" smtClean="0">
                <a:solidFill>
                  <a:srgbClr val="7030A0"/>
                </a:solidFill>
              </a:rPr>
              <a:t>68 : 2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19458" name="Picture 2" descr="http://school5kuz.3dn.ru/1271621565_r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00034" y="3786190"/>
            <a:ext cx="1857388" cy="2662256"/>
          </a:xfrm>
          <a:prstGeom prst="ellipse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00042"/>
            <a:ext cx="119295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7х12=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25х3=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18х5=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4х21=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86446" y="571480"/>
            <a:ext cx="112562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96:3=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76:2=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70:5=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84:4=</a:t>
            </a:r>
            <a:endParaRPr lang="ru-RU" sz="3200" b="1" dirty="0">
              <a:solidFill>
                <a:srgbClr val="7030A0"/>
              </a:solidFill>
            </a:endParaRPr>
          </a:p>
        </p:txBody>
      </p:sp>
      <p:pic>
        <p:nvPicPr>
          <p:cNvPr id="20482" name="Picture 2" descr="http://bestgif.su/_ph/43/2/70857811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37805" y="3000372"/>
            <a:ext cx="4548773" cy="34076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006.radikal.ru/i215/1112/67/f901f4de6e55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857224" y="2214554"/>
            <a:ext cx="7200900" cy="360045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00232" y="500042"/>
            <a:ext cx="5143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Всё у нас получится!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78</TotalTime>
  <Words>178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 математики в 3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3 классе</dc:title>
  <dc:creator>LyudOK</dc:creator>
  <cp:lastModifiedBy>LyudOK</cp:lastModifiedBy>
  <cp:revision>8</cp:revision>
  <dcterms:created xsi:type="dcterms:W3CDTF">2012-12-18T15:16:38Z</dcterms:created>
  <dcterms:modified xsi:type="dcterms:W3CDTF">2012-12-18T16:35:17Z</dcterms:modified>
</cp:coreProperties>
</file>