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DB6174-26D4-4079-BE82-1321C2B9BF9E}" type="datetimeFigureOut">
              <a:rPr lang="ru-RU" smtClean="0"/>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50156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DB6174-26D4-4079-BE82-1321C2B9BF9E}" type="datetimeFigureOut">
              <a:rPr lang="ru-RU" smtClean="0"/>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11112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DB6174-26D4-4079-BE82-1321C2B9BF9E}" type="datetimeFigureOut">
              <a:rPr lang="ru-RU" smtClean="0"/>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383368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DB6174-26D4-4079-BE82-1321C2B9BF9E}" type="datetimeFigureOut">
              <a:rPr lang="ru-RU" smtClean="0"/>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142872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DB6174-26D4-4079-BE82-1321C2B9BF9E}" type="datetimeFigureOut">
              <a:rPr lang="ru-RU" smtClean="0"/>
              <a:t>21.09.2014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428290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DB6174-26D4-4079-BE82-1321C2B9BF9E}" type="datetimeFigureOut">
              <a:rPr lang="ru-RU" smtClean="0"/>
              <a:t>21.09.2014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9700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DB6174-26D4-4079-BE82-1321C2B9BF9E}" type="datetimeFigureOut">
              <a:rPr lang="ru-RU" smtClean="0"/>
              <a:t>21.09.2014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381977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DB6174-26D4-4079-BE82-1321C2B9BF9E}" type="datetimeFigureOut">
              <a:rPr lang="ru-RU" smtClean="0"/>
              <a:t>21.09.2014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6371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DB6174-26D4-4079-BE82-1321C2B9BF9E}" type="datetimeFigureOut">
              <a:rPr lang="ru-RU" smtClean="0"/>
              <a:t>21.09.2014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198808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DB6174-26D4-4079-BE82-1321C2B9BF9E}" type="datetimeFigureOut">
              <a:rPr lang="ru-RU" smtClean="0"/>
              <a:t>21.09.2014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26069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DB6174-26D4-4079-BE82-1321C2B9BF9E}" type="datetimeFigureOut">
              <a:rPr lang="ru-RU" smtClean="0"/>
              <a:t>21.09.2014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0C863-0704-4527-8F51-0D7317B75D2E}" type="slidenum">
              <a:rPr lang="ru-RU" smtClean="0"/>
              <a:t>‹#›</a:t>
            </a:fld>
            <a:endParaRPr lang="ru-RU"/>
          </a:p>
        </p:txBody>
      </p:sp>
    </p:spTree>
    <p:extLst>
      <p:ext uri="{BB962C8B-B14F-4D97-AF65-F5344CB8AC3E}">
        <p14:creationId xmlns:p14="http://schemas.microsoft.com/office/powerpoint/2010/main" val="28200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B6174-26D4-4079-BE82-1321C2B9BF9E}" type="datetimeFigureOut">
              <a:rPr lang="ru-RU" smtClean="0"/>
              <a:t>21.09.2014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0C863-0704-4527-8F51-0D7317B75D2E}" type="slidenum">
              <a:rPr lang="ru-RU" smtClean="0"/>
              <a:t>‹#›</a:t>
            </a:fld>
            <a:endParaRPr lang="ru-RU"/>
          </a:p>
        </p:txBody>
      </p:sp>
    </p:spTree>
    <p:extLst>
      <p:ext uri="{BB962C8B-B14F-4D97-AF65-F5344CB8AC3E}">
        <p14:creationId xmlns:p14="http://schemas.microsoft.com/office/powerpoint/2010/main" val="2235724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8772">
            <a:off x="8147212" y="645421"/>
            <a:ext cx="3862442" cy="290970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25" y="588785"/>
            <a:ext cx="3920133" cy="685800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32" y="3678740"/>
            <a:ext cx="3554569" cy="3179260"/>
          </a:xfrm>
          <a:prstGeom prst="rect">
            <a:avLst/>
          </a:prstGeom>
        </p:spPr>
      </p:pic>
      <p:sp>
        <p:nvSpPr>
          <p:cNvPr id="4" name="Вертикальный свиток 3"/>
          <p:cNvSpPr/>
          <p:nvPr/>
        </p:nvSpPr>
        <p:spPr>
          <a:xfrm>
            <a:off x="3940935" y="1"/>
            <a:ext cx="4365938" cy="600155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i="1" dirty="0" smtClean="0">
                <a:solidFill>
                  <a:srgbClr val="FFFF00"/>
                </a:solidFill>
              </a:rPr>
              <a:t>Сказка доброму научит</a:t>
            </a:r>
            <a:endParaRPr lang="ru-RU" sz="5400" b="1" i="1" dirty="0">
              <a:solidFill>
                <a:srgbClr val="FFFF00"/>
              </a:solidFill>
            </a:endParaRPr>
          </a:p>
        </p:txBody>
      </p:sp>
    </p:spTree>
    <p:extLst>
      <p:ext uri="{BB962C8B-B14F-4D97-AF65-F5344CB8AC3E}">
        <p14:creationId xmlns:p14="http://schemas.microsoft.com/office/powerpoint/2010/main" val="38746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Объект 2"/>
          <p:cNvSpPr>
            <a:spLocks noGrp="1"/>
          </p:cNvSpPr>
          <p:nvPr>
            <p:ph idx="1"/>
          </p:nvPr>
        </p:nvSpPr>
        <p:spPr/>
        <p:txBody>
          <a:bodyPr>
            <a:normAutofit/>
          </a:bodyPr>
          <a:lstStyle/>
          <a:p>
            <a:r>
              <a:rPr lang="ru-RU" dirty="0" smtClean="0"/>
              <a:t>Донести значимость чтения детям до родителей;</a:t>
            </a:r>
          </a:p>
          <a:p>
            <a:r>
              <a:rPr lang="ru-RU" dirty="0" smtClean="0"/>
              <a:t>Доказать значимость детской литературы для всестороннего развития детей;</a:t>
            </a:r>
          </a:p>
          <a:p>
            <a:r>
              <a:rPr lang="ru-RU" dirty="0" smtClean="0"/>
              <a:t>Разработать рекомендации для родителей по выбору детской литературы для младшего дошкольного возраста;</a:t>
            </a:r>
          </a:p>
          <a:p>
            <a:r>
              <a:rPr lang="ru-RU" dirty="0" smtClean="0"/>
              <a:t>Использование детской литературы как метода воспитания детей.</a:t>
            </a:r>
          </a:p>
          <a:p>
            <a:endParaRPr lang="ru-RU" dirty="0" smtClean="0"/>
          </a:p>
          <a:p>
            <a:endParaRPr lang="ru-RU" dirty="0" smtClean="0"/>
          </a:p>
          <a:p>
            <a:pPr marL="0" indent="0">
              <a:buNone/>
            </a:pPr>
            <a:endParaRPr lang="ru-RU" dirty="0" smtClean="0"/>
          </a:p>
          <a:p>
            <a:pPr marL="0" indent="0">
              <a:buNone/>
            </a:pPr>
            <a:endParaRPr lang="ru-RU" dirty="0"/>
          </a:p>
          <a:p>
            <a:pPr marL="0" indent="0">
              <a:buNone/>
            </a:pPr>
            <a:endParaRPr lang="ru-RU" dirty="0" smtClean="0"/>
          </a:p>
        </p:txBody>
      </p:sp>
      <p:sp>
        <p:nvSpPr>
          <p:cNvPr id="4" name="Стрелка вправо 3"/>
          <p:cNvSpPr/>
          <p:nvPr/>
        </p:nvSpPr>
        <p:spPr>
          <a:xfrm>
            <a:off x="3000777" y="7855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208" y="4919731"/>
            <a:ext cx="3019887" cy="1715304"/>
          </a:xfrm>
          <a:prstGeom prst="rect">
            <a:avLst/>
          </a:prstGeom>
        </p:spPr>
      </p:pic>
    </p:spTree>
    <p:extLst>
      <p:ext uri="{BB962C8B-B14F-4D97-AF65-F5344CB8AC3E}">
        <p14:creationId xmlns:p14="http://schemas.microsoft.com/office/powerpoint/2010/main" val="3554581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5472" y="2034862"/>
            <a:ext cx="10830059" cy="4823138"/>
          </a:xfrm>
        </p:spPr>
        <p:txBody>
          <a:bodyPr>
            <a:normAutofit fontScale="85000" lnSpcReduction="10000"/>
          </a:bodyPr>
          <a:lstStyle/>
          <a:p>
            <a:pPr marL="0" indent="0">
              <a:buNone/>
            </a:pPr>
            <a:r>
              <a:rPr lang="ru-RU" dirty="0" smtClean="0">
                <a:latin typeface="Calibri" panose="020F0502020204030204" pitchFamily="34" charset="0"/>
                <a:ea typeface="Calibri" panose="020F0502020204030204" pitchFamily="34" charset="0"/>
                <a:cs typeface="Times New Roman" panose="02020603050405020304" pitchFamily="18" charset="0"/>
              </a:rPr>
              <a:t>ПОЛЬЗА ЧТЕНИЯ </a:t>
            </a:r>
            <a:endParaRPr lang="ru-RU" dirty="0">
              <a:latin typeface="Calibri" panose="020F0502020204030204" pitchFamily="34" charset="0"/>
              <a:ea typeface="Calibri" panose="020F0502020204030204" pitchFamily="34" charset="0"/>
              <a:cs typeface="Times New Roman" panose="02020603050405020304" pitchFamily="18" charset="0"/>
            </a:endParaRPr>
          </a:p>
          <a:p>
            <a:r>
              <a:rPr lang="ru-RU" sz="1900" dirty="0" smtClean="0">
                <a:effectLst/>
                <a:ea typeface="Calibri" panose="020F0502020204030204" pitchFamily="34" charset="0"/>
                <a:cs typeface="Times New Roman" panose="02020603050405020304" pitchFamily="18" charset="0"/>
              </a:rPr>
              <a:t>Занятие чтением, как правило, не требует дополнительной подготовки. </a:t>
            </a:r>
            <a:r>
              <a:rPr lang="ru-RU" sz="1900" dirty="0" smtClean="0">
                <a:ea typeface="Calibri" panose="020F0502020204030204" pitchFamily="34" charset="0"/>
                <a:cs typeface="Times New Roman" panose="02020603050405020304" pitchFamily="18" charset="0"/>
              </a:rPr>
              <a:t>Этот процесс подарит вам немного отдыха после рабочего дня и волшебные минуты когда вы можете всецело насладиться общением с вашим малышом</a:t>
            </a:r>
            <a:r>
              <a:rPr lang="ru-RU" sz="1900" dirty="0" smtClean="0">
                <a:effectLst/>
                <a:ea typeface="Calibri" panose="020F0502020204030204" pitchFamily="34" charset="0"/>
                <a:cs typeface="Times New Roman" panose="02020603050405020304" pitchFamily="18" charset="0"/>
              </a:rPr>
              <a:t> ,можно  устроиться удобно на диване вместе с сыном или дочкой </a:t>
            </a:r>
            <a:r>
              <a:rPr lang="ru-RU" sz="1900" dirty="0" smtClean="0">
                <a:ea typeface="Calibri" panose="020F0502020204030204" pitchFamily="34" charset="0"/>
                <a:cs typeface="Times New Roman" panose="02020603050405020304" pitchFamily="18" charset="0"/>
              </a:rPr>
              <a:t>или посадить на колени свою кроху  и начать читать.</a:t>
            </a:r>
          </a:p>
          <a:p>
            <a:pPr lvl="0"/>
            <a:r>
              <a:rPr lang="ru-RU" sz="1900" dirty="0" smtClean="0"/>
              <a:t>Одним из важных аспектов чтения детям является увеличение  словарного запаса и расширение кругозора. Другим словом пополняется познавательное развитие :</a:t>
            </a:r>
            <a:r>
              <a:rPr lang="ru-RU" sz="1900" dirty="0">
                <a:ea typeface="Calibri" panose="020F0502020204030204" pitchFamily="34" charset="0"/>
                <a:cs typeface="Times New Roman" panose="02020603050405020304" pitchFamily="18" charset="0"/>
              </a:rPr>
              <a:t>восприимчивость к новым фразам формируется у ребенка начиная с 10 месяцев и продолжается до 1,5 лет. Если родители постоянно читают  ребенку книги  ,обсуждают их с малышом, отвечают на вопросы , его словарный запас в 3 года будет  составлять не менее 1000 слов. Новые и незнакомые слова и понятия можно не только услышать ,но и посмотреть  на иллюстрациях-что еще больше влияет  на познавательное развития ребенка.</a:t>
            </a:r>
          </a:p>
          <a:p>
            <a:r>
              <a:rPr lang="ru-RU" sz="1900" dirty="0">
                <a:ea typeface="Calibri" panose="020F0502020204030204" pitchFamily="34" charset="0"/>
                <a:cs typeface="Times New Roman" panose="02020603050405020304" pitchFamily="18" charset="0"/>
              </a:rPr>
              <a:t>Чтение способствует развитию внимания. Ни для кого не секрет, что маленькие дети очень подвижны. Им трудно сконцентрироваться на одной детали больше нескольких секунд. Однако, слушая интересную сказку, они как будто замирают. Переполненные восторгом, они оказываются в волшебном мире, из которого им не очень хочется возвращаться.</a:t>
            </a:r>
          </a:p>
          <a:p>
            <a:r>
              <a:rPr lang="ru-RU" sz="1900" dirty="0">
                <a:ea typeface="Calibri" panose="020F0502020204030204" pitchFamily="34" charset="0"/>
                <a:cs typeface="Times New Roman" panose="02020603050405020304" pitchFamily="18" charset="0"/>
              </a:rPr>
              <a:t>Неоспоримое значения в развитии памяти ребенка-яркие интересные истории обязательно останутся в памяти ! И чем больше мы будем читать, тем больше ребенок будет запоминать.</a:t>
            </a:r>
          </a:p>
          <a:p>
            <a:r>
              <a:rPr lang="ru-RU" sz="1900" dirty="0">
                <a:ea typeface="Calibri" panose="020F0502020204030204" pitchFamily="34" charset="0"/>
                <a:cs typeface="Times New Roman" panose="02020603050405020304" pitchFamily="18" charset="0"/>
              </a:rPr>
              <a:t>Немаловажен в сказках и моральный аспект социального поведения. Так, все детские сказки осуждают лень, трусость, предательство, жадность. И напротив, всегда поощряют, трудолюбие, доброту, смелость. Так, на подсознательном уровне уже закладываются основы будущего поведения человека. Малыш знает почему от Федоры убежала посуда и в будущем скорее всего будет аккуратным и опрятным.</a:t>
            </a:r>
          </a:p>
        </p:txBody>
      </p:sp>
      <p:sp>
        <p:nvSpPr>
          <p:cNvPr id="4" name="Овал 3"/>
          <p:cNvSpPr/>
          <p:nvPr/>
        </p:nvSpPr>
        <p:spPr>
          <a:xfrm>
            <a:off x="2614411" y="182562"/>
            <a:ext cx="6722772" cy="169068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В мире много сказок, </a:t>
            </a:r>
            <a:b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Грустных и смешных. </a:t>
            </a:r>
            <a:b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Но прожить на свете, </a:t>
            </a:r>
            <a:b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ru-RU"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Нам нельзя без них…</a:t>
            </a:r>
            <a:r>
              <a:rPr lang="ru-RU"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41" y="182562"/>
            <a:ext cx="2138951" cy="1651580"/>
          </a:xfrm>
          <a:prstGeom prst="rect">
            <a:avLst/>
          </a:prstGeom>
        </p:spPr>
      </p:pic>
    </p:spTree>
    <p:extLst>
      <p:ext uri="{BB962C8B-B14F-4D97-AF65-F5344CB8AC3E}">
        <p14:creationId xmlns:p14="http://schemas.microsoft.com/office/powerpoint/2010/main" val="4211746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820" y="725732"/>
            <a:ext cx="7018985" cy="5778099"/>
          </a:xfrm>
        </p:spPr>
        <p:txBody>
          <a:bodyPr>
            <a:normAutofit fontScale="90000"/>
          </a:bodyPr>
          <a:lstStyle/>
          <a:p>
            <a:pPr>
              <a:lnSpc>
                <a:spcPct val="107000"/>
              </a:lnSpc>
              <a:spcAft>
                <a:spcPts val="800"/>
              </a:spcAft>
            </a:pP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200" b="1" dirty="0" smtClean="0">
                <a:solidFill>
                  <a:prstClr val="black"/>
                </a:solidFill>
                <a:latin typeface="Calibri" panose="020F0502020204030204"/>
                <a:ea typeface="+mn-ea"/>
                <a:cs typeface="+mn-cs"/>
              </a:rPr>
              <a:t/>
            </a:r>
            <a:br>
              <a:rPr lang="ru-RU" sz="1200" b="1" dirty="0" smtClean="0">
                <a:solidFill>
                  <a:prstClr val="black"/>
                </a:solidFill>
                <a:latin typeface="Calibri" panose="020F0502020204030204"/>
                <a:ea typeface="+mn-ea"/>
                <a:cs typeface="+mn-cs"/>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sz="1300" b="1" dirty="0" smtClean="0">
                <a:solidFill>
                  <a:prstClr val="black"/>
                </a:solidFill>
                <a:latin typeface="Bookman Old Style" panose="02050604050505020204" pitchFamily="18" charset="0"/>
                <a:ea typeface="+mn-ea"/>
                <a:cs typeface="+mn-cs"/>
              </a:rPr>
              <a:t>Сказки</a:t>
            </a:r>
            <a:r>
              <a:rPr lang="ru-RU" sz="1300" b="1" dirty="0">
                <a:solidFill>
                  <a:prstClr val="black"/>
                </a:solidFill>
                <a:latin typeface="Bookman Old Style" panose="02050604050505020204" pitchFamily="18" charset="0"/>
                <a:ea typeface="+mn-ea"/>
                <a:cs typeface="+mn-cs"/>
              </a:rPr>
              <a:t>:</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1. Учат фантазировать</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В детском возрасте, нам обязательно читали сказки, а мы сами дополняли эти сказки, своими</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фантазиями, учились связывать сюжетные линии, продолжая сочинять их. Сами придумывали</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сказкам всяческие развития. Этим самым, мы учились воображению.</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2. Учат правильно говорить.</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С раннего детства, слушая сказки, мы учились говорить не просто набором слов, а выражаясь на</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хорошем литературном языке. Наша речь становится более связанной и более грамотной.</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З. Учат развивать свой внутренний мир.</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Почему нужно читать сказки? Да потому, что рассказывая, или слушая сказки, мы развиваем свой</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внутренний мир. Сказка учит нас жизни, освещает проблемы добра и зла, показывает выход из</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сложных ситуаций.</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Сказка учит нас общению, упорству, терпению, умению отстаивать цели и задачи. Сказка</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развивает творческий потенциал, фантазию, воображение. И наконец, сказка формирует в нас</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основы поведения.</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И по сей день, будучи взрослыми людьми, мы продолжаем читать, любить сказки и</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восхищаться ими.</a:t>
            </a:r>
            <a:br>
              <a:rPr lang="ru-RU" sz="1300" b="1" dirty="0">
                <a:solidFill>
                  <a:prstClr val="black"/>
                </a:solidFill>
                <a:latin typeface="Bookman Old Style" panose="02050604050505020204" pitchFamily="18" charset="0"/>
                <a:ea typeface="+mn-ea"/>
                <a:cs typeface="+mn-cs"/>
              </a:rPr>
            </a:br>
            <a:r>
              <a:rPr lang="ru-RU" sz="1300" b="1" dirty="0">
                <a:solidFill>
                  <a:prstClr val="black"/>
                </a:solidFill>
                <a:latin typeface="Bookman Old Style" panose="02050604050505020204" pitchFamily="18" charset="0"/>
                <a:ea typeface="+mn-ea"/>
                <a:cs typeface="+mn-cs"/>
              </a:rPr>
              <a:t>Читая их, мы узнаем в них какие-то жизненные зарисовки, учимся до сих пор на их примерах</a:t>
            </a:r>
            <a:r>
              <a:rPr lang="ru-RU" sz="1300" b="1" dirty="0" smtClean="0">
                <a:solidFill>
                  <a:prstClr val="black"/>
                </a:solidFill>
                <a:latin typeface="Bookman Old Style" panose="02050604050505020204" pitchFamily="18" charset="0"/>
                <a:ea typeface="+mn-ea"/>
                <a:cs typeface="+mn-cs"/>
              </a:rPr>
              <a:t>.</a:t>
            </a:r>
            <a:br>
              <a:rPr lang="ru-RU" sz="1300" b="1" dirty="0" smtClean="0">
                <a:solidFill>
                  <a:prstClr val="black"/>
                </a:solidFill>
                <a:latin typeface="Bookman Old Style" panose="02050604050505020204" pitchFamily="18" charset="0"/>
                <a:ea typeface="+mn-ea"/>
                <a:cs typeface="+mn-cs"/>
              </a:rPr>
            </a:br>
            <a:r>
              <a:rPr lang="ru-RU" sz="1300" b="1" dirty="0">
                <a:latin typeface="Bookman Old Style" panose="02050604050505020204" pitchFamily="18" charset="0"/>
                <a:ea typeface="Calibri" panose="020F0502020204030204" pitchFamily="34" charset="0"/>
                <a:cs typeface="Times New Roman" panose="02020603050405020304" pitchFamily="18" charset="0"/>
              </a:rPr>
              <a:t>4.развивается память</a:t>
            </a:r>
            <a:br>
              <a:rPr lang="ru-RU" sz="1300" b="1" dirty="0">
                <a:latin typeface="Bookman Old Style" panose="02050604050505020204" pitchFamily="18" charset="0"/>
                <a:ea typeface="Calibri" panose="020F0502020204030204" pitchFamily="34" charset="0"/>
                <a:cs typeface="Times New Roman" panose="02020603050405020304" pitchFamily="18" charset="0"/>
              </a:rPr>
            </a:br>
            <a:r>
              <a:rPr lang="ru-RU" sz="1300" b="1" dirty="0">
                <a:latin typeface="Bookman Old Style" panose="02050604050505020204" pitchFamily="18" charset="0"/>
                <a:ea typeface="Calibri" panose="020F0502020204030204" pitchFamily="34" charset="0"/>
                <a:cs typeface="Times New Roman" panose="02020603050405020304" pitchFamily="18" charset="0"/>
              </a:rPr>
              <a:t>5. развивается усидчивость</a:t>
            </a:r>
            <a:br>
              <a:rPr lang="ru-RU" sz="1300" b="1" dirty="0">
                <a:latin typeface="Bookman Old Style" panose="02050604050505020204" pitchFamily="18" charset="0"/>
                <a:ea typeface="Calibri" panose="020F0502020204030204" pitchFamily="34" charset="0"/>
                <a:cs typeface="Times New Roman" panose="02020603050405020304" pitchFamily="18" charset="0"/>
              </a:rPr>
            </a:br>
            <a:r>
              <a:rPr lang="ru-RU" sz="1300" b="1" dirty="0">
                <a:latin typeface="Bookman Old Style" panose="02050604050505020204" pitchFamily="18" charset="0"/>
                <a:ea typeface="Calibri" panose="020F0502020204030204" pitchFamily="34" charset="0"/>
                <a:cs typeface="Times New Roman" panose="02020603050405020304" pitchFamily="18" charset="0"/>
              </a:rPr>
              <a:t>6. развивается внимание</a:t>
            </a:r>
            <a:br>
              <a:rPr lang="ru-RU" sz="1300" b="1" dirty="0">
                <a:latin typeface="Bookman Old Style" panose="02050604050505020204" pitchFamily="18" charset="0"/>
                <a:ea typeface="Calibri" panose="020F0502020204030204" pitchFamily="34" charset="0"/>
                <a:cs typeface="Times New Roman" panose="02020603050405020304" pitchFamily="18" charset="0"/>
              </a:rPr>
            </a:br>
            <a:r>
              <a:rPr lang="ru-RU" sz="1300" b="1" dirty="0">
                <a:latin typeface="Bookman Old Style" panose="02050604050505020204" pitchFamily="18" charset="0"/>
                <a:ea typeface="Calibri" panose="020F0502020204030204" pitchFamily="34" charset="0"/>
                <a:cs typeface="Times New Roman" panose="02020603050405020304" pitchFamily="18" charset="0"/>
              </a:rPr>
              <a:t>7. развивается познавательный интерес</a:t>
            </a:r>
            <a:r>
              <a:rPr lang="ru-RU" sz="1600" dirty="0">
                <a:latin typeface="Calibri" panose="020F0502020204030204" pitchFamily="34" charset="0"/>
                <a:ea typeface="Calibri" panose="020F0502020204030204" pitchFamily="34" charset="0"/>
                <a:cs typeface="Times New Roman" panose="02020603050405020304" pitchFamily="18" charset="0"/>
              </a:rPr>
              <a:t/>
            </a:r>
            <a:br>
              <a:rPr lang="ru-RU" sz="1600" dirty="0">
                <a:latin typeface="Calibri" panose="020F0502020204030204" pitchFamily="34" charset="0"/>
                <a:ea typeface="Calibri" panose="020F0502020204030204" pitchFamily="34" charset="0"/>
                <a:cs typeface="Times New Roman" panose="02020603050405020304" pitchFamily="18" charset="0"/>
              </a:rPr>
            </a:br>
            <a:r>
              <a:rPr lang="ru-RU" sz="1200" b="1" dirty="0">
                <a:solidFill>
                  <a:prstClr val="black"/>
                </a:solidFill>
                <a:latin typeface="Calibri" panose="020F0502020204030204"/>
                <a:ea typeface="+mn-ea"/>
                <a:cs typeface="+mn-cs"/>
              </a:rPr>
              <a:t/>
            </a:r>
            <a:br>
              <a:rPr lang="ru-RU" sz="1200" b="1" dirty="0">
                <a:solidFill>
                  <a:prstClr val="black"/>
                </a:solidFill>
                <a:latin typeface="Calibri" panose="020F0502020204030204"/>
                <a:ea typeface="+mn-ea"/>
                <a:cs typeface="+mn-cs"/>
              </a:rPr>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715" y="365124"/>
            <a:ext cx="4477299" cy="6306131"/>
          </a:xfrm>
        </p:spPr>
      </p:pic>
    </p:spTree>
    <p:extLst>
      <p:ext uri="{BB962C8B-B14F-4D97-AF65-F5344CB8AC3E}">
        <p14:creationId xmlns:p14="http://schemas.microsoft.com/office/powerpoint/2010/main" val="230397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5125"/>
            <a:ext cx="10515600" cy="5811838"/>
          </a:xfrm>
        </p:spPr>
        <p:txBody>
          <a:bodyPr>
            <a:normAutofit/>
          </a:bodyPr>
          <a:lstStyle/>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Книги, которые вы предлагаете, должны быть интересны ребенку. Ориентируйтесь на круг чтения детей определенного возраста. Учитывайте интересы ребенка; так, если ему интересно наблюдать за животными, подбирайте книги про них. Если ему интересны мультики и игры, выбирайте приключенческие детские книги</a:t>
            </a:r>
            <a:r>
              <a:rPr lang="ru-RU" sz="1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Дарите красивые книги в подарок, учите ребенка бережно относиться к ним – пусть в его комнате будет отдельная полка, где он сам аккуратно расставит книги в нужном порядке. Воспитывайте в нем уважительное отношение к книге, тогда она станет для ребенка необходимостью на всю жизнь.</a:t>
            </a:r>
          </a:p>
          <a:p>
            <a:pPr>
              <a:lnSpc>
                <a:spcPct val="107000"/>
              </a:lnSpc>
              <a:spcAft>
                <a:spcPts val="800"/>
              </a:spcAft>
            </a:pPr>
            <a:r>
              <a:rPr lang="ru-RU" sz="1400" dirty="0" smtClean="0">
                <a:latin typeface="Calibri" panose="020F0502020204030204" pitchFamily="34" charset="0"/>
                <a:ea typeface="Calibri" panose="020F0502020204030204" pitchFamily="34" charset="0"/>
                <a:cs typeface="Times New Roman" panose="02020603050405020304" pitchFamily="18" charset="0"/>
              </a:rPr>
              <a:t>Детки младшего дошкольного  </a:t>
            </a:r>
            <a:r>
              <a:rPr lang="ru-RU" sz="1400" dirty="0">
                <a:latin typeface="Calibri" panose="020F0502020204030204" pitchFamily="34" charset="0"/>
                <a:ea typeface="Calibri" panose="020F0502020204030204" pitchFamily="34" charset="0"/>
                <a:cs typeface="Times New Roman" panose="02020603050405020304" pitchFamily="18" charset="0"/>
              </a:rPr>
              <a:t>возраста </a:t>
            </a:r>
            <a:r>
              <a:rPr lang="ru-RU" sz="1400" dirty="0" smtClean="0">
                <a:latin typeface="Calibri" panose="020F0502020204030204" pitchFamily="34" charset="0"/>
                <a:ea typeface="Calibri" panose="020F0502020204030204" pitchFamily="34" charset="0"/>
                <a:cs typeface="Times New Roman" panose="02020603050405020304" pitchFamily="18" charset="0"/>
              </a:rPr>
              <a:t>отдают </a:t>
            </a:r>
            <a:r>
              <a:rPr lang="ru-RU" sz="1400" dirty="0">
                <a:latin typeface="Calibri" panose="020F0502020204030204" pitchFamily="34" charset="0"/>
                <a:ea typeface="Calibri" panose="020F0502020204030204" pitchFamily="34" charset="0"/>
                <a:cs typeface="Times New Roman" panose="02020603050405020304" pitchFamily="18" charset="0"/>
              </a:rPr>
              <a:t>предпочтение сказкам с циклически повторяющимися событиями, как, например, в сказках «Теремок», «Колобок», «Репка». Лучше всего усваиваются сказки с персонажами животных, ребенок любит повторять звуки, имитирующие персонажи сказки. С двух до пяти лет у ребенка активно развивается способность к </a:t>
            </a:r>
            <a:r>
              <a:rPr lang="ru-RU" sz="1400" dirty="0" smtClean="0">
                <a:latin typeface="Calibri" panose="020F0502020204030204" pitchFamily="34" charset="0"/>
                <a:ea typeface="Calibri" panose="020F0502020204030204" pitchFamily="34" charset="0"/>
                <a:cs typeface="Times New Roman" panose="02020603050405020304" pitchFamily="18" charset="0"/>
              </a:rPr>
              <a:t>фантазии, в </a:t>
            </a:r>
            <a:r>
              <a:rPr lang="ru-RU" sz="1400" dirty="0">
                <a:latin typeface="Calibri" panose="020F0502020204030204" pitchFamily="34" charset="0"/>
                <a:ea typeface="Calibri" panose="020F0502020204030204" pitchFamily="34" charset="0"/>
                <a:cs typeface="Times New Roman" panose="02020603050405020304" pitchFamily="18" charset="0"/>
              </a:rPr>
              <a:t>этот период следует ребенку покупать сказки о волшебстве, которые обязательно придутся ему по душе.</a:t>
            </a:r>
          </a:p>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Ребёнок, регулярно слушающий или читающий сказки, вырастает более зрелым, наполненным чувственно, эмоционально, всесторонне развитым. Где-то даже более уверенным в себе, четко различающим границу добра и зла, что в будущем помогает ему выстраивать полноценные взаимоотношения с окружающими. Детство – благодатная почва для посевов родительского внимания. Добрых сказок вам и вашим детям!</a:t>
            </a:r>
          </a:p>
          <a:p>
            <a:pPr>
              <a:lnSpc>
                <a:spcPct val="107000"/>
              </a:lnSpc>
              <a:spcAft>
                <a:spcPts val="80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551" y="4365938"/>
            <a:ext cx="2552534" cy="181102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8133" y="4365938"/>
            <a:ext cx="2492064" cy="181102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834" y="4110007"/>
            <a:ext cx="2649112" cy="2376050"/>
          </a:xfrm>
          <a:prstGeom prst="rect">
            <a:avLst/>
          </a:prstGeom>
        </p:spPr>
      </p:pic>
    </p:spTree>
    <p:extLst>
      <p:ext uri="{BB962C8B-B14F-4D97-AF65-F5344CB8AC3E}">
        <p14:creationId xmlns:p14="http://schemas.microsoft.com/office/powerpoint/2010/main" val="395462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Рекомендуемый список литературы для младших дошкольников</a:t>
            </a:r>
            <a:br>
              <a:rPr lang="ru-RU" dirty="0" smtClean="0"/>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402" y="862884"/>
            <a:ext cx="4755166" cy="5273899"/>
          </a:xfrm>
          <a:prstGeom prst="rect">
            <a:avLst/>
          </a:prstGeom>
        </p:spPr>
      </p:pic>
      <p:sp>
        <p:nvSpPr>
          <p:cNvPr id="3" name="Объект 2"/>
          <p:cNvSpPr>
            <a:spLocks noGrp="1"/>
          </p:cNvSpPr>
          <p:nvPr>
            <p:ph idx="1"/>
          </p:nvPr>
        </p:nvSpPr>
        <p:spPr>
          <a:xfrm>
            <a:off x="838200" y="1468192"/>
            <a:ext cx="5511085" cy="4708771"/>
          </a:xfrm>
        </p:spPr>
        <p:txBody>
          <a:bodyPr>
            <a:noAutofit/>
          </a:bodyPr>
          <a:lstStyle/>
          <a:p>
            <a:pPr marL="0" indent="0">
              <a:buNone/>
            </a:pPr>
            <a:r>
              <a:rPr lang="ru-RU" sz="1800" b="1" dirty="0"/>
              <a:t>Русские народные сказки: </a:t>
            </a:r>
            <a:endParaRPr lang="ru-RU" sz="1800" b="1" dirty="0" smtClean="0"/>
          </a:p>
          <a:p>
            <a:pPr marL="0" indent="0">
              <a:buNone/>
            </a:pPr>
            <a:r>
              <a:rPr lang="ru-RU" sz="1800" b="1" dirty="0" smtClean="0"/>
              <a:t>Колобок</a:t>
            </a:r>
            <a:r>
              <a:rPr lang="ru-RU" sz="1800" b="1" dirty="0"/>
              <a:t>. </a:t>
            </a:r>
            <a:endParaRPr lang="ru-RU" sz="1800" b="1" dirty="0" smtClean="0"/>
          </a:p>
          <a:p>
            <a:pPr marL="0" indent="0">
              <a:buNone/>
            </a:pPr>
            <a:r>
              <a:rPr lang="ru-RU" sz="1800" b="1" dirty="0" smtClean="0"/>
              <a:t>Курочка Ряба и другие</a:t>
            </a:r>
            <a:endParaRPr lang="ru-RU" sz="1800" b="1" dirty="0"/>
          </a:p>
          <a:p>
            <a:pPr marL="0" indent="0">
              <a:buNone/>
            </a:pPr>
            <a:r>
              <a:rPr lang="ru-RU" sz="1800" b="1" dirty="0"/>
              <a:t>Русские народные сказки о животных </a:t>
            </a:r>
          </a:p>
          <a:p>
            <a:pPr marL="0" indent="0">
              <a:buNone/>
            </a:pPr>
            <a:r>
              <a:rPr lang="ru-RU" sz="1800" b="1" dirty="0" err="1"/>
              <a:t>Барто</a:t>
            </a:r>
            <a:r>
              <a:rPr lang="ru-RU" sz="1800" b="1" dirty="0"/>
              <a:t> А: </a:t>
            </a:r>
            <a:r>
              <a:rPr lang="ru-RU" sz="1800" b="1" dirty="0" smtClean="0"/>
              <a:t>стихи</a:t>
            </a:r>
            <a:endParaRPr lang="ru-RU" sz="1800" b="1" dirty="0"/>
          </a:p>
          <a:p>
            <a:pPr marL="0" indent="0">
              <a:buNone/>
            </a:pPr>
            <a:r>
              <a:rPr lang="ru-RU" sz="1800" b="1" dirty="0"/>
              <a:t>Чуковский К. Айболит. </a:t>
            </a:r>
            <a:r>
              <a:rPr lang="ru-RU" sz="1800" b="1" dirty="0" err="1"/>
              <a:t>Бармалей</a:t>
            </a:r>
            <a:r>
              <a:rPr lang="ru-RU" sz="1800" b="1" dirty="0"/>
              <a:t>. </a:t>
            </a:r>
            <a:r>
              <a:rPr lang="ru-RU" sz="1800" b="1" dirty="0" err="1"/>
              <a:t>Бибигон</a:t>
            </a:r>
            <a:r>
              <a:rPr lang="ru-RU" sz="1800" b="1" dirty="0"/>
              <a:t>. </a:t>
            </a:r>
            <a:r>
              <a:rPr lang="ru-RU" sz="1800" b="1" dirty="0" err="1"/>
              <a:t>Мойдодыр</a:t>
            </a:r>
            <a:r>
              <a:rPr lang="ru-RU" sz="1800" b="1" dirty="0"/>
              <a:t>. Муха-Цокотуха. Путаница. Загадки</a:t>
            </a:r>
          </a:p>
          <a:p>
            <a:pPr marL="0" indent="0">
              <a:buNone/>
            </a:pPr>
            <a:r>
              <a:rPr lang="ru-RU" sz="1800" b="1" dirty="0"/>
              <a:t>«Домовёнок Кузька» </a:t>
            </a:r>
            <a:r>
              <a:rPr lang="ru-RU" sz="1800" b="1" dirty="0" err="1"/>
              <a:t>Т.Александрова</a:t>
            </a:r>
            <a:endParaRPr lang="ru-RU" sz="1800" b="1" dirty="0"/>
          </a:p>
          <a:p>
            <a:pPr marL="0" indent="0">
              <a:buNone/>
            </a:pPr>
            <a:r>
              <a:rPr lang="ru-RU" sz="1800" b="1" dirty="0"/>
              <a:t>«Приключения Буратино, Золотой ключик ›› А.Н. Толстой</a:t>
            </a:r>
          </a:p>
          <a:p>
            <a:pPr marL="0" indent="0">
              <a:buNone/>
            </a:pPr>
            <a:r>
              <a:rPr lang="ru-RU" sz="1800" b="1" dirty="0"/>
              <a:t>«Зарядка для хвоста» Г. Остер</a:t>
            </a:r>
          </a:p>
          <a:p>
            <a:pPr marL="0" indent="0">
              <a:buNone/>
            </a:pPr>
            <a:r>
              <a:rPr lang="ru-RU" sz="1800" b="1" dirty="0"/>
              <a:t>«</a:t>
            </a:r>
            <a:r>
              <a:rPr lang="ru-RU" sz="1800" b="1" dirty="0" err="1"/>
              <a:t>Трям,здравствуйте</a:t>
            </a:r>
            <a:r>
              <a:rPr lang="ru-RU" sz="1800" b="1" dirty="0"/>
              <a:t>» С. Козлов</a:t>
            </a:r>
          </a:p>
          <a:p>
            <a:pPr marL="0" indent="0">
              <a:buNone/>
            </a:pPr>
            <a:r>
              <a:rPr lang="ru-RU" sz="1800" b="1" dirty="0"/>
              <a:t>Рассказы и сказки Владимира </a:t>
            </a:r>
            <a:r>
              <a:rPr lang="ru-RU" sz="1800" b="1" dirty="0" err="1"/>
              <a:t>Сутеева</a:t>
            </a:r>
            <a:r>
              <a:rPr lang="ru-RU" sz="1800" b="1" dirty="0"/>
              <a:t>.:</a:t>
            </a:r>
          </a:p>
          <a:p>
            <a:pPr marL="0" indent="0">
              <a:buNone/>
            </a:pPr>
            <a:r>
              <a:rPr lang="ru-RU" sz="1800" b="1" dirty="0"/>
              <a:t>Сказки и рассказы </a:t>
            </a:r>
            <a:r>
              <a:rPr lang="ru-RU" sz="1800" b="1" dirty="0" err="1"/>
              <a:t>С.Маршака</a:t>
            </a:r>
            <a:endParaRPr lang="ru-RU" sz="1800" b="1" dirty="0"/>
          </a:p>
        </p:txBody>
      </p:sp>
    </p:spTree>
    <p:extLst>
      <p:ext uri="{BB962C8B-B14F-4D97-AF65-F5344CB8AC3E}">
        <p14:creationId xmlns:p14="http://schemas.microsoft.com/office/powerpoint/2010/main" val="198015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0913" y="334850"/>
            <a:ext cx="11165983" cy="6246253"/>
          </a:xfrm>
        </p:spPr>
        <p:txBody>
          <a:bodyPr>
            <a:normAutofit/>
          </a:bodyPr>
          <a:lstStyle/>
          <a:p>
            <a:pPr marL="0" indent="0">
              <a:buNone/>
            </a:pPr>
            <a:r>
              <a:rPr lang="ru-RU" sz="4800" b="1" i="1" dirty="0" smtClean="0">
                <a:solidFill>
                  <a:srgbClr val="FF0000"/>
                </a:solidFill>
              </a:rPr>
              <a:t>Добрых сказок Вам и вашим детям!</a:t>
            </a:r>
            <a:endParaRPr lang="ru-RU" sz="4800" b="1" i="1" dirty="0">
              <a:solidFill>
                <a:srgbClr val="FF0000"/>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913" y="1230147"/>
            <a:ext cx="1506828" cy="2101024"/>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401" y="1591612"/>
            <a:ext cx="1655905" cy="2047742"/>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35" y="1984719"/>
            <a:ext cx="1759178" cy="2471645"/>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3141" y="1334062"/>
            <a:ext cx="3512779" cy="1893194"/>
          </a:xfrm>
          <a:prstGeom prst="rect">
            <a:avLst/>
          </a:prstGeom>
        </p:spPr>
      </p:pic>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2805" y="3516481"/>
            <a:ext cx="3583602" cy="1879767"/>
          </a:xfrm>
          <a:prstGeom prst="rect">
            <a:avLst/>
          </a:prstGeom>
        </p:spPr>
      </p:pic>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1825" y="2643987"/>
            <a:ext cx="1804045" cy="2049888"/>
          </a:xfrm>
          <a:prstGeom prst="rect">
            <a:avLst/>
          </a:prstGeom>
        </p:spPr>
      </p:pic>
      <p:sp>
        <p:nvSpPr>
          <p:cNvPr id="16" name="Прямоугольник 15"/>
          <p:cNvSpPr/>
          <p:nvPr/>
        </p:nvSpPr>
        <p:spPr>
          <a:xfrm>
            <a:off x="540913" y="5396248"/>
            <a:ext cx="6096000" cy="1200329"/>
          </a:xfrm>
          <a:prstGeom prst="rect">
            <a:avLst/>
          </a:prstGeom>
        </p:spPr>
        <p:txBody>
          <a:bodyPr>
            <a:spAutoFit/>
          </a:bodyPr>
          <a:lstStyle/>
          <a:p>
            <a:r>
              <a:rPr lang="ru-RU" i="1" dirty="0" smtClean="0">
                <a:solidFill>
                  <a:srgbClr val="FF0000"/>
                </a:solidFill>
              </a:rPr>
              <a:t>И помните без </a:t>
            </a:r>
            <a:r>
              <a:rPr lang="ru-RU" i="1" dirty="0">
                <a:solidFill>
                  <a:srgbClr val="FF0000"/>
                </a:solidFill>
              </a:rPr>
              <a:t>Арины </a:t>
            </a:r>
            <a:r>
              <a:rPr lang="ru-RU" i="1" dirty="0" smtClean="0">
                <a:solidFill>
                  <a:srgbClr val="FF0000"/>
                </a:solidFill>
              </a:rPr>
              <a:t>Родионовны, </a:t>
            </a:r>
            <a:r>
              <a:rPr lang="ru-RU" i="1" dirty="0">
                <a:solidFill>
                  <a:srgbClr val="FF0000"/>
                </a:solidFill>
              </a:rPr>
              <a:t>няни А. С. Пушкина не было бы знаменитых сказок ,</a:t>
            </a:r>
            <a:r>
              <a:rPr lang="ru-RU" i="1" dirty="0" smtClean="0">
                <a:solidFill>
                  <a:srgbClr val="FF0000"/>
                </a:solidFill>
              </a:rPr>
              <a:t> ни </a:t>
            </a:r>
            <a:r>
              <a:rPr lang="ru-RU" i="1" dirty="0">
                <a:solidFill>
                  <a:srgbClr val="FF0000"/>
                </a:solidFill>
              </a:rPr>
              <a:t>"Сказки о царе </a:t>
            </a:r>
            <a:r>
              <a:rPr lang="ru-RU" i="1" dirty="0" err="1">
                <a:solidFill>
                  <a:srgbClr val="FF0000"/>
                </a:solidFill>
              </a:rPr>
              <a:t>Салтане</a:t>
            </a:r>
            <a:r>
              <a:rPr lang="ru-RU" i="1" dirty="0">
                <a:solidFill>
                  <a:srgbClr val="FF0000"/>
                </a:solidFill>
              </a:rPr>
              <a:t>, " </a:t>
            </a:r>
            <a:r>
              <a:rPr lang="ru-RU" i="1" dirty="0" smtClean="0">
                <a:solidFill>
                  <a:srgbClr val="FF0000"/>
                </a:solidFill>
              </a:rPr>
              <a:t>,ни </a:t>
            </a:r>
            <a:r>
              <a:rPr lang="ru-RU" i="1" dirty="0">
                <a:solidFill>
                  <a:srgbClr val="FF0000"/>
                </a:solidFill>
              </a:rPr>
              <a:t>сказки «О рыбаке и рыбке» , ни «Сказки о мертвой царевне» , ни «Сказки о попе и его работнике </a:t>
            </a:r>
            <a:r>
              <a:rPr lang="ru-RU" i="1" dirty="0" err="1">
                <a:solidFill>
                  <a:srgbClr val="FF0000"/>
                </a:solidFill>
              </a:rPr>
              <a:t>балде</a:t>
            </a:r>
            <a:r>
              <a:rPr lang="ru-RU" i="1" dirty="0">
                <a:solidFill>
                  <a:srgbClr val="FF0000"/>
                </a:solidFill>
              </a:rPr>
              <a:t>» </a:t>
            </a:r>
            <a:r>
              <a:rPr lang="ru-RU" i="1" dirty="0" smtClean="0">
                <a:solidFill>
                  <a:srgbClr val="FF0000"/>
                </a:solidFill>
              </a:rPr>
              <a:t>…</a:t>
            </a:r>
            <a:endParaRPr lang="ru-RU" i="1" dirty="0">
              <a:solidFill>
                <a:srgbClr val="FF0000"/>
              </a:solidFill>
            </a:endParaRPr>
          </a:p>
        </p:txBody>
      </p:sp>
    </p:spTree>
    <p:extLst>
      <p:ext uri="{BB962C8B-B14F-4D97-AF65-F5344CB8AC3E}">
        <p14:creationId xmlns:p14="http://schemas.microsoft.com/office/powerpoint/2010/main" val="2493915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711</Words>
  <Application>Microsoft Office PowerPoint</Application>
  <PresentationFormat>Широкоэкранный</PresentationFormat>
  <Paragraphs>36</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Bookman Old Style</vt:lpstr>
      <vt:lpstr>Calibri</vt:lpstr>
      <vt:lpstr>Calibri Light</vt:lpstr>
      <vt:lpstr>Times New Roman</vt:lpstr>
      <vt:lpstr>Тема Office</vt:lpstr>
      <vt:lpstr>Презентация PowerPoint</vt:lpstr>
      <vt:lpstr>Задачи</vt:lpstr>
      <vt:lpstr>Презентация PowerPoint</vt:lpstr>
      <vt:lpstr>                  Сказки: 1. Учат фантазировать В детском возрасте, нам обязательно читали сказки, а мы сами дополняли эти сказки, своими фантазиями, учились связывать сюжетные линии, продолжая сочинять их. Сами придумывали сказкам всяческие развития. Этим самым, мы учились воображению. 2. Учат правильно говорить. С раннего детства, слушая сказки, мы учились говорить не просто набором слов, а выражаясь на хорошем литературном языке. Наша речь становится более связанной и более грамотной. З. Учат развивать свой внутренний мир. Почему нужно читать сказки? Да потому, что рассказывая, или слушая сказки, мы развиваем свой внутренний мир. Сказка учит нас жизни, освещает проблемы добра и зла, показывает выход из сложных ситуаций. Сказка учит нас общению, упорству, терпению, умению отстаивать цели и задачи. Сказка развивает творческий потенциал, фантазию, воображение. И наконец, сказка формирует в нас основы поведения. И по сей день, будучи взрослыми людьми, мы продолжаем читать, любить сказки и восхищаться ими. Читая их, мы узнаем в них какие-то жизненные зарисовки, учимся до сих пор на их примерах. 4.развивается память 5. развивается усидчивость 6. развивается внимание 7. развивается познавательный интерес      </vt:lpstr>
      <vt:lpstr>Презентация PowerPoint</vt:lpstr>
      <vt:lpstr>Рекомендуемый список литературы для младших дошкольников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dc:creator>
  <cp:lastModifiedBy>k</cp:lastModifiedBy>
  <cp:revision>21</cp:revision>
  <dcterms:created xsi:type="dcterms:W3CDTF">2014-09-08T19:26:44Z</dcterms:created>
  <dcterms:modified xsi:type="dcterms:W3CDTF">2014-09-21T18:53:34Z</dcterms:modified>
</cp:coreProperties>
</file>