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9" autoAdjust="0"/>
  </p:normalViewPr>
  <p:slideViewPr>
    <p:cSldViewPr>
      <p:cViewPr varScale="1">
        <p:scale>
          <a:sx n="75" d="100"/>
          <a:sy n="75" d="100"/>
        </p:scale>
        <p:origin x="-10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64050D8-C62C-42D2-9147-CE5386B6D379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FBC4A0-A10E-4114-AE3C-E2732B5F7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050D8-C62C-42D2-9147-CE5386B6D379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BC4A0-A10E-4114-AE3C-E2732B5F7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64050D8-C62C-42D2-9147-CE5386B6D379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FFBC4A0-A10E-4114-AE3C-E2732B5F7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050D8-C62C-42D2-9147-CE5386B6D379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FFBC4A0-A10E-4114-AE3C-E2732B5F70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050D8-C62C-42D2-9147-CE5386B6D379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FFBC4A0-A10E-4114-AE3C-E2732B5F70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64050D8-C62C-42D2-9147-CE5386B6D379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FFBC4A0-A10E-4114-AE3C-E2732B5F70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64050D8-C62C-42D2-9147-CE5386B6D379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FFBC4A0-A10E-4114-AE3C-E2732B5F70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050D8-C62C-42D2-9147-CE5386B6D379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FFBC4A0-A10E-4114-AE3C-E2732B5F7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050D8-C62C-42D2-9147-CE5386B6D379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FBC4A0-A10E-4114-AE3C-E2732B5F7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050D8-C62C-42D2-9147-CE5386B6D379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FFBC4A0-A10E-4114-AE3C-E2732B5F70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64050D8-C62C-42D2-9147-CE5386B6D379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FFBC4A0-A10E-4114-AE3C-E2732B5F70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64050D8-C62C-42D2-9147-CE5386B6D379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FFBC4A0-A10E-4114-AE3C-E2732B5F7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Логопедическая служба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«Почистить» кончиком языка нижние зубы с внутренней стороны (слева – направо, сверху вниз). Нижняя челюсть неподвижна.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7.«Почистим зубки»</a:t>
            </a:r>
            <a:endParaRPr lang="ru-RU" sz="32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31832" b="3183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Растянуть губы в улыбку. Рот приоткрыть. Кончиком узкого языка попеременно дотрагиваться до уголков рта.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8.«Часики»</a:t>
            </a:r>
            <a:endParaRPr lang="ru-RU" sz="32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32647" b="32647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Рот закрыть, напряженным языком упираться то в одну щеку, то в другую.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9.«Орешек» («конфетка»).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30857" b="30857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Открыть рот. Кончик языка упереть в нижние зубы. Язык приподнять вверх. Спинка языка должна быть выгнута, как спинка у кошки, когда она сердится.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10.«Киска сердится»</a:t>
            </a:r>
            <a:endParaRPr lang="ru-RU" sz="32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7359" b="17359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3000" dirty="0" smtClean="0"/>
              <a:t>Открыть рот. Положить широкий язык на нижнюю губу. Загнуть края вверх.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11. «Чашечка» («ковшик»)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5671" b="5671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42976" y="3286124"/>
            <a:ext cx="314325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Текст 16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1747838"/>
          </a:xfrm>
        </p:spPr>
        <p:txBody>
          <a:bodyPr>
            <a:normAutofit fontScale="92500"/>
          </a:bodyPr>
          <a:lstStyle/>
          <a:p>
            <a:r>
              <a:rPr lang="ru-RU" sz="2400" b="0" dirty="0" smtClean="0"/>
              <a:t>12.«Грибок»</a:t>
            </a:r>
            <a:r>
              <a:rPr lang="ru-RU" b="0" dirty="0" smtClean="0"/>
              <a:t> - язык широкий, плоский, присасывается к твердому небу , боковые края языка прижаты к верхним коренным зубам, кончик языка – к верхним альвеолам. </a:t>
            </a:r>
            <a:endParaRPr lang="ru-RU" b="0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1747838"/>
          </a:xfrm>
        </p:spPr>
        <p:txBody>
          <a:bodyPr/>
          <a:lstStyle/>
          <a:p>
            <a:r>
              <a:rPr lang="ru-RU" sz="2400" b="0" dirty="0" smtClean="0"/>
              <a:t>13.«Лошадка» </a:t>
            </a:r>
            <a:r>
              <a:rPr lang="ru-RU" b="0" dirty="0" smtClean="0"/>
              <a:t>- открыть рот, поднять язык к небу и пощелкать им (как цокает лошадка).</a:t>
            </a:r>
            <a:endParaRPr lang="ru-RU" b="0" dirty="0"/>
          </a:p>
        </p:txBody>
      </p:sp>
      <p:pic>
        <p:nvPicPr>
          <p:cNvPr id="12292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214942" y="3643314"/>
            <a:ext cx="2943618" cy="27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14. «качели»</a:t>
            </a:r>
            <a:endParaRPr lang="ru-RU" sz="28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18373"/>
          <a:stretch>
            <a:fillRect/>
          </a:stretch>
        </p:blipFill>
        <p:spPr bwMode="auto">
          <a:xfrm>
            <a:off x="571472" y="1571612"/>
            <a:ext cx="7703331" cy="47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</a:t>
            </a:r>
            <a:r>
              <a:rPr lang="ru-RU" dirty="0" smtClean="0"/>
              <a:t> этап – Постановка звука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Последовательность постановки: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свистящие С,З,Ц,С</a:t>
            </a:r>
            <a:r>
              <a:rPr lang="en-US" sz="2000" dirty="0" smtClean="0"/>
              <a:t>’</a:t>
            </a:r>
            <a:r>
              <a:rPr lang="ru-RU" sz="2000" dirty="0" smtClean="0"/>
              <a:t>,З</a:t>
            </a:r>
            <a:r>
              <a:rPr lang="en-US" sz="2000" dirty="0" smtClean="0"/>
              <a:t>’</a:t>
            </a:r>
            <a:r>
              <a:rPr lang="ru-RU" sz="2000" dirty="0" smtClean="0"/>
              <a:t>;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шипящий Ш;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err="1" smtClean="0"/>
              <a:t>сонор</a:t>
            </a:r>
            <a:r>
              <a:rPr lang="ru-RU" sz="2000" dirty="0" smtClean="0"/>
              <a:t> Л;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шипящий Ж;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err="1" smtClean="0"/>
              <a:t>соноры</a:t>
            </a:r>
            <a:r>
              <a:rPr lang="ru-RU" sz="2000" dirty="0" smtClean="0"/>
              <a:t> Р,Р</a:t>
            </a:r>
            <a:r>
              <a:rPr lang="en-US" sz="2000" dirty="0" smtClean="0"/>
              <a:t>’</a:t>
            </a:r>
            <a:r>
              <a:rPr lang="ru-RU" sz="2000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шипящие Ч,Щ.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/>
              <a:t>Способы постановки: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по подражанию;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механическим способом (при помощи зондов);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смешанным.</a:t>
            </a:r>
          </a:p>
          <a:p>
            <a:pPr>
              <a:buFont typeface="Wingdings" pitchFamily="2" charset="2"/>
              <a:buChar char="q"/>
            </a:pPr>
            <a:endParaRPr lang="ru-RU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 </a:t>
            </a:r>
            <a:r>
              <a:rPr lang="ru-RU" dirty="0" smtClean="0"/>
              <a:t>этап – автоматизация звука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Изолированно (подражание звукам природы);</a:t>
            </a:r>
          </a:p>
          <a:p>
            <a:r>
              <a:rPr lang="ru-RU" dirty="0" smtClean="0"/>
              <a:t>В слогах;</a:t>
            </a:r>
          </a:p>
          <a:p>
            <a:r>
              <a:rPr lang="ru-RU" dirty="0" smtClean="0"/>
              <a:t>В словах;</a:t>
            </a:r>
          </a:p>
          <a:p>
            <a:r>
              <a:rPr lang="ru-RU" dirty="0" smtClean="0"/>
              <a:t>В словосочетаниях;</a:t>
            </a:r>
          </a:p>
          <a:p>
            <a:r>
              <a:rPr lang="ru-RU" dirty="0" smtClean="0"/>
              <a:t>В предложениях;</a:t>
            </a:r>
          </a:p>
          <a:p>
            <a:r>
              <a:rPr lang="ru-RU" dirty="0" smtClean="0"/>
              <a:t>В тексте;</a:t>
            </a:r>
          </a:p>
          <a:p>
            <a:r>
              <a:rPr lang="ru-RU" dirty="0" smtClean="0"/>
              <a:t>В свободной речи. </a:t>
            </a:r>
            <a:endParaRPr lang="ru-RU" dirty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IV </a:t>
            </a:r>
            <a:r>
              <a:rPr lang="ru-RU" dirty="0" smtClean="0"/>
              <a:t>этап – дифференциация звуков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С-З, С-С</a:t>
            </a:r>
            <a:r>
              <a:rPr lang="en-US" dirty="0" smtClean="0"/>
              <a:t>’</a:t>
            </a:r>
            <a:r>
              <a:rPr lang="ru-RU" dirty="0" smtClean="0"/>
              <a:t>, С-Ц, С-Ш;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Ж-З, Ж-Ш;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Ч-С</a:t>
            </a:r>
            <a:r>
              <a:rPr lang="en-US" dirty="0" smtClean="0"/>
              <a:t>’</a:t>
            </a:r>
            <a:r>
              <a:rPr lang="ru-RU" dirty="0" smtClean="0"/>
              <a:t>, Ч-Т</a:t>
            </a:r>
            <a:r>
              <a:rPr lang="en-US" dirty="0" smtClean="0"/>
              <a:t>’</a:t>
            </a:r>
            <a:r>
              <a:rPr lang="ru-RU" dirty="0" smtClean="0"/>
              <a:t>, Ч-Щ;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Щ-С</a:t>
            </a:r>
            <a:r>
              <a:rPr lang="en-US" dirty="0" smtClean="0"/>
              <a:t>’</a:t>
            </a:r>
            <a:r>
              <a:rPr lang="ru-RU" dirty="0" smtClean="0"/>
              <a:t>, Щ-Т</a:t>
            </a:r>
            <a:r>
              <a:rPr lang="en-US" dirty="0" smtClean="0"/>
              <a:t>’</a:t>
            </a:r>
            <a:r>
              <a:rPr lang="ru-RU" dirty="0" smtClean="0"/>
              <a:t>,Щ-Ш;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Р-Л, Р-Р</a:t>
            </a:r>
            <a:r>
              <a:rPr lang="en-US" dirty="0" smtClean="0"/>
              <a:t>’</a:t>
            </a:r>
            <a:r>
              <a:rPr lang="ru-RU" dirty="0" smtClean="0"/>
              <a:t>,Р</a:t>
            </a:r>
            <a:r>
              <a:rPr lang="en-US" dirty="0" smtClean="0"/>
              <a:t>’-</a:t>
            </a:r>
            <a:r>
              <a:rPr lang="ru-RU" dirty="0" smtClean="0"/>
              <a:t>Л</a:t>
            </a:r>
            <a:r>
              <a:rPr lang="en-US" dirty="0" smtClean="0"/>
              <a:t>’</a:t>
            </a:r>
            <a:r>
              <a:rPr lang="ru-RU" dirty="0" smtClean="0"/>
              <a:t>, Р</a:t>
            </a:r>
            <a:r>
              <a:rPr lang="en-US" dirty="0" smtClean="0"/>
              <a:t>’</a:t>
            </a:r>
            <a:r>
              <a:rPr lang="ru-RU" dirty="0" smtClean="0"/>
              <a:t>-Й, Л</a:t>
            </a:r>
            <a:r>
              <a:rPr lang="en-US" dirty="0" smtClean="0"/>
              <a:t>’</a:t>
            </a:r>
            <a:r>
              <a:rPr lang="ru-RU" dirty="0" smtClean="0"/>
              <a:t>-Л. </a:t>
            </a:r>
            <a:endParaRPr lang="ru-RU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Этапы коррекции звукопроизношения: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1-й этап – подготовительный (специальные упражнения для губ, языка, голоса, дыхания и др.);</a:t>
            </a:r>
          </a:p>
          <a:p>
            <a:r>
              <a:rPr lang="ru-RU" dirty="0" smtClean="0"/>
              <a:t>2-й этап – постановка (вызывание звуков по подражанию или при помощи специальных приемов);</a:t>
            </a:r>
          </a:p>
          <a:p>
            <a:r>
              <a:rPr lang="ru-RU" dirty="0" smtClean="0"/>
              <a:t>3-й этап – автоматизация (закрепление звука в слогах, словах, предложениях);</a:t>
            </a:r>
          </a:p>
          <a:p>
            <a:r>
              <a:rPr lang="ru-RU" dirty="0" smtClean="0"/>
              <a:t>4-й этап – дифференциация (в случаях замены одного звука другим).</a:t>
            </a: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Параллельно с коррекцией звукопроизношения: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Совершенствование фонематического восприятия и навыков звукового анализа и синтеза;</a:t>
            </a:r>
          </a:p>
          <a:p>
            <a:r>
              <a:rPr lang="ru-RU" dirty="0" smtClean="0"/>
              <a:t>Развитие внимания , памяти, мышления;</a:t>
            </a:r>
          </a:p>
          <a:p>
            <a:r>
              <a:rPr lang="ru-RU" dirty="0" smtClean="0"/>
              <a:t>Обогащение словарного запаса, усвоение и закрепление основ грамматического строя русского языка;</a:t>
            </a:r>
          </a:p>
          <a:p>
            <a:r>
              <a:rPr lang="ru-RU" dirty="0" smtClean="0"/>
              <a:t>Развитие связанной речи.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Формы работы: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Индивидуальные занятия. </a:t>
            </a:r>
          </a:p>
          <a:p>
            <a:pPr>
              <a:buNone/>
            </a:pPr>
            <a:r>
              <a:rPr lang="ru-RU" dirty="0" smtClean="0"/>
              <a:t>(15-20 мин. 2-а раза в неделю, 1-2 человека)</a:t>
            </a:r>
          </a:p>
          <a:p>
            <a:r>
              <a:rPr lang="ru-RU" dirty="0" smtClean="0"/>
              <a:t>Подгрупповые занятия. </a:t>
            </a:r>
          </a:p>
          <a:p>
            <a:pPr>
              <a:buNone/>
            </a:pPr>
            <a:r>
              <a:rPr lang="ru-RU" dirty="0" smtClean="0"/>
              <a:t>(30 мин. 1-н раз в неделю, до 7 человек).</a:t>
            </a:r>
            <a:endParaRPr lang="ru-RU" dirty="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2362200" y="3071810"/>
            <a:ext cx="6477000" cy="2286016"/>
          </a:xfrm>
        </p:spPr>
        <p:txBody>
          <a:bodyPr>
            <a:noAutofit/>
          </a:bodyPr>
          <a:lstStyle/>
          <a:p>
            <a:r>
              <a:rPr lang="ru-RU" sz="2400" dirty="0" smtClean="0"/>
              <a:t>Если ваш малыш посещает логопедический кабинет, знайте, что плохую речь нельзя исправить за одно и даже два занятия. Для этого потребуется время и </a:t>
            </a:r>
            <a:r>
              <a:rPr lang="ru-RU" sz="2400" u="sng" dirty="0" smtClean="0"/>
              <a:t>совместные усилия логопеда, ребенка и его родителей.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2362200" y="5572140"/>
            <a:ext cx="6705600" cy="11636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i="1" dirty="0" smtClean="0">
                <a:solidFill>
                  <a:schemeClr val="accent2"/>
                </a:solidFill>
              </a:rPr>
              <a:t>Желаем успехов в обучении вашего ребенка правильной речи!</a:t>
            </a:r>
            <a:endParaRPr lang="ru-RU" sz="3200" dirty="0" smtClean="0">
              <a:solidFill>
                <a:schemeClr val="accent2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</a:t>
            </a:r>
            <a:r>
              <a:rPr lang="ru-RU" dirty="0" smtClean="0"/>
              <a:t>этап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3200" dirty="0" smtClean="0"/>
              <a:t>Артикуляционная гимнастика.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sz="2800" dirty="0" smtClean="0"/>
              <a:t>Важную роль в формировании звукопроизношения играет четкая, точная, координированная работа артикуляционных органов, способность их к быстрому и плавному переключению с одного движения на другое, а также к удержанию заданной позы. 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Удерживать сильно растянутые губы в улыбке. Зубы не видны.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3600" dirty="0" smtClean="0"/>
              <a:t>1. «Улыбочка»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32474" b="32474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Улыбнуться (зубы видны). Удерживать губы в таком положении.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2. «Заборчик»</a:t>
            </a:r>
            <a:endParaRPr lang="ru-RU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32434" b="32434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Приоткрыть рот, положить язык на нижнюю губу и, пошлепывая его губами, произносить «</a:t>
            </a:r>
            <a:r>
              <a:rPr lang="ru-RU" sz="2400" dirty="0" err="1" smtClean="0"/>
              <a:t>пя-пя-пя</a:t>
            </a:r>
            <a:r>
              <a:rPr lang="ru-RU" sz="2400" dirty="0" smtClean="0"/>
              <a:t>…».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3. «Накажем непослушный язычок»</a:t>
            </a:r>
            <a:endParaRPr lang="ru-RU" sz="3200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20892" b="28489"/>
          <a:stretch>
            <a:fillRect/>
          </a:stretch>
        </p:blipFill>
        <p:spPr bwMode="auto">
          <a:xfrm>
            <a:off x="1571604" y="0"/>
            <a:ext cx="7328825" cy="460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800" dirty="0" smtClean="0"/>
              <a:t>Положить широкий расслабленный язык на нижнюю губу.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4.«Лопаточка»</a:t>
            </a:r>
            <a:endParaRPr lang="ru-RU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30778" b="30778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400" dirty="0" smtClean="0"/>
              <a:t>Открыть рот, высунуть широкий язык и загнуть его боковые края вверх.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5.«Трубочка»</a:t>
            </a:r>
            <a:endParaRPr lang="ru-RU" sz="3200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9201" b="9201"/>
          <a:stretch>
            <a:fillRect/>
          </a:stretch>
        </p:blipFill>
        <p:spPr bwMode="auto">
          <a:xfrm>
            <a:off x="1560576" y="0"/>
            <a:ext cx="7583424" cy="4568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Рот открыть. Медленно, не отрывая языка, облизать сначала верхнюю, затем нижнюю губу по кругу.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6.«Оближем губки» («вкусное варенье»)</a:t>
            </a:r>
            <a:endParaRPr lang="ru-RU" sz="32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31039" b="31039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Метро">
      <a:dk1>
        <a:sysClr val="windowText" lastClr="000000"/>
      </a:dk1>
      <a:lt1>
        <a:sysClr val="window" lastClr="FFFE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142</TotalTime>
  <Words>644</Words>
  <Application>Microsoft Office PowerPoint</Application>
  <PresentationFormat>Экран (4:3)</PresentationFormat>
  <Paragraphs>72</Paragraphs>
  <Slides>22</Slides>
  <Notes>0</Notes>
  <HiddenSlides>7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Обычная</vt:lpstr>
      <vt:lpstr>Логопедическая служба</vt:lpstr>
      <vt:lpstr>Этапы коррекции звукопроизношения:</vt:lpstr>
      <vt:lpstr>I этап</vt:lpstr>
      <vt:lpstr> 1. «Улыбочка» </vt:lpstr>
      <vt:lpstr>2. «Заборчик»</vt:lpstr>
      <vt:lpstr>3. «Накажем непослушный язычок»</vt:lpstr>
      <vt:lpstr>4.«Лопаточка»</vt:lpstr>
      <vt:lpstr>5.«Трубочка»</vt:lpstr>
      <vt:lpstr>6.«Оближем губки» («вкусное варенье»)</vt:lpstr>
      <vt:lpstr>7.«Почистим зубки»</vt:lpstr>
      <vt:lpstr>8.«Часики»</vt:lpstr>
      <vt:lpstr>9.«Орешек» («конфетка»).</vt:lpstr>
      <vt:lpstr>10.«Киска сердится»</vt:lpstr>
      <vt:lpstr>11. «Чашечка» («ковшик»)</vt:lpstr>
      <vt:lpstr>Слайд 15</vt:lpstr>
      <vt:lpstr>14. «качели»</vt:lpstr>
      <vt:lpstr>II этап – Постановка звука</vt:lpstr>
      <vt:lpstr>III этап – автоматизация звука</vt:lpstr>
      <vt:lpstr>IV этап – дифференциация звуков</vt:lpstr>
      <vt:lpstr>Параллельно с коррекцией звукопроизношения:</vt:lpstr>
      <vt:lpstr>Формы работы:</vt:lpstr>
      <vt:lpstr>Если ваш малыш посещает логопедический кабинет, знайте, что плохую речь нельзя исправить за одно и даже два занятия. Для этого потребуется время и совместные усилия логопеда, ребенка и его родителей.</vt:lpstr>
    </vt:vector>
  </TitlesOfParts>
  <Company>WareZ Provider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Логопедическая служба</dc:title>
  <dc:creator>www.PHILka.RU</dc:creator>
  <cp:lastModifiedBy>www.PHILka.RU</cp:lastModifiedBy>
  <cp:revision>16</cp:revision>
  <dcterms:created xsi:type="dcterms:W3CDTF">2013-09-24T06:38:07Z</dcterms:created>
  <dcterms:modified xsi:type="dcterms:W3CDTF">2014-01-19T19:58:23Z</dcterms:modified>
</cp:coreProperties>
</file>