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8" r:id="rId2"/>
    <p:sldId id="267" r:id="rId3"/>
    <p:sldId id="269" r:id="rId4"/>
    <p:sldId id="282" r:id="rId5"/>
    <p:sldId id="283" r:id="rId6"/>
    <p:sldId id="279" r:id="rId7"/>
    <p:sldId id="303" r:id="rId8"/>
    <p:sldId id="258" r:id="rId9"/>
    <p:sldId id="271" r:id="rId10"/>
    <p:sldId id="257" r:id="rId11"/>
    <p:sldId id="260" r:id="rId12"/>
    <p:sldId id="270" r:id="rId13"/>
    <p:sldId id="288" r:id="rId14"/>
    <p:sldId id="302" r:id="rId15"/>
    <p:sldId id="289" r:id="rId16"/>
    <p:sldId id="301" r:id="rId17"/>
    <p:sldId id="286" r:id="rId18"/>
    <p:sldId id="287" r:id="rId19"/>
    <p:sldId id="261" r:id="rId20"/>
    <p:sldId id="264" r:id="rId21"/>
    <p:sldId id="272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99D07-36F9-4883-853A-32F72AB2635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77AE5-B387-420C-96D3-6BA5E10C0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EB035-67BC-4873-8B45-3930AE7EF28D}" type="slidenum">
              <a:rPr lang="ru-RU"/>
              <a:pPr/>
              <a:t>1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373B9-6347-4906-B6CE-F94B2687BE18}" type="slidenum">
              <a:rPr lang="ru-RU"/>
              <a:pPr/>
              <a:t>2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88195-E9C7-4B7D-80BC-FE404B1CB5FF}" type="slidenum">
              <a:rPr lang="ru-RU"/>
              <a:pPr/>
              <a:t>3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2A34F-6FF0-4AB5-8CE7-3E3E5CBE3A65}" type="slidenum">
              <a:rPr lang="ru-RU"/>
              <a:pPr/>
              <a:t>9</a:t>
            </a:fld>
            <a:endParaRPr lang="ru-RU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737A0-0A3E-4B77-86DA-327E67D54A6C}" type="slidenum">
              <a:rPr lang="ru-RU"/>
              <a:pPr/>
              <a:t>12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61988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6A41-F870-45CC-8D33-58B3AAC2F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EB478C-36F7-4F14-8D4D-72072E8155E8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CC3CC0-F91B-42B1-9D04-4BFD8D7E85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lancer.net/files/portfolio/410/41086/55989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21"/>
          <p:cNvSpPr>
            <a:spLocks noChangeShapeType="1"/>
          </p:cNvSpPr>
          <p:nvPr/>
        </p:nvSpPr>
        <p:spPr bwMode="auto">
          <a:xfrm>
            <a:off x="2627313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Line 122"/>
          <p:cNvSpPr>
            <a:spLocks noChangeShapeType="1"/>
          </p:cNvSpPr>
          <p:nvPr/>
        </p:nvSpPr>
        <p:spPr bwMode="auto">
          <a:xfrm>
            <a:off x="2627313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123"/>
          <p:cNvSpPr>
            <a:spLocks noChangeShapeType="1"/>
          </p:cNvSpPr>
          <p:nvPr/>
        </p:nvSpPr>
        <p:spPr bwMode="auto">
          <a:xfrm>
            <a:off x="2700338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8" name="Rectangle 148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8991600" cy="1557326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Зимина Светлана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Михайловна</a:t>
            </a:r>
          </a:p>
        </p:txBody>
      </p:sp>
      <p:sp>
        <p:nvSpPr>
          <p:cNvPr id="3078" name="Text Box 151"/>
          <p:cNvSpPr txBox="1">
            <a:spLocks noChangeArrowheads="1"/>
          </p:cNvSpPr>
          <p:nvPr/>
        </p:nvSpPr>
        <p:spPr bwMode="auto">
          <a:xfrm>
            <a:off x="357159" y="2285992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/>
              <a:t>      Учитель начальных классов МБОУ «</a:t>
            </a:r>
            <a:r>
              <a:rPr lang="ru-RU" sz="2400" dirty="0" err="1"/>
              <a:t>Починковская</a:t>
            </a:r>
            <a:r>
              <a:rPr lang="ru-RU" sz="2400" dirty="0"/>
              <a:t> ООШ</a:t>
            </a:r>
            <a:r>
              <a:rPr lang="ru-RU" sz="2400" dirty="0" smtClean="0"/>
              <a:t>»</a:t>
            </a:r>
            <a:endParaRPr lang="ru-RU" sz="2400" dirty="0"/>
          </a:p>
          <a:p>
            <a:pPr marL="457200" indent="-457200"/>
            <a:r>
              <a:rPr lang="ru-RU" sz="2400" dirty="0"/>
              <a:t>      Общий педагогический стаж в должности учителя начальных классов – 19лет.</a:t>
            </a:r>
          </a:p>
          <a:p>
            <a:pPr marL="457200" indent="-457200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44988" y="500063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572008"/>
            <a:ext cx="7786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«Какими дети рождаются, это ни от кого не зависит, но чтобы они путем правильного воспитания сделались хорошими - это в нашей власти.».</a:t>
            </a:r>
            <a:endParaRPr lang="ru-RU" sz="2800" b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285860"/>
            <a:ext cx="7286676" cy="5572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-214338"/>
            <a:ext cx="58517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любим читать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журнал «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Чилисема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857892"/>
            <a:ext cx="4251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-214338"/>
            <a:ext cx="8156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эрзянского языка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143644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11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1604" y="214290"/>
            <a:ext cx="5872178" cy="11430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u="sng" dirty="0" smtClean="0"/>
              <a:t>Патриотическое воспитание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571612"/>
            <a:ext cx="3714776" cy="4975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C:\Users\Admin\Desktop\картинки13\667946w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736"/>
            <a:ext cx="407196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7686" y="6000768"/>
            <a:ext cx="402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12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\Desktop\фото\картинки13\p11_vstrecha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643050"/>
            <a:ext cx="4214842" cy="464347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714488"/>
            <a:ext cx="3987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857232"/>
            <a:ext cx="8464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Традиции русского народа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Два села - две культуры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857892"/>
            <a:ext cx="392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13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142984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8166" y="214290"/>
            <a:ext cx="8966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Традиции мордовского народа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143644"/>
            <a:ext cx="4122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14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  <a:endParaRPr lang="ru-RU" sz="28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2910" y="1428747"/>
            <a:ext cx="8001056" cy="54292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       </a:t>
            </a:r>
            <a:r>
              <a:rPr lang="ru-RU" sz="2000" dirty="0" smtClean="0"/>
              <a:t>Чем младше учащийся, тем больше места на уроках должна занимать игра. Целесообразно, чтобы игра являлась обязательной структурной единицей урока.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/>
              <a:t>     ПОЧЕМУ?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   Игра- это естественно и привычно для ребенка.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Игра непременно вызывает чувство удивления, а следовательно живой интерес к процессу познания.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   Играя, дети всегда лучше запоминают материал.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Во время игры дети получают возможность высказать    неправильное суждение и не получить за это отрицательной отметки, не боятся сделать что-то «не как обычно».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  Для многих игра является средством«психологической реабилитации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5589788"/>
            <a:ext cx="6786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0839" y="428604"/>
            <a:ext cx="368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Урок-игра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857892"/>
            <a:ext cx="393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15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3060074.JPG"/>
          <p:cNvPicPr preferRelativeResize="0"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643314"/>
            <a:ext cx="421484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35004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на уроке игровой атмосферы развивает познавательный интерес, снимает усталость, позволяет удерживать внимание. Поэтому на каждом уроке использую различные упражнения на развитие внимания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pochber.edurm.ru/images/p24_s10502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876"/>
            <a:ext cx="3929090" cy="294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pochber.edurm.ru/images/p24_s10502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34490" y="1"/>
            <a:ext cx="4295196" cy="32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14810" y="6072206"/>
            <a:ext cx="4187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16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9036050" cy="5838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Каждый ребенок хочет творить. На своих уроках я стараюсь пробуждать заложенное творческое начало, учить трудиться, помогаю ребенку понять и найти себя для радостной, счастливой и наполненной жизни, сделать первые шаги в творчестве.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3938" y="2500306"/>
            <a:ext cx="8604342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6215082"/>
            <a:ext cx="395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17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28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«Дети должны расти в мире красоты, игры, сказки, музыки, рисунка, творчества…»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                     В. А. Сухомлинский.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3429000"/>
            <a:ext cx="3429000" cy="46434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1643050"/>
            <a:ext cx="2786082" cy="492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1643050"/>
            <a:ext cx="2682099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1643050"/>
            <a:ext cx="278608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6000768"/>
            <a:ext cx="4154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18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643050"/>
            <a:ext cx="3428992" cy="46434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25003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Детские творческие способности – это естественное поведение ребенка на фоне отсутствия стереотипов, где точкой отсчета является норма, и чем дальше от нее, тем показатели творчества выше.</a:t>
            </a: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9" y="214290"/>
            <a:ext cx="2857520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3643314"/>
            <a:ext cx="28204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214289"/>
            <a:ext cx="2549519" cy="314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3643314"/>
            <a:ext cx="2610791" cy="3000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85852" y="6143644"/>
            <a:ext cx="4158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19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1" y="0"/>
            <a:ext cx="8572529" cy="1071546"/>
          </a:xfrm>
          <a:noFill/>
        </p:spPr>
        <p:txBody>
          <a:bodyPr/>
          <a:lstStyle/>
          <a:p>
            <a:pPr eaLnBrk="1" hangingPunct="1"/>
            <a:r>
              <a:rPr lang="ru-RU" u="sng" dirty="0" smtClean="0">
                <a:solidFill>
                  <a:schemeClr val="tx1"/>
                </a:solidFill>
              </a:rPr>
              <a:t>Тема педагогического опыта: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2357430"/>
            <a:ext cx="8358216" cy="421482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4400" i="1" dirty="0" smtClean="0">
                <a:solidFill>
                  <a:srgbClr val="FF0000"/>
                </a:solidFill>
              </a:rPr>
              <a:t>«Развитие познавательных и творческих способностей учащихся на уроках мордовского языка»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0756" y="1571612"/>
            <a:ext cx="2433209" cy="258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857356" y="428604"/>
            <a:ext cx="544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Наши рисунки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1571612"/>
            <a:ext cx="228601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8568" y="1500174"/>
            <a:ext cx="265894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4500570"/>
            <a:ext cx="2786082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1" y="4429132"/>
            <a:ext cx="250032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3" y="4357694"/>
            <a:ext cx="228601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57158" y="6143644"/>
            <a:ext cx="4571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20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357430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2428868"/>
            <a:ext cx="470790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642918"/>
            <a:ext cx="500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Умелые ручки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072206"/>
            <a:ext cx="402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21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14350"/>
            <a:ext cx="2743200" cy="11620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357166"/>
            <a:ext cx="3643313" cy="27860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 </a:t>
            </a:r>
            <a:r>
              <a:rPr lang="ru-RU" sz="3200" dirty="0" smtClean="0"/>
              <a:t>Учение без творчества – это мучение.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Проникнув в одну из великих тайн природы – тайну возникновения и развития творческих способностей, люди научатся выращивать… ТАЛАНТЫ.</a:t>
            </a:r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857232"/>
            <a:ext cx="514353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6000768"/>
            <a:ext cx="434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22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u="sng" dirty="0" smtClean="0">
                <a:solidFill>
                  <a:srgbClr val="FF0000"/>
                </a:solidFill>
              </a:rPr>
              <a:t>Цели и задачи: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71688"/>
            <a:ext cx="7772400" cy="4114800"/>
          </a:xfrm>
          <a:noFill/>
        </p:spPr>
        <p:txBody>
          <a:bodyPr>
            <a:normAutofit/>
          </a:bodyPr>
          <a:lstStyle/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1600" dirty="0" smtClean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2123351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Сохранение мордовского языка, воспитание в детях уважения к родному языку, к своим корням; воспитание нравственно здоровой, свободной и ответственной личности, гражданина и патриота.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57158" y="3429000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 образовательной культуры, включающей усвоение накопленных нашими предками знаний, народного опыта и мудрости.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22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73238"/>
            <a:ext cx="8572560" cy="508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 dirty="0" smtClean="0"/>
              <a:t>    </a:t>
            </a:r>
            <a:endParaRPr lang="ru-RU" sz="3000" b="1" dirty="0" smtClean="0">
              <a:solidFill>
                <a:srgbClr val="66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284163"/>
            <a:ext cx="8990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Убеждена, все дети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без исключения — талантливы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8001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/>
              <a:t>Пробудить заложенное в каждом ребенке созидательное начало, помочь сделать первые шаги в творчестве - задача не из легких. Период начального обучения в школе заключает в себе огромные возможности для развития творческих способностей младших школьников. Следовательно, задача школы – создать такую обстановку, в которой возможно максимальное развитие этих качеств у ребенка.</a:t>
            </a: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Способы стимулирования творческих способностей.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1285916" y="2143125"/>
            <a:ext cx="10215634" cy="4500563"/>
          </a:xfrm>
        </p:spPr>
        <p:txBody>
          <a:bodyPr>
            <a:noAutofit/>
          </a:bodyPr>
          <a:lstStyle/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1.Благоприятная атмосфера в классе.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2. Доброжелательность со стороны учителя, его отказ от критики в адрес ребенка.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3. Обогащение окружающей среды ребенка самыми новыми и разнообразными для него предметами, с целью развития его любознательности.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4. Поощрение высказывания оригинальных идей.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5.Использование личного примера творческого подхода к решению проблем.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6. Предоставление детям возможности активно задавать вопросы.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lvl="4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90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00010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Эрзянь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а 1 из 465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142984"/>
            <a:ext cx="6934127" cy="5286412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04" y="2000240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72000" y="2071678"/>
            <a:ext cx="25003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Язык жив только тогда, когда на нем говорят, общаются, создают художественные произведения и развивают.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72140"/>
            <a:ext cx="325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Новая папка (3)\20091004122102-819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00174"/>
            <a:ext cx="3929089" cy="48895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571612"/>
            <a:ext cx="364333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5783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Символика Республики</a:t>
            </a:r>
          </a:p>
          <a:p>
            <a:pPr algn="ctr"/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Мордовия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929330"/>
            <a:ext cx="306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785794"/>
            <a:ext cx="3214710" cy="60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Национальная одежда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Admin\Desktop\картинки13\c01d52ddbb31aec26d547ac09180d902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142984"/>
            <a:ext cx="3071802" cy="571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6215082"/>
            <a:ext cx="3225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Уроки -праздники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00100" y="1214422"/>
            <a:ext cx="7286676" cy="5465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5500688"/>
            <a:ext cx="349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22863" y="3770313"/>
            <a:ext cx="1635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00826" y="4286256"/>
            <a:ext cx="258775" cy="1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38" y="4643438"/>
            <a:ext cx="419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578" y="4143380"/>
            <a:ext cx="285752" cy="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57818" y="3760212"/>
            <a:ext cx="285752" cy="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648866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Рождественские колядки на мордовском языке.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715016"/>
            <a:ext cx="3241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565</Words>
  <Application>Microsoft Office PowerPoint</Application>
  <PresentationFormat>Экран (4:3)</PresentationFormat>
  <Paragraphs>87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Зимина Светлана      Михайловна</vt:lpstr>
      <vt:lpstr>Тема педагогического опыта:</vt:lpstr>
      <vt:lpstr>Цели и задачи:</vt:lpstr>
      <vt:lpstr>Слайд 4</vt:lpstr>
      <vt:lpstr>Способы стимулирования творческих способностей.</vt:lpstr>
      <vt:lpstr>Эрзянь кель</vt:lpstr>
      <vt:lpstr>Слайд 7</vt:lpstr>
      <vt:lpstr>    Национальная одежда</vt:lpstr>
      <vt:lpstr>Уроки -праздники</vt:lpstr>
      <vt:lpstr>Слайд 10</vt:lpstr>
      <vt:lpstr>Слайд 11</vt:lpstr>
      <vt:lpstr>Патриотическое воспитание</vt:lpstr>
      <vt:lpstr>Слайд 13</vt:lpstr>
      <vt:lpstr>Слайд 14</vt:lpstr>
      <vt:lpstr> </vt:lpstr>
      <vt:lpstr>Слайд 16</vt:lpstr>
      <vt:lpstr>Слайд 17</vt:lpstr>
      <vt:lpstr>  «Дети должны расти в мире красоты, игры, сказки, музыки, рисунка, творчества…»                                              В. А. Сухомлинский.  </vt:lpstr>
      <vt:lpstr>Слайд 19</vt:lpstr>
      <vt:lpstr>Слайд 20</vt:lpstr>
      <vt:lpstr>Слайд 21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Зимина Светлана      Михайловна</dc:title>
  <dc:creator>Admin</dc:creator>
  <cp:lastModifiedBy>Admin</cp:lastModifiedBy>
  <cp:revision>58</cp:revision>
  <dcterms:created xsi:type="dcterms:W3CDTF">2012-03-11T12:23:35Z</dcterms:created>
  <dcterms:modified xsi:type="dcterms:W3CDTF">2012-03-29T12:24:18Z</dcterms:modified>
</cp:coreProperties>
</file>