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8" r:id="rId2"/>
    <p:sldId id="256" r:id="rId3"/>
    <p:sldId id="263" r:id="rId4"/>
    <p:sldId id="262" r:id="rId5"/>
    <p:sldId id="272" r:id="rId6"/>
    <p:sldId id="284" r:id="rId7"/>
    <p:sldId id="274" r:id="rId8"/>
    <p:sldId id="276" r:id="rId9"/>
    <p:sldId id="275" r:id="rId10"/>
    <p:sldId id="277" r:id="rId11"/>
    <p:sldId id="268" r:id="rId12"/>
    <p:sldId id="265" r:id="rId13"/>
    <p:sldId id="286" r:id="rId14"/>
    <p:sldId id="287" r:id="rId15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CC"/>
    <a:srgbClr val="FF99FF"/>
    <a:srgbClr val="00CC00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2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ru-RU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1FCDB98A-58A4-49C8-8322-261C3E274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410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9AE47-9C0D-4C80-A2CC-B59A200BF5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20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B6C86-C56B-4076-8F09-B662444DC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92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DBFE6-82A4-4E5D-BDA0-294ECEFA9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959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5EDB4-F0D5-4AE6-931B-0E56E5D0A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77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67BE7-A075-4C90-8FFF-4BDEADD4F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30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48CC1-EC4E-4ABD-89EF-3255A96F9D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038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3BBCF-F197-45AD-9FAF-EF3E1B002E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753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5FDB6-0642-4895-8903-9E97AAAC3C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11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24B2C-93B5-4379-AB1E-CF6E17E60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44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6A62D-9F7E-43AF-8B95-FF90B06418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64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3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7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7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8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5B4ED91-E30B-4560-B752-11158509FB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1"/>
          <p:cNvGrpSpPr>
            <a:grpSpLocks/>
          </p:cNvGrpSpPr>
          <p:nvPr/>
        </p:nvGrpSpPr>
        <p:grpSpPr bwMode="auto">
          <a:xfrm>
            <a:off x="838200" y="6248400"/>
            <a:ext cx="7391400" cy="319088"/>
            <a:chOff x="144" y="1248"/>
            <a:chExt cx="4656" cy="201"/>
          </a:xfrm>
        </p:grpSpPr>
        <p:sp>
          <p:nvSpPr>
            <p:cNvPr id="1034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20.wmf"/><Relationship Id="rId3" Type="http://schemas.openxmlformats.org/officeDocument/2006/relationships/oleObject" Target="../embeddings/oleObject3.bin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9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img1.liveinternet.ru/images/attach/c/0/42/281/42281130_118225301084213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2800" b="0" u="sng" smtClean="0"/>
              <a:t>Интегрированный  урок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133600"/>
            <a:ext cx="4572000" cy="2743200"/>
          </a:xfrm>
        </p:spPr>
        <p:txBody>
          <a:bodyPr/>
          <a:lstStyle/>
          <a:p>
            <a:pPr eaLnBrk="1" hangingPunct="1"/>
            <a:endParaRPr lang="ru-RU" sz="2000" smtClean="0"/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4357688" y="5084763"/>
            <a:ext cx="1905000" cy="83820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CC99FF"/>
              </a:gs>
            </a:gsLst>
            <a:lin ang="0" scaled="1"/>
          </a:gra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66"/>
                </a:solidFill>
              </a:rPr>
              <a:t>11</a:t>
            </a:r>
            <a:r>
              <a:rPr lang="ru-RU" b="1">
                <a:solidFill>
                  <a:srgbClr val="000066"/>
                </a:solidFill>
              </a:rPr>
              <a:t> класс</a:t>
            </a:r>
          </a:p>
          <a:p>
            <a:pPr algn="ctr"/>
            <a:endParaRPr lang="ru-RU" b="1">
              <a:solidFill>
                <a:srgbClr val="008080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705600" y="4419600"/>
            <a:ext cx="3074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2000">
                <a:solidFill>
                  <a:schemeClr val="tx2"/>
                </a:solidFill>
                <a:latin typeface="Arial" pitchFamily="34" charset="0"/>
              </a:rPr>
              <a:t>              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2285984" y="2285992"/>
            <a:ext cx="6500858" cy="2628000"/>
          </a:xfrm>
          <a:prstGeom prst="ellipse">
            <a:avLst/>
          </a:prstGeom>
          <a:gradFill rotWithShape="0">
            <a:gsLst>
              <a:gs pos="0">
                <a:srgbClr val="66FFCC"/>
              </a:gs>
              <a:gs pos="100000">
                <a:srgbClr val="FFFFFF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DeflateInflate">
              <a:avLst/>
            </a:prstTxWarp>
          </a:bodyPr>
          <a:lstStyle/>
          <a:p>
            <a:pPr algn="ctr"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</a:t>
            </a: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Применение производной в </a:t>
            </a:r>
          </a:p>
          <a:p>
            <a:pPr algn="ctr">
              <a:defRPr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физике и технике</a:t>
            </a:r>
          </a:p>
        </p:txBody>
      </p:sp>
      <p:sp>
        <p:nvSpPr>
          <p:cNvPr id="3079" name="Прямоугольник 1"/>
          <p:cNvSpPr>
            <a:spLocks noChangeArrowheads="1"/>
          </p:cNvSpPr>
          <p:nvPr/>
        </p:nvSpPr>
        <p:spPr bwMode="auto">
          <a:xfrm>
            <a:off x="1512888" y="6083300"/>
            <a:ext cx="7596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000"/>
              <a:t>ГБОУ СОШ №575 Учитель математики Гаранова Нина Борисовна</a:t>
            </a:r>
          </a:p>
          <a:p>
            <a:r>
              <a:rPr lang="ru-RU" sz="2000"/>
              <a:t>                               Учитель физики Акимова Татьяна Борисовна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EAEAEA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4800600" y="2784475"/>
            <a:ext cx="1311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2291" name="Заголовок 7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7030A0"/>
                </a:solidFill>
              </a:rPr>
              <a:t>Самостоятельная работа</a:t>
            </a:r>
          </a:p>
        </p:txBody>
      </p:sp>
      <p:sp>
        <p:nvSpPr>
          <p:cNvPr id="12292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2293" name="Picture 4" descr="cl7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2857500"/>
            <a:ext cx="3805237" cy="370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2228850" y="2274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13315" name="Group 4"/>
          <p:cNvGrpSpPr>
            <a:grpSpLocks/>
          </p:cNvGrpSpPr>
          <p:nvPr/>
        </p:nvGrpSpPr>
        <p:grpSpPr bwMode="auto">
          <a:xfrm>
            <a:off x="2228850" y="2274888"/>
            <a:ext cx="4687888" cy="2255837"/>
            <a:chOff x="0" y="0"/>
            <a:chExt cx="2953" cy="1421"/>
          </a:xfrm>
        </p:grpSpPr>
        <p:sp>
          <p:nvSpPr>
            <p:cNvPr id="1333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953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/>
            <a:p>
              <a:endParaRPr lang="ru-RU"/>
            </a:p>
          </p:txBody>
        </p:sp>
        <p:grpSp>
          <p:nvGrpSpPr>
            <p:cNvPr id="13332" name="Group 6"/>
            <p:cNvGrpSpPr>
              <a:grpSpLocks/>
            </p:cNvGrpSpPr>
            <p:nvPr/>
          </p:nvGrpSpPr>
          <p:grpSpPr bwMode="auto">
            <a:xfrm>
              <a:off x="0" y="0"/>
              <a:ext cx="2616" cy="1421"/>
              <a:chOff x="0" y="0"/>
              <a:chExt cx="2616" cy="1421"/>
            </a:xfrm>
          </p:grpSpPr>
          <p:sp>
            <p:nvSpPr>
              <p:cNvPr id="13333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616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3334" name="Rectangle 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880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ru-RU" sz="1000">
                    <a:latin typeface="ms sans serif"/>
                  </a:rPr>
                  <a:t>  </a:t>
                </a:r>
                <a:r>
                  <a:rPr lang="ru-RU" sz="14200">
                    <a:latin typeface="ms sans serif"/>
                  </a:rPr>
                  <a:t> </a:t>
                </a:r>
                <a:r>
                  <a:rPr lang="ru-RU" sz="1000">
                    <a:latin typeface="ms sans serif"/>
                  </a:rPr>
                  <a:t>                                                                        </a:t>
                </a:r>
              </a:p>
            </p:txBody>
          </p:sp>
        </p:grpSp>
      </p:grpSp>
      <p:sp>
        <p:nvSpPr>
          <p:cNvPr id="13316" name="Заголовок 1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296862"/>
          </a:xfrm>
        </p:spPr>
        <p:txBody>
          <a:bodyPr/>
          <a:lstStyle/>
          <a:p>
            <a:pPr eaLnBrk="1" hangingPunct="1"/>
            <a:r>
              <a:rPr lang="ru-RU" smtClean="0"/>
              <a:t>Ответы.</a:t>
            </a:r>
          </a:p>
        </p:txBody>
      </p:sp>
      <p:sp>
        <p:nvSpPr>
          <p:cNvPr id="13317" name="Текст 12"/>
          <p:cNvSpPr>
            <a:spLocks noGrp="1"/>
          </p:cNvSpPr>
          <p:nvPr>
            <p:ph type="body" idx="1"/>
          </p:nvPr>
        </p:nvSpPr>
        <p:spPr>
          <a:xfrm>
            <a:off x="500063" y="357188"/>
            <a:ext cx="4040187" cy="639762"/>
          </a:xfrm>
        </p:spPr>
        <p:txBody>
          <a:bodyPr/>
          <a:lstStyle/>
          <a:p>
            <a:pPr eaLnBrk="1" hangingPunct="1"/>
            <a:r>
              <a:rPr lang="ru-RU" smtClean="0"/>
              <a:t>Вариант </a:t>
            </a:r>
            <a:r>
              <a:rPr lang="en-US" smtClean="0"/>
              <a:t>I</a:t>
            </a:r>
            <a:endParaRPr lang="ru-RU" smtClean="0"/>
          </a:p>
        </p:txBody>
      </p:sp>
      <p:sp>
        <p:nvSpPr>
          <p:cNvPr id="13318" name="Содержимое 13"/>
          <p:cNvSpPr>
            <a:spLocks noGrp="1"/>
          </p:cNvSpPr>
          <p:nvPr>
            <p:ph sz="half" idx="2"/>
          </p:nvPr>
        </p:nvSpPr>
        <p:spPr>
          <a:xfrm>
            <a:off x="755650" y="1125538"/>
            <a:ext cx="3929063" cy="49291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1</a:t>
            </a:r>
            <a:r>
              <a:rPr lang="ru-RU" sz="1800" smtClean="0"/>
              <a:t>. Какая из приведенных  зависимостей описывает равнозамедленное движение: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г) </a:t>
            </a:r>
            <a:r>
              <a:rPr lang="de-DE" b="1" smtClean="0"/>
              <a:t>x</a:t>
            </a:r>
            <a:r>
              <a:rPr lang="ru-RU" b="1" smtClean="0"/>
              <a:t>=8+2</a:t>
            </a:r>
            <a:r>
              <a:rPr lang="de-DE" b="1" smtClean="0"/>
              <a:t>t</a:t>
            </a:r>
            <a:r>
              <a:rPr lang="ru-RU" b="1" smtClean="0"/>
              <a:t>-4</a:t>
            </a:r>
            <a:r>
              <a:rPr lang="de-DE" b="1" smtClean="0"/>
              <a:t>t</a:t>
            </a:r>
            <a:r>
              <a:rPr lang="ru-RU" b="1" baseline="30000" smtClean="0"/>
              <a:t>2</a:t>
            </a:r>
            <a:r>
              <a:rPr lang="ru-RU" sz="180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smtClean="0"/>
              <a:t>2. Уравнение движения тела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x</a:t>
            </a:r>
            <a:r>
              <a:rPr lang="ru-RU" sz="1800" smtClean="0"/>
              <a:t>=5</a:t>
            </a:r>
            <a:r>
              <a:rPr lang="en-US" sz="1800" smtClean="0"/>
              <a:t>t+</a:t>
            </a:r>
            <a:r>
              <a:rPr lang="ru-RU" sz="1800" smtClean="0"/>
              <a:t>2</a:t>
            </a:r>
            <a:r>
              <a:rPr lang="en-US" sz="1800" smtClean="0"/>
              <a:t>t</a:t>
            </a:r>
            <a:r>
              <a:rPr lang="ru-RU" sz="1800" baseline="30000" smtClean="0"/>
              <a:t>2</a:t>
            </a:r>
            <a:r>
              <a:rPr lang="ru-RU" sz="1800" smtClean="0"/>
              <a:t>. Каковы скорость 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smtClean="0"/>
              <a:t>ускорение тела в момент времени </a:t>
            </a:r>
            <a:r>
              <a:rPr lang="en-US" sz="1800" smtClean="0"/>
              <a:t>t </a:t>
            </a:r>
            <a:r>
              <a:rPr lang="ru-RU" sz="1800" smtClean="0"/>
              <a:t>= 2с</a:t>
            </a:r>
            <a:r>
              <a:rPr lang="ru-RU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            </a:t>
            </a:r>
            <a:r>
              <a:rPr lang="ru-RU" b="1" smtClean="0"/>
              <a:t>5</a:t>
            </a:r>
            <a:r>
              <a:rPr lang="en-US" b="1" smtClean="0"/>
              <a:t>+</a:t>
            </a:r>
            <a:r>
              <a:rPr lang="ru-RU" b="1" smtClean="0"/>
              <a:t>4</a:t>
            </a:r>
            <a:r>
              <a:rPr lang="en-US" b="1" smtClean="0"/>
              <a:t>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  <a:r>
              <a:rPr lang="ru-RU" smtClean="0"/>
              <a:t>                    </a:t>
            </a:r>
            <a:r>
              <a:rPr lang="ru-RU" b="1" smtClean="0"/>
              <a:t> </a:t>
            </a:r>
            <a:r>
              <a:rPr lang="en-US" b="1" smtClean="0"/>
              <a:t>13</a:t>
            </a:r>
            <a:r>
              <a:rPr lang="ru-RU" b="1" i="1" smtClean="0"/>
              <a:t>м/с</a:t>
            </a:r>
            <a:r>
              <a:rPr lang="en-US" smtClean="0"/>
              <a:t>  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                     </a:t>
            </a:r>
            <a:r>
              <a:rPr lang="en-US" b="1" smtClean="0"/>
              <a:t> 4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ru-RU" baseline="30000" smtClean="0"/>
              <a:t>                                  </a:t>
            </a:r>
            <a:endParaRPr lang="ru-RU" smtClean="0"/>
          </a:p>
        </p:txBody>
      </p:sp>
      <p:sp>
        <p:nvSpPr>
          <p:cNvPr id="13319" name="Текст 14"/>
          <p:cNvSpPr>
            <a:spLocks noGrp="1"/>
          </p:cNvSpPr>
          <p:nvPr>
            <p:ph type="body" sz="quarter" idx="3"/>
          </p:nvPr>
        </p:nvSpPr>
        <p:spPr>
          <a:xfrm>
            <a:off x="4357688" y="285750"/>
            <a:ext cx="4041775" cy="639763"/>
          </a:xfrm>
        </p:spPr>
        <p:txBody>
          <a:bodyPr/>
          <a:lstStyle/>
          <a:p>
            <a:pPr eaLnBrk="1" hangingPunct="1"/>
            <a:r>
              <a:rPr lang="ru-RU" smtClean="0"/>
              <a:t>Вариант </a:t>
            </a:r>
            <a:r>
              <a:rPr lang="en-US" smtClean="0"/>
              <a:t>II</a:t>
            </a:r>
            <a:endParaRPr lang="ru-RU" smtClean="0"/>
          </a:p>
        </p:txBody>
      </p:sp>
      <p:sp>
        <p:nvSpPr>
          <p:cNvPr id="13320" name="Содержимое 15"/>
          <p:cNvSpPr>
            <a:spLocks noGrp="1"/>
          </p:cNvSpPr>
          <p:nvPr>
            <p:ph sz="quarter" idx="4"/>
          </p:nvPr>
        </p:nvSpPr>
        <p:spPr>
          <a:xfrm>
            <a:off x="4500563" y="908050"/>
            <a:ext cx="4114800" cy="5126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1. </a:t>
            </a:r>
            <a:r>
              <a:rPr lang="ru-RU" sz="1800" smtClean="0"/>
              <a:t>Какая из приведенных зависимостей описывает равномерное движение: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в</a:t>
            </a:r>
            <a:r>
              <a:rPr lang="de-DE" b="1" smtClean="0"/>
              <a:t>) x=8t</a:t>
            </a:r>
            <a:r>
              <a:rPr lang="de-DE" smtClean="0"/>
              <a:t>;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z="1800" smtClean="0"/>
              <a:t>2. Точка движется вдоль оси </a:t>
            </a:r>
            <a:r>
              <a:rPr lang="en-US" sz="1800" smtClean="0"/>
              <a:t>x</a:t>
            </a:r>
            <a:r>
              <a:rPr lang="ru-RU" sz="1800" smtClean="0"/>
              <a:t> согласно закону </a:t>
            </a:r>
            <a:r>
              <a:rPr lang="en-US" sz="1800" smtClean="0"/>
              <a:t>x</a:t>
            </a:r>
            <a:r>
              <a:rPr lang="ru-RU" sz="1800" smtClean="0"/>
              <a:t>=10</a:t>
            </a:r>
            <a:r>
              <a:rPr lang="en-US" sz="1800" smtClean="0"/>
              <a:t>t</a:t>
            </a:r>
            <a:r>
              <a:rPr lang="ru-RU" sz="1800" smtClean="0"/>
              <a:t>-</a:t>
            </a:r>
            <a:r>
              <a:rPr lang="en-US" sz="1800" smtClean="0"/>
              <a:t>t</a:t>
            </a:r>
            <a:r>
              <a:rPr lang="ru-RU" sz="1800" baseline="30000" smtClean="0"/>
              <a:t>2</a:t>
            </a:r>
            <a:r>
              <a:rPr lang="ru-RU" sz="1800" smtClean="0"/>
              <a:t>. Каковы скорость и ускорение тела в момент времени </a:t>
            </a:r>
            <a:r>
              <a:rPr lang="en-US" sz="1800" smtClean="0"/>
              <a:t>t </a:t>
            </a:r>
            <a:r>
              <a:rPr lang="ru-RU" sz="1800" smtClean="0"/>
              <a:t>= 2с</a:t>
            </a:r>
            <a:r>
              <a:rPr lang="ru-RU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                                   10-2</a:t>
            </a:r>
            <a:r>
              <a:rPr lang="en-US" b="1" smtClean="0"/>
              <a:t>t</a:t>
            </a:r>
            <a:endParaRPr lang="ru-RU" b="1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      </a:t>
            </a:r>
            <a:r>
              <a:rPr lang="ru-RU" b="1" smtClean="0"/>
              <a:t>6</a:t>
            </a:r>
            <a:r>
              <a:rPr lang="ru-RU" sz="1800" b="1" i="1" smtClean="0"/>
              <a:t>м/с</a:t>
            </a:r>
            <a:endParaRPr lang="ru-RU" sz="1800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 </a:t>
            </a:r>
            <a:r>
              <a:rPr lang="ru-RU" b="1" smtClean="0"/>
              <a:t>-2</a:t>
            </a:r>
            <a:r>
              <a:rPr lang="ru-RU" sz="1800" b="1" i="1" smtClean="0"/>
              <a:t>м/с</a:t>
            </a:r>
            <a:r>
              <a:rPr lang="ru-RU" sz="1800" b="1" i="1" baseline="30000" smtClean="0"/>
              <a:t>2</a:t>
            </a:r>
            <a:endParaRPr lang="ru-RU" sz="1800" b="1" smtClean="0"/>
          </a:p>
        </p:txBody>
      </p:sp>
      <p:graphicFrame>
        <p:nvGraphicFramePr>
          <p:cNvPr id="13321" name="Object 15"/>
          <p:cNvGraphicFramePr>
            <a:graphicFrameLocks noChangeAspect="1"/>
          </p:cNvGraphicFramePr>
          <p:nvPr/>
        </p:nvGraphicFramePr>
        <p:xfrm>
          <a:off x="5076825" y="3644900"/>
          <a:ext cx="144145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Формула" r:id="rId3" imgW="380835" imgH="215806" progId="Equation.3">
                  <p:embed/>
                </p:oleObj>
              </mc:Choice>
              <mc:Fallback>
                <p:oleObj name="Формула" r:id="rId3" imgW="380835" imgH="215806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3644900"/>
                        <a:ext cx="144145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6"/>
          <p:cNvGraphicFramePr>
            <a:graphicFrameLocks noChangeAspect="1"/>
          </p:cNvGraphicFramePr>
          <p:nvPr/>
        </p:nvGraphicFramePr>
        <p:xfrm>
          <a:off x="1116013" y="4581525"/>
          <a:ext cx="13716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Формула" r:id="rId5" imgW="380835" imgH="215806" progId="Equation.3">
                  <p:embed/>
                </p:oleObj>
              </mc:Choice>
              <mc:Fallback>
                <p:oleObj name="Формула" r:id="rId5" imgW="380835" imgH="215806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581525"/>
                        <a:ext cx="13716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17"/>
          <p:cNvGraphicFramePr>
            <a:graphicFrameLocks noChangeAspect="1"/>
          </p:cNvGraphicFramePr>
          <p:nvPr/>
        </p:nvGraphicFramePr>
        <p:xfrm>
          <a:off x="2339975" y="4581525"/>
          <a:ext cx="132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Формула" r:id="rId6" imgW="406048" imgH="215713" progId="Equation.3">
                  <p:embed/>
                </p:oleObj>
              </mc:Choice>
              <mc:Fallback>
                <p:oleObj name="Формула" r:id="rId6" imgW="406048" imgH="215713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581525"/>
                        <a:ext cx="13208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18"/>
          <p:cNvGraphicFramePr>
            <a:graphicFrameLocks noChangeAspect="1"/>
          </p:cNvGraphicFramePr>
          <p:nvPr/>
        </p:nvGraphicFramePr>
        <p:xfrm>
          <a:off x="6443663" y="3573463"/>
          <a:ext cx="10763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name="Формула" r:id="rId8" imgW="406048" imgH="215713" progId="Equation.3">
                  <p:embed/>
                </p:oleObj>
              </mc:Choice>
              <mc:Fallback>
                <p:oleObj name="Формула" r:id="rId8" imgW="406048" imgH="215713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3573463"/>
                        <a:ext cx="107632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23"/>
          <p:cNvGraphicFramePr>
            <a:graphicFrameLocks noChangeAspect="1"/>
          </p:cNvGraphicFramePr>
          <p:nvPr/>
        </p:nvGraphicFramePr>
        <p:xfrm>
          <a:off x="1258888" y="5013325"/>
          <a:ext cx="15589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name="Формула" r:id="rId9" imgW="406048" imgH="215713" progId="Equation.3">
                  <p:embed/>
                </p:oleObj>
              </mc:Choice>
              <mc:Fallback>
                <p:oleObj name="Формула" r:id="rId9" imgW="406048" imgH="215713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5013325"/>
                        <a:ext cx="155892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6" name="Object 24"/>
          <p:cNvGraphicFramePr>
            <a:graphicFrameLocks noChangeAspect="1"/>
          </p:cNvGraphicFramePr>
          <p:nvPr/>
        </p:nvGraphicFramePr>
        <p:xfrm>
          <a:off x="5580063" y="4437063"/>
          <a:ext cx="126523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Формула" r:id="rId11" imgW="406048" imgH="215713" progId="Equation.3">
                  <p:embed/>
                </p:oleObj>
              </mc:Choice>
              <mc:Fallback>
                <p:oleObj name="Формула" r:id="rId11" imgW="406048" imgH="215713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4437063"/>
                        <a:ext cx="126523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7" name="Прямоугольник 33"/>
          <p:cNvSpPr>
            <a:spLocks noChangeArrowheads="1"/>
          </p:cNvSpPr>
          <p:nvPr/>
        </p:nvSpPr>
        <p:spPr bwMode="auto">
          <a:xfrm>
            <a:off x="2916238" y="5516563"/>
            <a:ext cx="720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 i="1"/>
              <a:t>м/с</a:t>
            </a:r>
            <a:r>
              <a:rPr lang="ru-RU" b="1" i="1" baseline="30000"/>
              <a:t>2</a:t>
            </a:r>
            <a:endParaRPr lang="ru-RU"/>
          </a:p>
        </p:txBody>
      </p:sp>
      <p:graphicFrame>
        <p:nvGraphicFramePr>
          <p:cNvPr id="13328" name="Object 27"/>
          <p:cNvGraphicFramePr>
            <a:graphicFrameLocks noChangeAspect="1"/>
          </p:cNvGraphicFramePr>
          <p:nvPr/>
        </p:nvGraphicFramePr>
        <p:xfrm>
          <a:off x="1835150" y="5589588"/>
          <a:ext cx="7397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3" name="Формула" r:id="rId12" imgW="241195" imgH="139639" progId="Equation.3">
                  <p:embed/>
                </p:oleObj>
              </mc:Choice>
              <mc:Fallback>
                <p:oleObj name="Формула" r:id="rId12" imgW="241195" imgH="139639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5589588"/>
                        <a:ext cx="7397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9" name="Object 28"/>
          <p:cNvGraphicFramePr>
            <a:graphicFrameLocks noChangeAspect="1"/>
          </p:cNvGraphicFramePr>
          <p:nvPr/>
        </p:nvGraphicFramePr>
        <p:xfrm>
          <a:off x="5651500" y="5373688"/>
          <a:ext cx="785813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4" name="Формула" r:id="rId14" imgW="241195" imgH="139639" progId="Equation.3">
                  <p:embed/>
                </p:oleObj>
              </mc:Choice>
              <mc:Fallback>
                <p:oleObj name="Формула" r:id="rId14" imgW="241195" imgH="13963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5373688"/>
                        <a:ext cx="785813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4500563" cy="785813"/>
          </a:xfrm>
        </p:spPr>
        <p:txBody>
          <a:bodyPr/>
          <a:lstStyle/>
          <a:p>
            <a:pPr eaLnBrk="1" hangingPunct="1"/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4000" smtClean="0"/>
              <a:t>Задача № 5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4438" y="1143000"/>
            <a:ext cx="6705600" cy="1328738"/>
          </a:xfrm>
        </p:spPr>
        <p:txBody>
          <a:bodyPr/>
          <a:lstStyle/>
          <a:p>
            <a:pPr eaLnBrk="1" hangingPunct="1"/>
            <a:r>
              <a:rPr lang="ru-RU" smtClean="0"/>
              <a:t>Прямолинейные движения двух материальных точек заданы уравнениями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767138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4643438" y="2071688"/>
          <a:ext cx="358140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r:id="rId3" imgW="1358900" imgH="228600" progId="Equation.3">
                  <p:embed/>
                </p:oleObj>
              </mc:Choice>
              <mc:Fallback>
                <p:oleObj r:id="rId3" imgW="13589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071688"/>
                        <a:ext cx="3581400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4643438" y="2643188"/>
          <a:ext cx="366077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Формула" r:id="rId5" imgW="1549400" imgH="228600" progId="Equation.3">
                  <p:embed/>
                </p:oleObj>
              </mc:Choice>
              <mc:Fallback>
                <p:oleObj name="Формула" r:id="rId5" imgW="15494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643188"/>
                        <a:ext cx="3660775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143250" y="3071813"/>
            <a:ext cx="60007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>
                <a:hlinkClick r:id="" action="ppaction://hlinkshowjump?jump=nextslide"/>
              </a:rPr>
              <a:t>Найдите их ускорение в тот момент </a:t>
            </a:r>
          </a:p>
          <a:p>
            <a:pPr eaLnBrk="1" hangingPunct="1">
              <a:spcBef>
                <a:spcPct val="50000"/>
              </a:spcBef>
            </a:pPr>
            <a:r>
              <a:rPr lang="ru-RU" sz="2800">
                <a:hlinkClick r:id="" action="ppaction://hlinkshowjump?jump=nextslide"/>
              </a:rPr>
              <a:t>времени (в секундах), когда скорости </a:t>
            </a:r>
          </a:p>
          <a:p>
            <a:pPr eaLnBrk="1" hangingPunct="1">
              <a:spcBef>
                <a:spcPct val="50000"/>
              </a:spcBef>
            </a:pPr>
            <a:r>
              <a:rPr lang="ru-RU" sz="2800">
                <a:hlinkClick r:id="" action="ppaction://hlinkshowjump?jump=nextslide"/>
              </a:rPr>
              <a:t>равны</a:t>
            </a:r>
            <a:r>
              <a:rPr lang="ru-RU" sz="2800"/>
              <a:t>.</a:t>
            </a:r>
          </a:p>
          <a:p>
            <a:pPr eaLnBrk="1" hangingPunct="1">
              <a:spcBef>
                <a:spcPct val="50000"/>
              </a:spcBef>
            </a:pPr>
            <a:endParaRPr lang="ru-RU" sz="2000"/>
          </a:p>
          <a:p>
            <a:pPr eaLnBrk="1" hangingPunct="1">
              <a:spcBef>
                <a:spcPct val="50000"/>
              </a:spcBef>
            </a:pPr>
            <a:endParaRPr lang="ru-RU" sz="2000"/>
          </a:p>
          <a:p>
            <a:pPr eaLnBrk="1" hangingPunct="1">
              <a:spcBef>
                <a:spcPct val="50000"/>
              </a:spcBef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736725" y="2057400"/>
            <a:ext cx="6110288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i="1">
              <a:solidFill>
                <a:srgbClr val="FF0000"/>
              </a:solidFill>
            </a:endParaRPr>
          </a:p>
          <a:p>
            <a:pPr eaLnBrk="1" hangingPunct="1"/>
            <a:endParaRPr lang="ru-RU" i="1">
              <a:solidFill>
                <a:srgbClr val="FF0000"/>
              </a:solidFill>
            </a:endParaRPr>
          </a:p>
          <a:p>
            <a:pPr eaLnBrk="1" hangingPunct="1"/>
            <a:endParaRPr lang="ru-RU" i="1">
              <a:solidFill>
                <a:srgbClr val="FF0000"/>
              </a:solidFill>
            </a:endParaRPr>
          </a:p>
          <a:p>
            <a:pPr eaLnBrk="1" hangingPunct="1"/>
            <a:endParaRPr lang="ru-RU" i="1">
              <a:solidFill>
                <a:srgbClr val="FF0000"/>
              </a:solidFill>
            </a:endParaRPr>
          </a:p>
          <a:p>
            <a:pPr eaLnBrk="1" hangingPunct="1"/>
            <a:endParaRPr lang="ru-RU" i="1">
              <a:solidFill>
                <a:srgbClr val="FF0000"/>
              </a:solidFill>
            </a:endParaRPr>
          </a:p>
          <a:p>
            <a:pPr eaLnBrk="1" hangingPunct="1"/>
            <a:endParaRPr lang="ru-RU" i="1">
              <a:solidFill>
                <a:srgbClr val="FF0000"/>
              </a:solidFill>
            </a:endParaRPr>
          </a:p>
          <a:p>
            <a:pPr eaLnBrk="1" hangingPunct="1"/>
            <a:endParaRPr lang="ru-RU" i="1">
              <a:solidFill>
                <a:srgbClr val="FF0000"/>
              </a:solidFill>
            </a:endParaRPr>
          </a:p>
          <a:p>
            <a:pPr eaLnBrk="1" hangingPunct="1"/>
            <a:endParaRPr lang="ru-RU" i="1">
              <a:solidFill>
                <a:srgbClr val="FF0000"/>
              </a:solidFill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228850" y="2235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64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Итог урока</a:t>
            </a:r>
          </a:p>
        </p:txBody>
      </p:sp>
      <p:sp>
        <p:nvSpPr>
          <p:cNvPr id="15365" name="Содержимое 9"/>
          <p:cNvSpPr>
            <a:spLocks noGrp="1"/>
          </p:cNvSpPr>
          <p:nvPr>
            <p:ph idx="1"/>
          </p:nvPr>
        </p:nvSpPr>
        <p:spPr>
          <a:xfrm>
            <a:off x="1285875" y="2071688"/>
            <a:ext cx="7143750" cy="27860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6000" b="1" u="sng" smtClean="0"/>
              <a:t>«</a:t>
            </a:r>
            <a:r>
              <a:rPr lang="ru-RU" sz="6000" b="1" i="1" u="sng" smtClean="0"/>
              <a:t>Слеп физик без математики»</a:t>
            </a:r>
            <a:endParaRPr lang="ru-RU" sz="6000" b="1" smtClean="0"/>
          </a:p>
          <a:p>
            <a:pPr eaLnBrk="1" hangingPunct="1"/>
            <a:endParaRPr lang="ru-RU" sz="6000" b="1" smtClean="0"/>
          </a:p>
        </p:txBody>
      </p:sp>
      <p:pic>
        <p:nvPicPr>
          <p:cNvPr id="1536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76700"/>
            <a:ext cx="345598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7" name="Заголовок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ru-RU" sz="480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1340768"/>
            <a:ext cx="712879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урок</a:t>
            </a:r>
          </a:p>
        </p:txBody>
      </p:sp>
      <p:pic>
        <p:nvPicPr>
          <p:cNvPr id="16389" name="Picture 2" descr="http://img1.liveinternet.ru/images/attach/c/0/42/281/42281130_11822530108421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541588"/>
            <a:ext cx="413385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FF6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91425" cy="500063"/>
          </a:xfrm>
        </p:spPr>
        <p:txBody>
          <a:bodyPr/>
          <a:lstStyle/>
          <a:p>
            <a:pPr eaLnBrk="1" hangingPunct="1"/>
            <a:endParaRPr lang="ru-RU" sz="2800" i="1" smtClean="0"/>
          </a:p>
        </p:txBody>
      </p:sp>
      <p:sp>
        <p:nvSpPr>
          <p:cNvPr id="4099" name="Freeform 57"/>
          <p:cNvSpPr>
            <a:spLocks/>
          </p:cNvSpPr>
          <p:nvPr/>
        </p:nvSpPr>
        <p:spPr bwMode="auto">
          <a:xfrm>
            <a:off x="7424738" y="4976813"/>
            <a:ext cx="17462" cy="31750"/>
          </a:xfrm>
          <a:custGeom>
            <a:avLst/>
            <a:gdLst>
              <a:gd name="T0" fmla="*/ 2147483647 w 23"/>
              <a:gd name="T1" fmla="*/ 2147483647 h 39"/>
              <a:gd name="T2" fmla="*/ 2147483647 w 23"/>
              <a:gd name="T3" fmla="*/ 2147483647 h 39"/>
              <a:gd name="T4" fmla="*/ 2147483647 w 23"/>
              <a:gd name="T5" fmla="*/ 2147483647 h 39"/>
              <a:gd name="T6" fmla="*/ 2147483647 w 23"/>
              <a:gd name="T7" fmla="*/ 2147483647 h 39"/>
              <a:gd name="T8" fmla="*/ 0 w 23"/>
              <a:gd name="T9" fmla="*/ 2147483647 h 39"/>
              <a:gd name="T10" fmla="*/ 0 w 23"/>
              <a:gd name="T11" fmla="*/ 0 h 39"/>
              <a:gd name="T12" fmla="*/ 2147483647 w 23"/>
              <a:gd name="T13" fmla="*/ 2147483647 h 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"/>
              <a:gd name="T22" fmla="*/ 0 h 39"/>
              <a:gd name="T23" fmla="*/ 23 w 23"/>
              <a:gd name="T24" fmla="*/ 39 h 3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" h="39">
                <a:moveTo>
                  <a:pt x="23" y="16"/>
                </a:moveTo>
                <a:lnTo>
                  <a:pt x="18" y="20"/>
                </a:lnTo>
                <a:lnTo>
                  <a:pt x="16" y="32"/>
                </a:lnTo>
                <a:lnTo>
                  <a:pt x="11" y="39"/>
                </a:lnTo>
                <a:lnTo>
                  <a:pt x="0" y="36"/>
                </a:lnTo>
                <a:lnTo>
                  <a:pt x="0" y="0"/>
                </a:lnTo>
                <a:lnTo>
                  <a:pt x="2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0" name="Freeform 75"/>
          <p:cNvSpPr>
            <a:spLocks/>
          </p:cNvSpPr>
          <p:nvPr/>
        </p:nvSpPr>
        <p:spPr bwMode="auto">
          <a:xfrm>
            <a:off x="7459663" y="5802313"/>
            <a:ext cx="25400" cy="15875"/>
          </a:xfrm>
          <a:custGeom>
            <a:avLst/>
            <a:gdLst>
              <a:gd name="T0" fmla="*/ 2147483647 w 31"/>
              <a:gd name="T1" fmla="*/ 2147483647 h 20"/>
              <a:gd name="T2" fmla="*/ 0 w 31"/>
              <a:gd name="T3" fmla="*/ 2147483647 h 20"/>
              <a:gd name="T4" fmla="*/ 2147483647 w 31"/>
              <a:gd name="T5" fmla="*/ 2147483647 h 20"/>
              <a:gd name="T6" fmla="*/ 2147483647 w 31"/>
              <a:gd name="T7" fmla="*/ 0 h 20"/>
              <a:gd name="T8" fmla="*/ 2147483647 w 31"/>
              <a:gd name="T9" fmla="*/ 2147483647 h 20"/>
              <a:gd name="T10" fmla="*/ 2147483647 w 31"/>
              <a:gd name="T11" fmla="*/ 2147483647 h 20"/>
              <a:gd name="T12" fmla="*/ 2147483647 w 31"/>
              <a:gd name="T13" fmla="*/ 2147483647 h 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"/>
              <a:gd name="T22" fmla="*/ 0 h 20"/>
              <a:gd name="T23" fmla="*/ 31 w 31"/>
              <a:gd name="T24" fmla="*/ 20 h 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" h="20">
                <a:moveTo>
                  <a:pt x="31" y="20"/>
                </a:moveTo>
                <a:lnTo>
                  <a:pt x="0" y="20"/>
                </a:lnTo>
                <a:lnTo>
                  <a:pt x="11" y="1"/>
                </a:lnTo>
                <a:lnTo>
                  <a:pt x="17" y="0"/>
                </a:lnTo>
                <a:lnTo>
                  <a:pt x="22" y="6"/>
                </a:lnTo>
                <a:lnTo>
                  <a:pt x="25" y="12"/>
                </a:lnTo>
                <a:lnTo>
                  <a:pt x="31" y="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1" name="Содержимое 87"/>
          <p:cNvSpPr>
            <a:spLocks noGrp="1"/>
          </p:cNvSpPr>
          <p:nvPr>
            <p:ph idx="1"/>
          </p:nvPr>
        </p:nvSpPr>
        <p:spPr>
          <a:xfrm>
            <a:off x="827088" y="1628775"/>
            <a:ext cx="7572375" cy="2220913"/>
          </a:xfrm>
        </p:spPr>
        <p:txBody>
          <a:bodyPr/>
          <a:lstStyle/>
          <a:p>
            <a:pPr eaLnBrk="1" hangingPunct="1"/>
            <a:r>
              <a:rPr lang="ru-RU" smtClean="0"/>
              <a:t>Нет ни одной области в математике, которая когда-либо не окажется применённой к явлениям природы изучаемых физикой.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               Н.И. Лобачевский</a:t>
            </a:r>
          </a:p>
        </p:txBody>
      </p:sp>
      <p:pic>
        <p:nvPicPr>
          <p:cNvPr id="410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789363"/>
            <a:ext cx="2116138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4114800" y="3276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4043363" y="3186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24" name="Rectangle 10"/>
          <p:cNvSpPr>
            <a:spLocks noChangeArrowheads="1"/>
          </p:cNvSpPr>
          <p:nvPr/>
        </p:nvSpPr>
        <p:spPr bwMode="auto">
          <a:xfrm>
            <a:off x="3948113" y="3109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25" name="Заголовок 10"/>
          <p:cNvSpPr>
            <a:spLocks noGrp="1"/>
          </p:cNvSpPr>
          <p:nvPr>
            <p:ph type="title"/>
          </p:nvPr>
        </p:nvSpPr>
        <p:spPr>
          <a:xfrm>
            <a:off x="914400" y="0"/>
            <a:ext cx="2300288" cy="714375"/>
          </a:xfrm>
        </p:spPr>
        <p:txBody>
          <a:bodyPr/>
          <a:lstStyle/>
          <a:p>
            <a:pPr eaLnBrk="1" hangingPunct="1"/>
            <a:r>
              <a:rPr lang="ru-RU" smtClean="0"/>
              <a:t>Устно</a:t>
            </a:r>
          </a:p>
        </p:txBody>
      </p:sp>
      <p:sp>
        <p:nvSpPr>
          <p:cNvPr id="5126" name="Содержимое 11"/>
          <p:cNvSpPr>
            <a:spLocks noGrp="1"/>
          </p:cNvSpPr>
          <p:nvPr>
            <p:ph sz="half" idx="1"/>
          </p:nvPr>
        </p:nvSpPr>
        <p:spPr>
          <a:xfrm>
            <a:off x="714375" y="714375"/>
            <a:ext cx="4500563" cy="5381625"/>
          </a:xfrm>
        </p:spPr>
        <p:txBody>
          <a:bodyPr/>
          <a:lstStyle/>
          <a:p>
            <a:pPr marL="514350" indent="-514350" eaLnBrk="1" hangingPunct="1">
              <a:buFont typeface="Century Gothic" pitchFamily="34" charset="0"/>
              <a:buAutoNum type="arabicPeriod"/>
            </a:pPr>
            <a:r>
              <a:rPr lang="ru-RU" sz="2400" smtClean="0"/>
              <a:t>Дайте определение производной.</a:t>
            </a:r>
          </a:p>
          <a:p>
            <a:pPr marL="514350" indent="-514350"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512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28" name="Picture 1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1714500"/>
            <a:ext cx="7048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0" y="371475"/>
            <a:ext cx="214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000" baseline="-30000">
                <a:latin typeface="Calibri" pitchFamily="34" charset="0"/>
                <a:cs typeface="Times New Roman" pitchFamily="18" charset="0"/>
              </a:rPr>
              <a:t>  </a:t>
            </a:r>
            <a:endParaRPr lang="en-US"/>
          </a:p>
        </p:txBody>
      </p:sp>
      <p:sp>
        <p:nvSpPr>
          <p:cNvPr id="5130" name="Содержимое 17"/>
          <p:cNvSpPr>
            <a:spLocks noGrp="1"/>
          </p:cNvSpPr>
          <p:nvPr>
            <p:ph sz="half" idx="2"/>
          </p:nvPr>
        </p:nvSpPr>
        <p:spPr>
          <a:xfrm>
            <a:off x="5429250" y="642938"/>
            <a:ext cx="3500438" cy="5572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aseline="-25000" smtClean="0"/>
              <a:t>2</a:t>
            </a:r>
            <a:endParaRPr lang="ru-RU" smtClean="0"/>
          </a:p>
        </p:txBody>
      </p:sp>
      <p:sp>
        <p:nvSpPr>
          <p:cNvPr id="5131" name="Rectangle 18"/>
          <p:cNvSpPr>
            <a:spLocks noChangeArrowheads="1"/>
          </p:cNvSpPr>
          <p:nvPr/>
        </p:nvSpPr>
        <p:spPr bwMode="auto">
          <a:xfrm flipV="1">
            <a:off x="6643688" y="1571625"/>
            <a:ext cx="214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000" baseline="30000">
                <a:latin typeface="Cambria Math" pitchFamily="18" charset="0"/>
                <a:cs typeface="Times New Roman" pitchFamily="18" charset="0"/>
              </a:rPr>
              <a:t>/</a:t>
            </a:r>
            <a:endParaRPr lang="en-US" sz="2000"/>
          </a:p>
        </p:txBody>
      </p:sp>
      <p:pic>
        <p:nvPicPr>
          <p:cNvPr id="12305" name="Picture 1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1571625"/>
            <a:ext cx="54451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3" name="Rectangle 19"/>
          <p:cNvSpPr>
            <a:spLocks noChangeArrowheads="1"/>
          </p:cNvSpPr>
          <p:nvPr/>
        </p:nvSpPr>
        <p:spPr bwMode="auto">
          <a:xfrm>
            <a:off x="0" y="4953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000" baseline="-30000">
                <a:latin typeface="Calibri" pitchFamily="34" charset="0"/>
                <a:cs typeface="Times New Roman" pitchFamily="18" charset="0"/>
              </a:rPr>
              <a:t>     </a:t>
            </a:r>
            <a:endParaRPr lang="en-US"/>
          </a:p>
        </p:txBody>
      </p:sp>
      <p:sp>
        <p:nvSpPr>
          <p:cNvPr id="5134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35" name="Picture 2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2428875"/>
            <a:ext cx="21431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000" baseline="30000">
                <a:latin typeface="Calibri" pitchFamily="34" charset="0"/>
                <a:cs typeface="Times New Roman" pitchFamily="18" charset="0"/>
              </a:rPr>
              <a:t>  </a:t>
            </a:r>
            <a:endParaRPr lang="en-US"/>
          </a:p>
        </p:txBody>
      </p:sp>
      <p:sp>
        <p:nvSpPr>
          <p:cNvPr id="5137" name="AutoShape 23"/>
          <p:cNvSpPr>
            <a:spLocks noChangeArrowheads="1"/>
          </p:cNvSpPr>
          <p:nvPr/>
        </p:nvSpPr>
        <p:spPr bwMode="auto">
          <a:xfrm>
            <a:off x="6286500" y="2428875"/>
            <a:ext cx="357188" cy="785813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2313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572000"/>
            <a:ext cx="87471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2" name="Picture 2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5500688"/>
            <a:ext cx="107632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0" name="Rectangle 26"/>
          <p:cNvSpPr>
            <a:spLocks noChangeArrowheads="1"/>
          </p:cNvSpPr>
          <p:nvPr/>
        </p:nvSpPr>
        <p:spPr bwMode="auto">
          <a:xfrm>
            <a:off x="5715000" y="3357563"/>
            <a:ext cx="1857375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2800">
                <a:latin typeface="Cambria Math" pitchFamily="18" charset="0"/>
                <a:cs typeface="Times New Roman" pitchFamily="18" charset="0"/>
              </a:rPr>
              <a:t>(cos𝛼)</a:t>
            </a:r>
            <a:r>
              <a:rPr lang="en-US" sz="2800" baseline="30000">
                <a:latin typeface="Cambria Math" pitchFamily="18" charset="0"/>
                <a:cs typeface="Times New Roman" pitchFamily="18" charset="0"/>
              </a:rPr>
              <a:t>/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=</a:t>
            </a:r>
            <a:endParaRPr lang="ru-RU" sz="2800">
              <a:latin typeface="Cambria Math" pitchFamily="18" charset="0"/>
              <a:cs typeface="Times New Roman" pitchFamily="18" charset="0"/>
            </a:endParaRPr>
          </a:p>
          <a:p>
            <a:pPr eaLnBrk="0" hangingPunct="0"/>
            <a:r>
              <a:rPr lang="en-US" sz="2800">
                <a:latin typeface="Cambria Math" pitchFamily="18" charset="0"/>
                <a:cs typeface="Times New Roman" pitchFamily="18" charset="0"/>
              </a:rPr>
              <a:t>(sin𝛼)</a:t>
            </a:r>
            <a:r>
              <a:rPr lang="en-US" sz="2800" baseline="30000">
                <a:latin typeface="Cambria Math" pitchFamily="18" charset="0"/>
                <a:cs typeface="Times New Roman" pitchFamily="18" charset="0"/>
              </a:rPr>
              <a:t>/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=</a:t>
            </a:r>
            <a:endParaRPr lang="ru-RU" sz="2800">
              <a:latin typeface="Cambria Math" pitchFamily="18" charset="0"/>
              <a:cs typeface="Times New Roman" pitchFamily="18" charset="0"/>
            </a:endParaRPr>
          </a:p>
          <a:p>
            <a:pPr eaLnBrk="0" hangingPunct="0"/>
            <a:endParaRPr lang="ru-RU" sz="2800"/>
          </a:p>
          <a:p>
            <a:pPr eaLnBrk="0" hangingPunct="0"/>
            <a:r>
              <a:rPr lang="en-US" sz="2800">
                <a:latin typeface="Cambria Math" pitchFamily="18" charset="0"/>
                <a:cs typeface="Times New Roman" pitchFamily="18" charset="0"/>
              </a:rPr>
              <a:t>(tg𝛼)</a:t>
            </a:r>
            <a:r>
              <a:rPr lang="en-US" sz="2800" baseline="30000">
                <a:latin typeface="Cambria Math" pitchFamily="18" charset="0"/>
                <a:cs typeface="Times New Roman" pitchFamily="18" charset="0"/>
              </a:rPr>
              <a:t>/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  = </a:t>
            </a:r>
            <a:endParaRPr lang="ru-RU" sz="2800">
              <a:latin typeface="Cambria Math" pitchFamily="18" charset="0"/>
              <a:cs typeface="Times New Roman" pitchFamily="18" charset="0"/>
            </a:endParaRPr>
          </a:p>
          <a:p>
            <a:pPr eaLnBrk="0" hangingPunct="0"/>
            <a:endParaRPr lang="ru-RU" sz="2000">
              <a:latin typeface="Cambria Math" pitchFamily="18" charset="0"/>
              <a:cs typeface="Times New Roman" pitchFamily="18" charset="0"/>
            </a:endParaRPr>
          </a:p>
          <a:p>
            <a:pPr eaLnBrk="0" hangingPunct="0"/>
            <a:r>
              <a:rPr lang="en-US" sz="2000">
                <a:latin typeface="Cambria Math" pitchFamily="18" charset="0"/>
                <a:cs typeface="Times New Roman" pitchFamily="18" charset="0"/>
              </a:rPr>
              <a:t>  </a:t>
            </a:r>
            <a:endParaRPr lang="en-US"/>
          </a:p>
        </p:txBody>
      </p:sp>
      <p:sp>
        <p:nvSpPr>
          <p:cNvPr id="5141" name="Rectangle 27"/>
          <p:cNvSpPr>
            <a:spLocks noChangeArrowheads="1"/>
          </p:cNvSpPr>
          <p:nvPr/>
        </p:nvSpPr>
        <p:spPr bwMode="auto">
          <a:xfrm>
            <a:off x="5643563" y="5500688"/>
            <a:ext cx="1643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800">
                <a:latin typeface="Cambria Math" pitchFamily="18" charset="0"/>
                <a:cs typeface="Times New Roman" pitchFamily="18" charset="0"/>
              </a:rPr>
              <a:t>(ctg𝛼)</a:t>
            </a:r>
            <a:r>
              <a:rPr lang="en-US" sz="2800" baseline="30000">
                <a:latin typeface="Cambria Math" pitchFamily="18" charset="0"/>
                <a:cs typeface="Times New Roman" pitchFamily="18" charset="0"/>
              </a:rPr>
              <a:t>/ </a:t>
            </a:r>
            <a:r>
              <a:rPr lang="en-US" sz="2800">
                <a:latin typeface="Cambria Math" pitchFamily="18" charset="0"/>
                <a:cs typeface="Times New Roman" pitchFamily="18" charset="0"/>
              </a:rPr>
              <a:t>=  </a:t>
            </a:r>
            <a:endParaRPr lang="en-US" sz="2800"/>
          </a:p>
        </p:txBody>
      </p:sp>
      <p:sp>
        <p:nvSpPr>
          <p:cNvPr id="5142" name="Rectangle 28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7358063" y="3286125"/>
            <a:ext cx="1149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200"/>
              <a:t>- </a:t>
            </a:r>
            <a:r>
              <a:rPr lang="en-US" sz="3200"/>
              <a:t>sin𝛼</a:t>
            </a:r>
            <a:endParaRPr lang="ru-RU" sz="3200"/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7358063" y="3786188"/>
            <a:ext cx="8778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cos𝛼</a:t>
            </a:r>
            <a:endParaRPr lang="ru-RU" sz="2800"/>
          </a:p>
        </p:txBody>
      </p:sp>
      <p:sp>
        <p:nvSpPr>
          <p:cNvPr id="5145" name="Прямоугольник 35"/>
          <p:cNvSpPr>
            <a:spLocks noChangeArrowheads="1"/>
          </p:cNvSpPr>
          <p:nvPr/>
        </p:nvSpPr>
        <p:spPr bwMode="auto">
          <a:xfrm>
            <a:off x="6572250" y="2286000"/>
            <a:ext cx="268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aseline="30000">
                <a:solidFill>
                  <a:srgbClr val="003366"/>
                </a:solidFill>
                <a:latin typeface="Cambria Math" pitchFamily="18" charset="0"/>
                <a:cs typeface="Times New Roman" pitchFamily="18" charset="0"/>
              </a:rPr>
              <a:t>/</a:t>
            </a:r>
            <a:endParaRPr lang="ru-RU" sz="2000">
              <a:solidFill>
                <a:srgbClr val="003366"/>
              </a:solidFill>
            </a:endParaRPr>
          </a:p>
        </p:txBody>
      </p:sp>
      <p:sp>
        <p:nvSpPr>
          <p:cNvPr id="5146" name="Прямоугольник 36"/>
          <p:cNvSpPr>
            <a:spLocks noChangeArrowheads="1"/>
          </p:cNvSpPr>
          <p:nvPr/>
        </p:nvSpPr>
        <p:spPr bwMode="auto">
          <a:xfrm>
            <a:off x="6858000" y="1714500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ambria Math" pitchFamily="18" charset="0"/>
                <a:cs typeface="Times New Roman" pitchFamily="18" charset="0"/>
              </a:rPr>
              <a:t>=</a:t>
            </a:r>
            <a:endParaRPr lang="ru-RU"/>
          </a:p>
        </p:txBody>
      </p:sp>
      <p:sp>
        <p:nvSpPr>
          <p:cNvPr id="5147" name="Прямоугольник 37"/>
          <p:cNvSpPr>
            <a:spLocks noChangeArrowheads="1"/>
          </p:cNvSpPr>
          <p:nvPr/>
        </p:nvSpPr>
        <p:spPr bwMode="auto">
          <a:xfrm>
            <a:off x="6786563" y="2571750"/>
            <a:ext cx="4143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ambria Math" pitchFamily="18" charset="0"/>
                <a:cs typeface="Times New Roman" pitchFamily="18" charset="0"/>
              </a:rPr>
              <a:t>=</a:t>
            </a:r>
            <a:endParaRPr lang="ru-RU"/>
          </a:p>
        </p:txBody>
      </p:sp>
      <p:sp>
        <p:nvSpPr>
          <p:cNvPr id="514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17" name="Picture 2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2428875"/>
            <a:ext cx="571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0" name="Прямоугольник 40"/>
          <p:cNvSpPr>
            <a:spLocks noChangeArrowheads="1"/>
          </p:cNvSpPr>
          <p:nvPr/>
        </p:nvSpPr>
        <p:spPr bwMode="auto">
          <a:xfrm>
            <a:off x="6000750" y="785813"/>
            <a:ext cx="874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(x</a:t>
            </a:r>
            <a:r>
              <a:rPr lang="en-US" sz="3200" baseline="30000"/>
              <a:t>n</a:t>
            </a:r>
            <a:r>
              <a:rPr lang="en-US" sz="3200"/>
              <a:t>)</a:t>
            </a:r>
            <a:r>
              <a:rPr lang="en-US" sz="3200" baseline="30000"/>
              <a:t>/</a:t>
            </a:r>
            <a:endParaRPr lang="ru-RU" sz="3200"/>
          </a:p>
        </p:txBody>
      </p:sp>
      <p:sp>
        <p:nvSpPr>
          <p:cNvPr id="5151" name="Прямоугольник 41"/>
          <p:cNvSpPr>
            <a:spLocks noChangeArrowheads="1"/>
          </p:cNvSpPr>
          <p:nvPr/>
        </p:nvSpPr>
        <p:spPr bwMode="auto">
          <a:xfrm>
            <a:off x="6858000" y="928688"/>
            <a:ext cx="414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ambria Math" pitchFamily="18" charset="0"/>
                <a:cs typeface="Times New Roman" pitchFamily="18" charset="0"/>
              </a:rPr>
              <a:t>=</a:t>
            </a:r>
            <a:endParaRPr lang="ru-RU"/>
          </a:p>
        </p:txBody>
      </p:sp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>
            <a:off x="7215188" y="857250"/>
            <a:ext cx="958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nx</a:t>
            </a:r>
            <a:r>
              <a:rPr lang="en-US" sz="3200" baseline="30000"/>
              <a:t>n-1</a:t>
            </a:r>
            <a:endParaRPr lang="ru-RU" sz="3200"/>
          </a:p>
        </p:txBody>
      </p:sp>
      <p:sp>
        <p:nvSpPr>
          <p:cNvPr id="5153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55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5" name="Oval 4"/>
          <p:cNvSpPr>
            <a:spLocks noChangeArrowheads="1"/>
          </p:cNvSpPr>
          <p:nvPr/>
        </p:nvSpPr>
        <p:spPr bwMode="auto">
          <a:xfrm>
            <a:off x="0" y="1714500"/>
            <a:ext cx="5786438" cy="3786188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CC99FF"/>
              </a:gs>
            </a:gsLst>
            <a:lin ang="0" scaled="1"/>
          </a:gradFill>
          <a:ln w="28575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514350" indent="-514350">
              <a:defRPr/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Производной функции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f</a:t>
            </a:r>
          </a:p>
          <a:p>
            <a:pPr marL="514350" indent="-514350"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в точке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x</a:t>
            </a:r>
            <a:r>
              <a:rPr lang="ru-RU" baseline="-25000" dirty="0">
                <a:solidFill>
                  <a:schemeClr val="tx1">
                    <a:lumMod val="50000"/>
                  </a:schemeClr>
                </a:solidFill>
              </a:rPr>
              <a:t>0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называется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число, к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514350" indent="-514350">
              <a:defRPr/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 которому стремится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разностное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514350" indent="-514350">
              <a:defRPr/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514350" indent="-514350">
              <a:defRPr/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отношение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              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 при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marL="514350" indent="-514350"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     </a:t>
            </a:r>
          </a:p>
          <a:p>
            <a:pPr marL="514350" indent="-514350"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     </a:t>
            </a:r>
            <a:r>
              <a:rPr lang="ru-RU" dirty="0"/>
              <a:t>, стремящемся к нулю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5157" name="Picture 3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6858000"/>
            <a:ext cx="2952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8" name="Picture 3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7358063"/>
            <a:ext cx="500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9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25" name="Picture 3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3714750"/>
            <a:ext cx="2952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61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27" name="Picture 3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4572000"/>
            <a:ext cx="2952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63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31" name="Rectangle 43"/>
          <p:cNvSpPr>
            <a:spLocks noChangeArrowheads="1"/>
          </p:cNvSpPr>
          <p:nvPr/>
        </p:nvSpPr>
        <p:spPr bwMode="auto">
          <a:xfrm>
            <a:off x="7929563" y="2714625"/>
            <a:ext cx="214312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000" baseline="-30000">
                <a:latin typeface="Calibri" pitchFamily="34" charset="0"/>
                <a:cs typeface="Times New Roman" pitchFamily="18" charset="0"/>
              </a:rPr>
              <a:t>2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43" grpId="0"/>
      <p:bldP spid="55" grpId="0" animBg="1"/>
      <p:bldP spid="123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DDDDDD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6"/>
          <p:cNvSpPr>
            <a:spLocks noGrp="1"/>
          </p:cNvSpPr>
          <p:nvPr>
            <p:ph type="title"/>
          </p:nvPr>
        </p:nvSpPr>
        <p:spPr>
          <a:xfrm>
            <a:off x="1357313" y="785813"/>
            <a:ext cx="3300412" cy="619125"/>
          </a:xfrm>
        </p:spPr>
        <p:txBody>
          <a:bodyPr/>
          <a:lstStyle/>
          <a:p>
            <a:pPr eaLnBrk="1" hangingPunct="1"/>
            <a:r>
              <a:rPr lang="ru-RU" smtClean="0"/>
              <a:t>Задача № 1</a:t>
            </a:r>
          </a:p>
        </p:txBody>
      </p:sp>
      <p:sp>
        <p:nvSpPr>
          <p:cNvPr id="6147" name="Содержимое 7"/>
          <p:cNvSpPr>
            <a:spLocks noGrp="1"/>
          </p:cNvSpPr>
          <p:nvPr>
            <p:ph idx="1"/>
          </p:nvPr>
        </p:nvSpPr>
        <p:spPr>
          <a:xfrm>
            <a:off x="571500" y="2060575"/>
            <a:ext cx="8001000" cy="25003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i="1" smtClean="0"/>
              <a:t>Материальная точка движется прямолинейно по закону </a:t>
            </a:r>
            <a:r>
              <a:rPr lang="en-US" smtClean="0"/>
              <a:t>x</a:t>
            </a:r>
            <a:r>
              <a:rPr lang="ru-RU" smtClean="0"/>
              <a:t>(</a:t>
            </a:r>
            <a:r>
              <a:rPr lang="en-US" smtClean="0"/>
              <a:t>t</a:t>
            </a:r>
            <a:r>
              <a:rPr lang="ru-RU" smtClean="0"/>
              <a:t>)= 2+20</a:t>
            </a:r>
            <a:r>
              <a:rPr lang="en-US" smtClean="0"/>
              <a:t>t</a:t>
            </a:r>
            <a:r>
              <a:rPr lang="ru-RU" smtClean="0"/>
              <a:t>+5</a:t>
            </a:r>
            <a:r>
              <a:rPr lang="en-US" smtClean="0"/>
              <a:t>t</a:t>
            </a:r>
            <a:r>
              <a:rPr lang="ru-RU" baseline="30000" smtClean="0"/>
              <a:t>2</a:t>
            </a:r>
            <a:r>
              <a:rPr lang="ru-RU" smtClean="0"/>
              <a:t>. </a:t>
            </a:r>
            <a:r>
              <a:rPr lang="ru-RU" i="1" smtClean="0"/>
              <a:t>Найдите скорость и ускорение в момент времени </a:t>
            </a:r>
            <a:r>
              <a:rPr lang="ru-RU" smtClean="0"/>
              <a:t>t=2с </a:t>
            </a:r>
            <a:r>
              <a:rPr lang="ru-RU" i="1" smtClean="0"/>
              <a:t>(х – координата точки в метрах, t – время в секундах).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051050" y="4786313"/>
            <a:ext cx="2857500" cy="5842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)=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sz="3200" b="1" baseline="-30000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en-US" sz="3200" b="1" baseline="-30000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0x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lang="ru-RU" sz="3200" b="1" dirty="0">
                <a:solidFill>
                  <a:schemeClr val="tx1">
                    <a:lumMod val="50000"/>
                  </a:schemeClr>
                </a:solidFill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+</a:t>
            </a:r>
            <a:endParaRPr lang="ru-RU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149" name="Rectangle 12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88024" y="4664293"/>
            <a:ext cx="792205" cy="828240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9900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714375"/>
            <a:ext cx="5143500" cy="785813"/>
          </a:xfrm>
        </p:spPr>
        <p:txBody>
          <a:bodyPr/>
          <a:lstStyle/>
          <a:p>
            <a:pPr eaLnBrk="1" hangingPunct="1"/>
            <a:r>
              <a:rPr lang="ru-RU" sz="2800" smtClean="0"/>
              <a:t>Механический смысл</a:t>
            </a:r>
            <a:br>
              <a:rPr lang="ru-RU" sz="2800" smtClean="0"/>
            </a:br>
            <a:r>
              <a:rPr lang="ru-RU" sz="2800" smtClean="0"/>
              <a:t> производной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233863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143000" y="3962400"/>
          <a:ext cx="3233738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r:id="rId3" imgW="672808" imgH="215806" progId="Equation.3">
                  <p:embed/>
                </p:oleObj>
              </mc:Choice>
              <mc:Fallback>
                <p:oleObj r:id="rId3" imgW="672808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62400"/>
                        <a:ext cx="3233738" cy="1046163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00"/>
                          </a:gs>
                        </a:gsLst>
                        <a:lin ang="189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243388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1219200" y="1905000"/>
          <a:ext cx="2895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r:id="rId5" imgW="660113" imgH="215806" progId="Equation.3">
                  <p:embed/>
                </p:oleObj>
              </mc:Choice>
              <mc:Fallback>
                <p:oleObj r:id="rId5" imgW="660113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05000"/>
                        <a:ext cx="2895600" cy="96520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FFFFFF"/>
                          </a:gs>
                          <a:gs pos="100000">
                            <a:srgbClr val="FFFF66"/>
                          </a:gs>
                        </a:gsLst>
                        <a:lin ang="189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5" name="Picture 7" descr="BS00554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0"/>
            <a:ext cx="3975100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DDDDDD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6"/>
          <p:cNvSpPr>
            <a:spLocks noGrp="1"/>
          </p:cNvSpPr>
          <p:nvPr>
            <p:ph type="title"/>
          </p:nvPr>
        </p:nvSpPr>
        <p:spPr>
          <a:xfrm>
            <a:off x="1357313" y="785813"/>
            <a:ext cx="3300412" cy="619125"/>
          </a:xfrm>
        </p:spPr>
        <p:txBody>
          <a:bodyPr/>
          <a:lstStyle/>
          <a:p>
            <a:pPr eaLnBrk="1" hangingPunct="1"/>
            <a:r>
              <a:rPr lang="ru-RU" smtClean="0"/>
              <a:t>Задача № 1</a:t>
            </a:r>
          </a:p>
        </p:txBody>
      </p:sp>
      <p:sp>
        <p:nvSpPr>
          <p:cNvPr id="8195" name="Содержимое 7"/>
          <p:cNvSpPr>
            <a:spLocks noGrp="1"/>
          </p:cNvSpPr>
          <p:nvPr>
            <p:ph idx="1"/>
          </p:nvPr>
        </p:nvSpPr>
        <p:spPr>
          <a:xfrm>
            <a:off x="785813" y="1714500"/>
            <a:ext cx="8001000" cy="25003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i="1" smtClean="0"/>
              <a:t>Материальная точка движется прямолинейно по закону </a:t>
            </a:r>
            <a:r>
              <a:rPr lang="en-US" smtClean="0"/>
              <a:t>x</a:t>
            </a:r>
            <a:r>
              <a:rPr lang="ru-RU" smtClean="0"/>
              <a:t>(</a:t>
            </a:r>
            <a:r>
              <a:rPr lang="en-US" smtClean="0"/>
              <a:t>t</a:t>
            </a:r>
            <a:r>
              <a:rPr lang="ru-RU" smtClean="0"/>
              <a:t>)= 2+20</a:t>
            </a:r>
            <a:r>
              <a:rPr lang="en-US" smtClean="0"/>
              <a:t>t</a:t>
            </a:r>
            <a:r>
              <a:rPr lang="ru-RU" smtClean="0"/>
              <a:t>+5</a:t>
            </a:r>
            <a:r>
              <a:rPr lang="en-US" smtClean="0"/>
              <a:t>t</a:t>
            </a:r>
            <a:r>
              <a:rPr lang="ru-RU" baseline="30000" smtClean="0"/>
              <a:t>2</a:t>
            </a:r>
            <a:r>
              <a:rPr lang="ru-RU" smtClean="0"/>
              <a:t>. </a:t>
            </a:r>
            <a:r>
              <a:rPr lang="ru-RU" i="1" smtClean="0"/>
              <a:t>Найдите скорость и ускорение в момент времени </a:t>
            </a:r>
            <a:r>
              <a:rPr lang="ru-RU" smtClean="0"/>
              <a:t>t=2с </a:t>
            </a:r>
            <a:r>
              <a:rPr lang="ru-RU" i="1" smtClean="0"/>
              <a:t>(х – координата точки в метрах, t – время в секундах).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8196" name="Rectangle 12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7"/>
          <p:cNvSpPr>
            <a:spLocks noGrp="1"/>
          </p:cNvSpPr>
          <p:nvPr>
            <p:ph type="title"/>
          </p:nvPr>
        </p:nvSpPr>
        <p:spPr>
          <a:xfrm>
            <a:off x="1285875" y="785813"/>
            <a:ext cx="3443288" cy="619125"/>
          </a:xfrm>
        </p:spPr>
        <p:txBody>
          <a:bodyPr/>
          <a:lstStyle/>
          <a:p>
            <a:pPr eaLnBrk="1" hangingPunct="1"/>
            <a:r>
              <a:rPr lang="ru-RU" smtClean="0"/>
              <a:t>Задача № 2</a:t>
            </a:r>
          </a:p>
        </p:txBody>
      </p:sp>
      <p:sp>
        <p:nvSpPr>
          <p:cNvPr id="9219" name="Содержимое 8"/>
          <p:cNvSpPr>
            <a:spLocks noGrp="1"/>
          </p:cNvSpPr>
          <p:nvPr>
            <p:ph idx="1"/>
          </p:nvPr>
        </p:nvSpPr>
        <p:spPr>
          <a:xfrm>
            <a:off x="857250" y="1643063"/>
            <a:ext cx="8001000" cy="3733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i="1" smtClean="0"/>
              <a:t>Материальная точка движется прямолинейно по закону </a:t>
            </a:r>
            <a:r>
              <a:rPr lang="en-US" smtClean="0"/>
              <a:t>x</a:t>
            </a:r>
            <a:r>
              <a:rPr lang="ru-RU" smtClean="0"/>
              <a:t>(</a:t>
            </a:r>
            <a:r>
              <a:rPr lang="en-US" smtClean="0"/>
              <a:t>t</a:t>
            </a:r>
            <a:r>
              <a:rPr lang="ru-RU" smtClean="0"/>
              <a:t>)=-2+4</a:t>
            </a:r>
            <a:r>
              <a:rPr lang="en-US" smtClean="0"/>
              <a:t>t</a:t>
            </a:r>
            <a:r>
              <a:rPr lang="ru-RU" smtClean="0"/>
              <a:t>+3</a:t>
            </a:r>
            <a:r>
              <a:rPr lang="en-US" smtClean="0"/>
              <a:t>t</a:t>
            </a:r>
            <a:r>
              <a:rPr lang="en-US" baseline="30000" smtClean="0"/>
              <a:t>3</a:t>
            </a:r>
            <a:r>
              <a:rPr lang="ru-RU" smtClean="0"/>
              <a:t>. </a:t>
            </a:r>
            <a:r>
              <a:rPr lang="ru-RU" i="1" smtClean="0"/>
              <a:t>Найдите скорость и ускорение в момент времени </a:t>
            </a:r>
            <a:r>
              <a:rPr lang="ru-RU" smtClean="0"/>
              <a:t>t=2с </a:t>
            </a:r>
            <a:r>
              <a:rPr lang="ru-RU" i="1" smtClean="0"/>
              <a:t>(х – координата точки в метрах, t – время в секундах).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CC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6"/>
          <p:cNvSpPr>
            <a:spLocks noGrp="1"/>
          </p:cNvSpPr>
          <p:nvPr>
            <p:ph type="title"/>
          </p:nvPr>
        </p:nvSpPr>
        <p:spPr>
          <a:xfrm>
            <a:off x="1500188" y="785813"/>
            <a:ext cx="3228975" cy="571500"/>
          </a:xfrm>
        </p:spPr>
        <p:txBody>
          <a:bodyPr/>
          <a:lstStyle/>
          <a:p>
            <a:pPr eaLnBrk="1" hangingPunct="1"/>
            <a:r>
              <a:rPr lang="ru-RU" smtClean="0"/>
              <a:t>Задача № 3</a:t>
            </a:r>
          </a:p>
        </p:txBody>
      </p:sp>
      <p:sp>
        <p:nvSpPr>
          <p:cNvPr id="10243" name="Содержимое 7"/>
          <p:cNvSpPr>
            <a:spLocks noGrp="1"/>
          </p:cNvSpPr>
          <p:nvPr>
            <p:ph idx="1"/>
          </p:nvPr>
        </p:nvSpPr>
        <p:spPr>
          <a:xfrm>
            <a:off x="928688" y="1643063"/>
            <a:ext cx="8001000" cy="2286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Движение материальной точки описывается уравнением  </a:t>
            </a:r>
            <a:r>
              <a:rPr lang="en-US" smtClean="0"/>
              <a:t>x</a:t>
            </a:r>
            <a:r>
              <a:rPr lang="ru-RU" smtClean="0"/>
              <a:t>(</a:t>
            </a:r>
            <a:r>
              <a:rPr lang="en-US" smtClean="0"/>
              <a:t>t</a:t>
            </a:r>
            <a:r>
              <a:rPr lang="ru-RU" smtClean="0"/>
              <a:t>)=5-8</a:t>
            </a:r>
            <a:r>
              <a:rPr lang="en-US" smtClean="0"/>
              <a:t>t</a:t>
            </a:r>
            <a:r>
              <a:rPr lang="ru-RU" smtClean="0"/>
              <a:t>+4</a:t>
            </a:r>
            <a:r>
              <a:rPr lang="en-US" smtClean="0"/>
              <a:t>t</a:t>
            </a:r>
            <a:r>
              <a:rPr lang="ru-RU" baseline="30000" smtClean="0"/>
              <a:t>2</a:t>
            </a:r>
            <a:r>
              <a:rPr lang="ru-RU" smtClean="0"/>
              <a:t>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Приняв массу точки равной 2 кг, найдите её импульс через 2с.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071813" y="4786313"/>
            <a:ext cx="22860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4400" baseline="30000">
                <a:latin typeface="Cambria Math" pitchFamily="18" charset="0"/>
                <a:cs typeface="Times New Roman" pitchFamily="18" charset="0"/>
              </a:rPr>
              <a:t> </a:t>
            </a:r>
            <a:endParaRPr lang="en-US" sz="440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179763" y="3716338"/>
            <a:ext cx="207168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4400">
                <a:latin typeface="Cambria Math" pitchFamily="18" charset="0"/>
                <a:cs typeface="Times New Roman" pitchFamily="18" charset="0"/>
              </a:rPr>
              <a:t>p= mV</a:t>
            </a:r>
            <a:endParaRPr lang="en-US" sz="4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E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6"/>
          <p:cNvSpPr>
            <a:spLocks noGrp="1"/>
          </p:cNvSpPr>
          <p:nvPr>
            <p:ph type="title"/>
          </p:nvPr>
        </p:nvSpPr>
        <p:spPr>
          <a:xfrm>
            <a:off x="1571625" y="785813"/>
            <a:ext cx="3371850" cy="619125"/>
          </a:xfrm>
        </p:spPr>
        <p:txBody>
          <a:bodyPr/>
          <a:lstStyle/>
          <a:p>
            <a:pPr eaLnBrk="1" hangingPunct="1"/>
            <a:r>
              <a:rPr lang="ru-RU" smtClean="0"/>
              <a:t>Задача № 4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95288" y="1412875"/>
            <a:ext cx="8748712" cy="16557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Электрический заряд протекающий через проводник, начиная с момента </a:t>
            </a:r>
            <a:r>
              <a:rPr lang="en-US" sz="2400" dirty="0" smtClean="0"/>
              <a:t>t = 0</a:t>
            </a:r>
            <a:r>
              <a:rPr lang="ru-RU" sz="2400" dirty="0" smtClean="0"/>
              <a:t>, задаётся формулой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</a:t>
            </a:r>
            <a:r>
              <a:rPr lang="en-US" sz="2400" dirty="0" smtClean="0"/>
              <a:t>q(t) = 3t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+ </a:t>
            </a:r>
            <a:r>
              <a:rPr lang="en-US" sz="2400" dirty="0" smtClean="0"/>
              <a:t>t</a:t>
            </a:r>
            <a:r>
              <a:rPr lang="ru-RU" sz="2400" dirty="0" smtClean="0"/>
              <a:t> + 2.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Найдите силу тока в момент времени </a:t>
            </a:r>
            <a:r>
              <a:rPr lang="en-US" sz="2400" dirty="0" smtClean="0"/>
              <a:t>t </a:t>
            </a:r>
            <a:r>
              <a:rPr lang="ru-RU" sz="2400" dirty="0" smtClean="0"/>
              <a:t>= 3с</a:t>
            </a:r>
            <a:r>
              <a:rPr lang="ru-RU" sz="2400" b="1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chemeClr val="tx1">
                    <a:lumMod val="50000"/>
                  </a:schemeClr>
                </a:solidFill>
              </a:rPr>
              <a:t>                 </a:t>
            </a:r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tx1">
                    <a:lumMod val="50000"/>
                  </a:schemeClr>
                </a:solidFill>
              </a:rPr>
              <a:t>I =</a:t>
            </a:r>
            <a:r>
              <a:rPr lang="en-US" sz="4000" dirty="0" smtClean="0"/>
              <a:t>                  </a:t>
            </a:r>
            <a:endParaRPr lang="ru-RU" sz="4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/>
              <a:t>                                 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'(t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</a:rPr>
              <a:t>)=</a:t>
            </a:r>
            <a:endParaRPr lang="ru-RU" sz="4000" b="1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        </a:t>
            </a:r>
            <a:r>
              <a:rPr lang="en-US" sz="4000" b="1" dirty="0" smtClean="0">
                <a:solidFill>
                  <a:schemeClr val="tx1">
                    <a:lumMod val="50000"/>
                  </a:schemeClr>
                </a:solidFill>
              </a:rPr>
              <a:t>I =</a:t>
            </a:r>
            <a:r>
              <a:rPr lang="en-US" sz="4000" dirty="0"/>
              <a:t> </a:t>
            </a:r>
            <a:r>
              <a:rPr lang="en-US" sz="4000" dirty="0" smtClean="0"/>
              <a:t>                      </a:t>
            </a:r>
            <a:endParaRPr lang="ru-RU" sz="4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/>
              <a:t>                                    </a:t>
            </a:r>
            <a:r>
              <a:rPr lang="en-US" sz="4000" dirty="0" smtClean="0"/>
              <a:t> </a:t>
            </a:r>
            <a:r>
              <a:rPr lang="en-US" sz="3600" b="1" dirty="0" smtClean="0">
                <a:solidFill>
                  <a:schemeClr val="tx1">
                    <a:lumMod val="50000"/>
                  </a:schemeClr>
                </a:solidFill>
              </a:rPr>
              <a:t>I=q'(t)</a:t>
            </a:r>
            <a:endParaRPr lang="en-US" dirty="0" smtClean="0"/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068638"/>
            <a:ext cx="2857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508500"/>
            <a:ext cx="441325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789363"/>
            <a:ext cx="44450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684213" y="2924175"/>
            <a:ext cx="7572375" cy="342900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CC99FF"/>
              </a:gs>
            </a:gsLst>
            <a:lin ang="0" scaled="1"/>
          </a:gradFill>
          <a:ln w="28575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514350" indent="-514350" algn="ctr">
              <a:defRPr/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Производной функции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f</a:t>
            </a:r>
          </a:p>
          <a:p>
            <a:pPr marL="514350" indent="-514350" algn="ctr"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в точке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x</a:t>
            </a:r>
            <a:r>
              <a:rPr lang="ru-RU" baseline="-25000" dirty="0">
                <a:solidFill>
                  <a:schemeClr val="tx1">
                    <a:lumMod val="50000"/>
                  </a:schemeClr>
                </a:solidFill>
              </a:rPr>
              <a:t>0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называется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число, </a:t>
            </a:r>
          </a:p>
          <a:p>
            <a:pPr marL="514350" indent="-514350" algn="ctr">
              <a:defRPr/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которому стремится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разностное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514350" indent="-514350" algn="ctr">
              <a:defRPr/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514350" indent="-514350" algn="ctr">
              <a:defRPr/>
            </a:pP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отношение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         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 при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marL="514350" indent="-514350" algn="ctr"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     </a:t>
            </a:r>
          </a:p>
          <a:p>
            <a:pPr marL="514350" indent="-514350" algn="ctr"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    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</a:rPr>
              <a:t>           </a:t>
            </a:r>
            <a:r>
              <a:rPr lang="ru-RU" dirty="0"/>
              <a:t>,  стремящемся к нулю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6" name="Picture 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797425"/>
            <a:ext cx="2952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661025"/>
            <a:ext cx="2952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2beb2bb80f8d13f5977bd4fded9ea48e83d63"/>
</p:tagLst>
</file>

<file path=ppt/theme/theme1.xml><?xml version="1.0" encoding="utf-8"?>
<a:theme xmlns:a="http://schemas.openxmlformats.org/drawingml/2006/main" name="Капсулы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Капсулы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1121</TotalTime>
  <Words>514</Words>
  <Application>Microsoft Office PowerPoint</Application>
  <PresentationFormat>Экран (4:3)</PresentationFormat>
  <Paragraphs>110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Капсулы</vt:lpstr>
      <vt:lpstr>Microsoft Equation 3.0</vt:lpstr>
      <vt:lpstr>Формула</vt:lpstr>
      <vt:lpstr>Интегрированный  урок</vt:lpstr>
      <vt:lpstr>Презентация PowerPoint</vt:lpstr>
      <vt:lpstr>Устно</vt:lpstr>
      <vt:lpstr>Задача № 1</vt:lpstr>
      <vt:lpstr>Механический смысл  производной</vt:lpstr>
      <vt:lpstr>Задача № 1</vt:lpstr>
      <vt:lpstr>Задача № 2</vt:lpstr>
      <vt:lpstr>Задача № 3</vt:lpstr>
      <vt:lpstr>Задача № 4</vt:lpstr>
      <vt:lpstr>Самостоятельная работа</vt:lpstr>
      <vt:lpstr>Ответы.</vt:lpstr>
      <vt:lpstr>  Задача № 5</vt:lpstr>
      <vt:lpstr>Итог урока</vt:lpstr>
      <vt:lpstr>Презентация PowerPoint</vt:lpstr>
    </vt:vector>
  </TitlesOfParts>
  <Company>FIO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tutor</dc:creator>
  <cp:lastModifiedBy>Светлана</cp:lastModifiedBy>
  <cp:revision>102</cp:revision>
  <dcterms:created xsi:type="dcterms:W3CDTF">2002-03-19T14:30:54Z</dcterms:created>
  <dcterms:modified xsi:type="dcterms:W3CDTF">2013-06-13T16:07:17Z</dcterms:modified>
</cp:coreProperties>
</file>