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DBED0-957F-4CD6-B67B-705054EA21A1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E239A-7D7F-4919-8E12-A7D70922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2714644"/>
          </a:xfrm>
        </p:spPr>
        <p:txBody>
          <a:bodyPr>
            <a:normAutofit/>
          </a:bodyPr>
          <a:lstStyle/>
          <a:p>
            <a:pPr algn="l"/>
            <a:r>
              <a:rPr lang="ru-RU" sz="4800" dirty="0" smtClean="0"/>
              <a:t>Тема:</a:t>
            </a:r>
            <a:br>
              <a:rPr lang="ru-RU" sz="4800" dirty="0" smtClean="0"/>
            </a:br>
            <a:r>
              <a:rPr lang="ru-RU" sz="4800" dirty="0" smtClean="0"/>
              <a:t> «Неравенства второй степени с одной переменной».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Какая функция называется квадратичной</a:t>
            </a:r>
            <a:r>
              <a:rPr lang="ru-RU" sz="3600" dirty="0" smtClean="0"/>
              <a:t>?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Квадратичной функцией называется функция, которую можно задать формулой вида: </a:t>
            </a:r>
            <a:r>
              <a:rPr lang="en-US" dirty="0" smtClean="0"/>
              <a:t>          </a:t>
            </a:r>
            <a:endParaRPr lang="ru-RU" dirty="0" smtClean="0"/>
          </a:p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у = ах² + </a:t>
            </a:r>
            <a:r>
              <a:rPr lang="en-US" dirty="0" err="1" smtClean="0"/>
              <a:t>bx</a:t>
            </a:r>
            <a:r>
              <a:rPr lang="en-US" dirty="0" smtClean="0"/>
              <a:t> + c,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dirty="0" err="1" smtClean="0"/>
              <a:t>х</a:t>
            </a:r>
            <a:r>
              <a:rPr lang="ru-RU" dirty="0" smtClean="0"/>
              <a:t> – независимая переменная,  </a:t>
            </a:r>
            <a:r>
              <a:rPr lang="en-US" dirty="0" smtClean="0"/>
              <a:t>a, b</a:t>
            </a:r>
            <a:r>
              <a:rPr lang="ru-RU" dirty="0" smtClean="0"/>
              <a:t> и</a:t>
            </a:r>
            <a:r>
              <a:rPr lang="en-US" dirty="0" smtClean="0"/>
              <a:t> c</a:t>
            </a:r>
            <a:r>
              <a:rPr lang="ru-RU" dirty="0" smtClean="0"/>
              <a:t> – некоторые числа, причем  а ≠ 0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 схемам определите знаки коэффициента    а.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25755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400" dirty="0" smtClean="0">
              <a:ln>
                <a:solidFill>
                  <a:sysClr val="windowText" lastClr="000000"/>
                </a:solidFill>
              </a:ln>
            </a:endParaRPr>
          </a:p>
          <a:p>
            <a:pPr>
              <a:buNone/>
            </a:pPr>
            <a:endParaRPr lang="en-US" sz="1400" dirty="0">
              <a:ln>
                <a:solidFill>
                  <a:sysClr val="windowText" lastClr="000000"/>
                </a:solidFill>
              </a:ln>
            </a:endParaRPr>
          </a:p>
          <a:p>
            <a:pPr>
              <a:buNone/>
            </a:pPr>
            <a:endParaRPr lang="en-US" sz="1400" dirty="0" smtClean="0">
              <a:ln>
                <a:solidFill>
                  <a:sysClr val="windowText" lastClr="000000"/>
                </a:solidFill>
              </a:ln>
            </a:endParaRPr>
          </a:p>
          <a:p>
            <a:pPr>
              <a:buNone/>
            </a:pPr>
            <a:r>
              <a:rPr lang="en-US" sz="1400" dirty="0">
                <a:ln>
                  <a:solidFill>
                    <a:sysClr val="windowText" lastClr="000000"/>
                  </a:solidFill>
                </a:ln>
              </a:rPr>
              <a:t> </a:t>
            </a:r>
            <a:r>
              <a:rPr lang="en-US" sz="1400" dirty="0" smtClean="0">
                <a:ln>
                  <a:solidFill>
                    <a:sysClr val="windowText" lastClr="000000"/>
                  </a:solidFill>
                </a:ln>
              </a:rPr>
              <a:t>                        y</a:t>
            </a:r>
          </a:p>
          <a:p>
            <a:pPr>
              <a:buNone/>
            </a:pPr>
            <a:endParaRPr lang="en-US" sz="1400" dirty="0">
              <a:ln>
                <a:solidFill>
                  <a:sysClr val="windowText" lastClr="000000"/>
                </a:solidFill>
              </a:ln>
            </a:endParaRPr>
          </a:p>
          <a:p>
            <a:pPr>
              <a:buNone/>
            </a:pPr>
            <a:endParaRPr lang="en-US" sz="1400" dirty="0" smtClean="0">
              <a:ln>
                <a:solidFill>
                  <a:sysClr val="windowText" lastClr="000000"/>
                </a:solidFill>
              </a:ln>
            </a:endParaRPr>
          </a:p>
          <a:p>
            <a:pPr>
              <a:buNone/>
            </a:pPr>
            <a:r>
              <a:rPr lang="ru-RU" sz="1400" dirty="0">
                <a:ln>
                  <a:solidFill>
                    <a:sysClr val="windowText" lastClr="000000"/>
                  </a:solidFill>
                </a:ln>
              </a:rPr>
              <a:t> </a:t>
            </a:r>
            <a:r>
              <a:rPr lang="ru-RU" sz="1400" dirty="0" smtClean="0">
                <a:ln>
                  <a:solidFill>
                    <a:sysClr val="windowText" lastClr="000000"/>
                  </a:solidFill>
                </a:ln>
              </a:rPr>
              <a:t>             </a:t>
            </a:r>
            <a:r>
              <a:rPr lang="en-US" sz="1400" dirty="0" smtClean="0">
                <a:ln>
                  <a:solidFill>
                    <a:sysClr val="windowText" lastClr="000000"/>
                  </a:solidFill>
                </a:ln>
              </a:rPr>
              <a:t>  0           2                             9          x</a:t>
            </a:r>
          </a:p>
          <a:p>
            <a:pPr>
              <a:buNone/>
            </a:pPr>
            <a:endParaRPr lang="en-US" sz="1400" dirty="0">
              <a:ln>
                <a:solidFill>
                  <a:sysClr val="windowText" lastClr="000000"/>
                </a:solidFill>
              </a:ln>
            </a:endParaRPr>
          </a:p>
          <a:p>
            <a:pPr>
              <a:buNone/>
            </a:pPr>
            <a:endParaRPr lang="en-US" sz="1400" dirty="0" smtClean="0">
              <a:ln>
                <a:solidFill>
                  <a:sysClr val="windowText" lastClr="000000"/>
                </a:solidFill>
              </a:ln>
            </a:endParaRPr>
          </a:p>
          <a:p>
            <a:pPr>
              <a:buNone/>
            </a:pPr>
            <a:endParaRPr lang="en-US" sz="1400" dirty="0">
              <a:ln>
                <a:solidFill>
                  <a:sysClr val="windowText" lastClr="000000"/>
                </a:solidFill>
              </a:ln>
            </a:endParaRPr>
          </a:p>
          <a:p>
            <a:pPr>
              <a:buNone/>
            </a:pPr>
            <a:endParaRPr lang="ru-RU" sz="14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257559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/>
          </a:p>
          <a:p>
            <a:pPr>
              <a:buNone/>
            </a:pPr>
            <a:r>
              <a:rPr lang="ru-RU" sz="1400" dirty="0" smtClean="0"/>
              <a:t>                                  </a:t>
            </a:r>
          </a:p>
          <a:p>
            <a:pPr>
              <a:buNone/>
            </a:pPr>
            <a:endParaRPr lang="ru-RU" sz="1400" dirty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/>
          </a:p>
          <a:p>
            <a:pPr>
              <a:buNone/>
            </a:pPr>
            <a:r>
              <a:rPr lang="ru-RU" sz="1400" dirty="0" smtClean="0"/>
              <a:t>                                   </a:t>
            </a:r>
            <a:r>
              <a:rPr lang="en-US" sz="1400" dirty="0" smtClean="0"/>
              <a:t>  </a:t>
            </a:r>
            <a:r>
              <a:rPr lang="en-US" sz="1400" b="1" dirty="0" smtClean="0"/>
              <a:t> -3  </a:t>
            </a:r>
            <a:r>
              <a:rPr lang="ru-RU" sz="1400" b="1" dirty="0" smtClean="0"/>
              <a:t>    </a:t>
            </a:r>
            <a:r>
              <a:rPr lang="en-US" sz="1400" b="1" dirty="0" smtClean="0"/>
              <a:t>     0                       </a:t>
            </a:r>
            <a:r>
              <a:rPr lang="en-US" sz="1400" dirty="0" smtClean="0"/>
              <a:t>5</a:t>
            </a:r>
            <a:r>
              <a:rPr lang="en-US" sz="1400" b="1" dirty="0" smtClean="0"/>
              <a:t>            x </a:t>
            </a:r>
            <a:endParaRPr lang="en-US" sz="1400" b="1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ru-RU" sz="14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57158" y="3143248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320709" y="3035297"/>
            <a:ext cx="335758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>
            <a:off x="1571604" y="2071678"/>
            <a:ext cx="1285884" cy="3786190"/>
          </a:xfrm>
          <a:prstGeom prst="arc">
            <a:avLst>
              <a:gd name="adj1" fmla="val 100168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 flipH="1" flipV="1">
            <a:off x="5144298" y="2856702"/>
            <a:ext cx="3571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072066" y="3143248"/>
            <a:ext cx="335758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1025359">
            <a:off x="6314259" y="836300"/>
            <a:ext cx="1643074" cy="3082072"/>
          </a:xfrm>
          <a:prstGeom prst="arc">
            <a:avLst>
              <a:gd name="adj1" fmla="val 9553199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857356" y="4286256"/>
            <a:ext cx="4848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Назовите нули функции</a:t>
            </a: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2500298" y="207167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 &lt; 0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7572396" y="207167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 &gt; 0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4500570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Назовите промежутки, при которых  у &gt; 0 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7643834" y="457200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( 2 ; 9 )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71736" y="65008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5572140"/>
            <a:ext cx="7429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Назовите промежутки, при которых  у &lt; 0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643570" y="6143644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( - ∞; 2) и ( 9 ; +∞ )</a:t>
            </a:r>
            <a:endParaRPr lang="ru-RU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5429256" y="5072074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( - ∞; -3) и ( 5 ; +∞ )</a:t>
            </a:r>
            <a:endParaRPr lang="ru-RU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7429520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( - 3; 5)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3" grpId="0"/>
      <p:bldP spid="24" grpId="0"/>
      <p:bldP spid="25" grpId="0"/>
      <p:bldP spid="25" grpId="1"/>
      <p:bldP spid="30" grpId="0"/>
      <p:bldP spid="32" grpId="0"/>
      <p:bldP spid="32" grpId="1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решить квадратное уравнение?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278608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Надо найти дискриминант квадратного уравнения</a:t>
            </a:r>
          </a:p>
          <a:p>
            <a:pPr>
              <a:buNone/>
            </a:pPr>
            <a:r>
              <a:rPr lang="en-US" dirty="0" smtClean="0"/>
              <a:t>          D = b² - 4ac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3357562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Если</a:t>
            </a:r>
            <a:r>
              <a:rPr lang="en-US" sz="3200" dirty="0" smtClean="0"/>
              <a:t> D ≥ 0</a:t>
            </a:r>
            <a:r>
              <a:rPr lang="ru-RU" sz="3200" dirty="0" smtClean="0"/>
              <a:t> , то </a:t>
            </a:r>
            <a:r>
              <a:rPr lang="ru-RU" sz="3200" dirty="0" err="1" smtClean="0"/>
              <a:t>х</a:t>
            </a:r>
            <a:r>
              <a:rPr lang="ru-RU" sz="3200" dirty="0" smtClean="0"/>
              <a:t>₁,₂ =</a:t>
            </a:r>
            <a:endParaRPr lang="ru-RU" sz="32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929058" y="3214686"/>
          <a:ext cx="1071570" cy="857256"/>
        </p:xfrm>
        <a:graphic>
          <a:graphicData uri="http://schemas.openxmlformats.org/presentationml/2006/ole">
            <p:oleObj spid="_x0000_s2051" name="Формула" r:id="rId3" imgW="6220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Неравенства вида</a:t>
            </a:r>
            <a:br>
              <a:rPr lang="ru-RU" sz="3600" dirty="0" smtClean="0"/>
            </a:br>
            <a:r>
              <a:rPr lang="ru-RU" sz="3600" dirty="0" smtClean="0"/>
              <a:t>   </a:t>
            </a:r>
            <a:r>
              <a:rPr lang="ru-RU" sz="4000" dirty="0" smtClean="0">
                <a:solidFill>
                  <a:srgbClr val="C00000"/>
                </a:solidFill>
              </a:rPr>
              <a:t>ах² +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bx</a:t>
            </a:r>
            <a:r>
              <a:rPr lang="en-US" sz="4000" dirty="0" smtClean="0">
                <a:solidFill>
                  <a:srgbClr val="C00000"/>
                </a:solidFill>
              </a:rPr>
              <a:t> + c &lt;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>
                <a:solidFill>
                  <a:srgbClr val="C00000"/>
                </a:solidFill>
              </a:rPr>
              <a:t>0 </a:t>
            </a:r>
            <a:r>
              <a:rPr lang="ru-RU" sz="4000" dirty="0" smtClean="0">
                <a:solidFill>
                  <a:srgbClr val="C00000"/>
                </a:solidFill>
              </a:rPr>
              <a:t> и  </a:t>
            </a:r>
            <a:r>
              <a:rPr lang="en-US" sz="4000" dirty="0" smtClean="0">
                <a:solidFill>
                  <a:srgbClr val="C00000"/>
                </a:solidFill>
              </a:rPr>
              <a:t> ax² + </a:t>
            </a:r>
            <a:r>
              <a:rPr lang="en-US" sz="4000" dirty="0" err="1" smtClean="0">
                <a:solidFill>
                  <a:srgbClr val="C00000"/>
                </a:solidFill>
              </a:rPr>
              <a:t>bx</a:t>
            </a:r>
            <a:r>
              <a:rPr lang="en-US" sz="4000" dirty="0" smtClean="0">
                <a:solidFill>
                  <a:srgbClr val="C00000"/>
                </a:solidFill>
              </a:rPr>
              <a:t> + c &gt; 0 </a:t>
            </a:r>
            <a:r>
              <a:rPr lang="ru-RU" sz="3600" dirty="0" smtClean="0"/>
              <a:t>,</a:t>
            </a:r>
            <a:br>
              <a:rPr lang="ru-RU" sz="3600" dirty="0" smtClean="0"/>
            </a:br>
            <a:r>
              <a:rPr lang="ru-RU" sz="3600" dirty="0" smtClean="0"/>
              <a:t>где </a:t>
            </a:r>
            <a:r>
              <a:rPr lang="ru-RU" sz="3600" dirty="0" err="1" smtClean="0"/>
              <a:t>х</a:t>
            </a:r>
            <a:r>
              <a:rPr lang="ru-RU" sz="3600" dirty="0" smtClean="0"/>
              <a:t> – переменная,  </a:t>
            </a:r>
            <a:r>
              <a:rPr lang="en-US" sz="3600" dirty="0" smtClean="0"/>
              <a:t>a, b</a:t>
            </a:r>
            <a:r>
              <a:rPr lang="ru-RU" sz="3600" dirty="0" smtClean="0"/>
              <a:t> и</a:t>
            </a:r>
            <a:r>
              <a:rPr lang="en-US" sz="3600" dirty="0" smtClean="0"/>
              <a:t> c</a:t>
            </a:r>
            <a:r>
              <a:rPr lang="ru-RU" sz="3600" dirty="0" smtClean="0"/>
              <a:t> – некоторые числа, причем  а ≠ 0, называют неравенствами второй степени с одной переменной.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/>
              <a:t>Решение неравенства</a:t>
            </a:r>
            <a:br>
              <a:rPr lang="ru-RU" sz="4000" dirty="0" smtClean="0"/>
            </a:br>
            <a:r>
              <a:rPr lang="ru-RU" sz="4000" dirty="0" smtClean="0"/>
              <a:t> ах² +</a:t>
            </a:r>
            <a:r>
              <a:rPr lang="en-US" sz="4000" dirty="0" smtClean="0"/>
              <a:t> </a:t>
            </a:r>
            <a:r>
              <a:rPr lang="en-US" sz="4000" dirty="0" err="1" smtClean="0"/>
              <a:t>bx</a:t>
            </a:r>
            <a:r>
              <a:rPr lang="en-US" sz="4000" dirty="0" smtClean="0"/>
              <a:t> + c &lt;</a:t>
            </a:r>
            <a:r>
              <a:rPr lang="ru-RU" sz="4000" dirty="0" smtClean="0"/>
              <a:t> </a:t>
            </a:r>
            <a:r>
              <a:rPr lang="en-US" sz="4000" dirty="0" smtClean="0"/>
              <a:t>0 </a:t>
            </a:r>
            <a:r>
              <a:rPr lang="ru-RU" sz="4000" dirty="0" smtClean="0"/>
              <a:t> и  </a:t>
            </a:r>
            <a:r>
              <a:rPr lang="en-US" sz="4000" dirty="0" smtClean="0"/>
              <a:t> ax² + </a:t>
            </a:r>
            <a:r>
              <a:rPr lang="en-US" sz="4000" dirty="0" err="1" smtClean="0"/>
              <a:t>bx</a:t>
            </a:r>
            <a:r>
              <a:rPr lang="en-US" sz="4000" dirty="0" smtClean="0"/>
              <a:t> + c &gt; 0 </a:t>
            </a:r>
            <a:r>
              <a:rPr lang="ru-RU" sz="4000" dirty="0" smtClean="0"/>
              <a:t> можно рассматривать как </a:t>
            </a:r>
            <a:r>
              <a:rPr lang="ru-RU" sz="4000" dirty="0" smtClean="0">
                <a:solidFill>
                  <a:srgbClr val="C00000"/>
                </a:solidFill>
              </a:rPr>
              <a:t>нахождение промежутков</a:t>
            </a:r>
            <a:r>
              <a:rPr lang="ru-RU" sz="4000" dirty="0" smtClean="0"/>
              <a:t>, в которых функция у =  ах² +</a:t>
            </a:r>
            <a:r>
              <a:rPr lang="en-US" sz="4000" dirty="0" smtClean="0"/>
              <a:t> </a:t>
            </a:r>
            <a:r>
              <a:rPr lang="en-US" sz="4000" dirty="0" err="1" smtClean="0"/>
              <a:t>bx</a:t>
            </a:r>
            <a:r>
              <a:rPr lang="en-US" sz="4000" dirty="0" smtClean="0"/>
              <a:t> + c</a:t>
            </a:r>
            <a:r>
              <a:rPr lang="ru-RU" sz="4000" dirty="0" smtClean="0"/>
              <a:t> принимает положительные или отрицательные значения.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71464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Вспомним, что необходимо сделать для нахождения промежутков, в которых функция у </a:t>
            </a:r>
            <a:r>
              <a:rPr lang="ru-RU" sz="3200" dirty="0" err="1" smtClean="0"/>
              <a:t>=ах²+</a:t>
            </a:r>
            <a:r>
              <a:rPr lang="en-US" sz="3200" dirty="0" err="1" smtClean="0"/>
              <a:t>bx+c</a:t>
            </a:r>
            <a:r>
              <a:rPr lang="ru-RU" sz="3200" dirty="0" smtClean="0"/>
              <a:t> принимает положительные или отрицательные значения?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12579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Надо проанализировать, как расположен график функции:</a:t>
            </a:r>
          </a:p>
          <a:p>
            <a:r>
              <a:rPr lang="ru-RU" dirty="0" smtClean="0"/>
              <a:t>Куда направлены ветви параболы</a:t>
            </a:r>
          </a:p>
          <a:p>
            <a:r>
              <a:rPr lang="ru-RU" dirty="0" smtClean="0"/>
              <a:t>Пересекает ли парабола ось </a:t>
            </a:r>
            <a:r>
              <a:rPr lang="ru-RU" dirty="0" err="1" smtClean="0"/>
              <a:t>х</a:t>
            </a:r>
            <a:r>
              <a:rPr lang="ru-RU" dirty="0" smtClean="0"/>
              <a:t> и в каких точках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204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Формула</vt:lpstr>
      <vt:lpstr>Тема:  «Неравенства второй степени с одной переменной».</vt:lpstr>
      <vt:lpstr>Какая функция называется квадратичной?</vt:lpstr>
      <vt:lpstr>По схемам определите знаки коэффициента    а.</vt:lpstr>
      <vt:lpstr>Как решить квадратное уравнение?</vt:lpstr>
      <vt:lpstr>Неравенства вида    ах² + bx + c &lt; 0  и   ax² + bx + c &gt; 0 , где х – переменная,  a, b и c – некоторые числа, причем  а ≠ 0, называют неравенствами второй степени с одной переменной.  </vt:lpstr>
      <vt:lpstr>Решение неравенства  ах² + bx + c &lt; 0  и   ax² + bx + c &gt; 0  можно рассматривать как нахождение промежутков, в которых функция у =  ах² + bx + c принимает положительные или отрицательные значения.</vt:lpstr>
      <vt:lpstr>Вспомним, что необходимо сделать для нахождения промежутков, в которых функция у =ах²+bx+c принимает положительные или отрицательные значения?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«Неравенства второй степени с одной переменной».</dc:title>
  <dc:creator>Admin</dc:creator>
  <cp:lastModifiedBy>Admin</cp:lastModifiedBy>
  <cp:revision>16</cp:revision>
  <dcterms:created xsi:type="dcterms:W3CDTF">2010-01-31T11:51:12Z</dcterms:created>
  <dcterms:modified xsi:type="dcterms:W3CDTF">2010-01-31T14:32:47Z</dcterms:modified>
</cp:coreProperties>
</file>