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2" r:id="rId3"/>
    <p:sldId id="276" r:id="rId4"/>
    <p:sldId id="259" r:id="rId5"/>
    <p:sldId id="266" r:id="rId6"/>
    <p:sldId id="267" r:id="rId7"/>
    <p:sldId id="268" r:id="rId8"/>
    <p:sldId id="269" r:id="rId9"/>
    <p:sldId id="270" r:id="rId10"/>
    <p:sldId id="273" r:id="rId11"/>
    <p:sldId id="274" r:id="rId12"/>
    <p:sldId id="275" r:id="rId13"/>
    <p:sldId id="277" r:id="rId14"/>
    <p:sldId id="278" r:id="rId15"/>
    <p:sldId id="280" r:id="rId16"/>
    <p:sldId id="28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396C"/>
    <a:srgbClr val="005686"/>
    <a:srgbClr val="E37416"/>
    <a:srgbClr val="007BC2"/>
    <a:srgbClr val="F0A466"/>
    <a:srgbClr val="E9F6FD"/>
    <a:srgbClr val="D5EDFB"/>
    <a:srgbClr val="AFDD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88" autoAdjust="0"/>
    <p:restoredTop sz="94678" autoAdjust="0"/>
  </p:normalViewPr>
  <p:slideViewPr>
    <p:cSldViewPr>
      <p:cViewPr>
        <p:scale>
          <a:sx n="75" d="100"/>
          <a:sy n="75" d="100"/>
        </p:scale>
        <p:origin x="-1068" y="234"/>
      </p:cViewPr>
      <p:guideLst>
        <p:guide orient="horz" pos="2069"/>
        <p:guide pos="1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488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E192843-2B32-4C29-8ED7-FB762F401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2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D0AC71E-8F40-47B6-98B4-5563F539C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portal.ru/load/26" TargetMode="External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1628775"/>
            <a:ext cx="9144000" cy="3240088"/>
          </a:xfrm>
          <a:prstGeom prst="rect">
            <a:avLst/>
          </a:prstGeom>
          <a:gradFill rotWithShape="0">
            <a:gsLst>
              <a:gs pos="0">
                <a:srgbClr val="71C4F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/>
              <a:t> </a:t>
            </a:r>
            <a:endParaRPr lang="ru-RU"/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0" y="1628775"/>
            <a:ext cx="9144000" cy="3529013"/>
          </a:xfrm>
          <a:prstGeom prst="rect">
            <a:avLst/>
          </a:prstGeom>
          <a:pattFill prst="ltDnDiag">
            <a:fgClr>
              <a:srgbClr val="71C4F0">
                <a:alpha val="45000"/>
              </a:srgbClr>
            </a:fgClr>
            <a:bgClr>
              <a:schemeClr val="bg1">
                <a:alpha val="45000"/>
              </a:scheme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/>
              <a:t> </a:t>
            </a:r>
            <a:endParaRPr lang="ru-RU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484313"/>
            <a:ext cx="9144000" cy="144462"/>
          </a:xfrm>
          <a:prstGeom prst="rect">
            <a:avLst/>
          </a:prstGeom>
          <a:solidFill>
            <a:srgbClr val="244E9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5156200"/>
            <a:ext cx="9144000" cy="144463"/>
          </a:xfrm>
          <a:prstGeom prst="rect">
            <a:avLst/>
          </a:prstGeom>
          <a:solidFill>
            <a:srgbClr val="244E9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755650" y="2420938"/>
            <a:ext cx="7561263" cy="0"/>
          </a:xfrm>
          <a:prstGeom prst="line">
            <a:avLst/>
          </a:prstGeom>
          <a:noFill/>
          <a:ln w="15875">
            <a:solidFill>
              <a:srgbClr val="71C4F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" name="Picture 25" descr="GEARS4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12088" y="260350"/>
            <a:ext cx="1017587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7" descr="rabot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860800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4" descr="0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gray">
          <a:xfrm>
            <a:off x="827088" y="5300663"/>
            <a:ext cx="1081087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5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755650" y="2565400"/>
            <a:ext cx="7667625" cy="1079500"/>
          </a:xfrm>
        </p:spPr>
        <p:txBody>
          <a:bodyPr/>
          <a:lstStyle>
            <a:lvl1pPr>
              <a:defRPr b="1">
                <a:solidFill>
                  <a:srgbClr val="E37416"/>
                </a:solidFill>
                <a:latin typeface="Arial Narrow" pitchFamily="34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3376" name="Rectangle 16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619250" y="3860800"/>
            <a:ext cx="6121400" cy="10795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>
                <a:latin typeface="Tahoma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179388" y="61658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14338"/>
            <a:ext cx="2057400" cy="57118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14338"/>
            <a:ext cx="6019800" cy="57118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uchportal.ru/load/26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Rectangle 46"/>
          <p:cNvSpPr>
            <a:spLocks noChangeArrowheads="1"/>
          </p:cNvSpPr>
          <p:nvPr userDrawn="1"/>
        </p:nvSpPr>
        <p:spPr bwMode="auto">
          <a:xfrm flipH="1">
            <a:off x="2087563" y="6453188"/>
            <a:ext cx="6948487" cy="360362"/>
          </a:xfrm>
          <a:prstGeom prst="rect">
            <a:avLst/>
          </a:prstGeom>
          <a:solidFill>
            <a:srgbClr val="007BC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72" name="Line 48"/>
          <p:cNvSpPr>
            <a:spLocks noChangeShapeType="1"/>
          </p:cNvSpPr>
          <p:nvPr userDrawn="1"/>
        </p:nvSpPr>
        <p:spPr bwMode="auto">
          <a:xfrm rot="5400000" flipH="1">
            <a:off x="1727994" y="6633369"/>
            <a:ext cx="360362" cy="0"/>
          </a:xfrm>
          <a:prstGeom prst="line">
            <a:avLst/>
          </a:prstGeom>
          <a:noFill/>
          <a:ln w="15875">
            <a:solidFill>
              <a:srgbClr val="71C4F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81" name="Rectangle 57"/>
          <p:cNvSpPr>
            <a:spLocks noChangeArrowheads="1"/>
          </p:cNvSpPr>
          <p:nvPr userDrawn="1"/>
        </p:nvSpPr>
        <p:spPr bwMode="auto">
          <a:xfrm flipH="1">
            <a:off x="2051050" y="6453188"/>
            <a:ext cx="71438" cy="360362"/>
          </a:xfrm>
          <a:prstGeom prst="rect">
            <a:avLst/>
          </a:prstGeom>
          <a:solidFill>
            <a:srgbClr val="E3741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9" name="Rectangle 5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43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Презентация</a:t>
            </a:r>
          </a:p>
        </p:txBody>
      </p:sp>
      <p:sp>
        <p:nvSpPr>
          <p:cNvPr id="1079" name="Rectangle 55"/>
          <p:cNvSpPr>
            <a:spLocks noChangeArrowheads="1"/>
          </p:cNvSpPr>
          <p:nvPr userDrawn="1"/>
        </p:nvSpPr>
        <p:spPr bwMode="auto">
          <a:xfrm>
            <a:off x="1588" y="188913"/>
            <a:ext cx="9142412" cy="71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53" name="Line 129"/>
          <p:cNvSpPr>
            <a:spLocks noChangeShapeType="1"/>
          </p:cNvSpPr>
          <p:nvPr userDrawn="1"/>
        </p:nvSpPr>
        <p:spPr bwMode="auto">
          <a:xfrm rot="5400000" flipH="1">
            <a:off x="-72231" y="6633369"/>
            <a:ext cx="360362" cy="0"/>
          </a:xfrm>
          <a:prstGeom prst="line">
            <a:avLst/>
          </a:prstGeom>
          <a:noFill/>
          <a:ln w="15875">
            <a:solidFill>
              <a:srgbClr val="71C4F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78" name="Rectangle 54"/>
          <p:cNvSpPr>
            <a:spLocks noChangeArrowheads="1"/>
          </p:cNvSpPr>
          <p:nvPr userDrawn="1"/>
        </p:nvSpPr>
        <p:spPr bwMode="auto">
          <a:xfrm>
            <a:off x="107950" y="306388"/>
            <a:ext cx="8567738" cy="98425"/>
          </a:xfrm>
          <a:prstGeom prst="rect">
            <a:avLst/>
          </a:prstGeom>
          <a:solidFill>
            <a:srgbClr val="007BC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55" name="Line 131"/>
          <p:cNvSpPr>
            <a:spLocks noChangeShapeType="1"/>
          </p:cNvSpPr>
          <p:nvPr userDrawn="1"/>
        </p:nvSpPr>
        <p:spPr bwMode="auto">
          <a:xfrm flipH="1">
            <a:off x="107950" y="260350"/>
            <a:ext cx="8640763" cy="0"/>
          </a:xfrm>
          <a:prstGeom prst="line">
            <a:avLst/>
          </a:prstGeom>
          <a:noFill/>
          <a:ln w="15875">
            <a:solidFill>
              <a:srgbClr val="71C4F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4" name="Picture 132" descr="rabot">
            <a:hlinkClick r:id="rId13"/>
          </p:cNvPr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79388" y="0"/>
            <a:ext cx="12255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" name="Rectangle 13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1A396C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244E9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244E93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244E93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244E93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44E93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1"/>
          <p:cNvSpPr>
            <a:spLocks noGrp="1" noChangeArrowheads="1"/>
          </p:cNvSpPr>
          <p:nvPr>
            <p:ph type="ctrTitle"/>
          </p:nvPr>
        </p:nvSpPr>
        <p:spPr>
          <a:xfrm>
            <a:off x="0" y="2071678"/>
            <a:ext cx="9001156" cy="1079500"/>
          </a:xfrm>
        </p:spPr>
        <p:txBody>
          <a:bodyPr/>
          <a:lstStyle/>
          <a:p>
            <a:pPr eaLnBrk="1" hangingPunct="1"/>
            <a:r>
              <a:rPr lang="ru-RU" sz="4800" i="1" dirty="0" smtClean="0">
                <a:solidFill>
                  <a:srgbClr val="002060"/>
                </a:solidFill>
                <a:latin typeface="Monotype Corsiva" pitchFamily="66" charset="0"/>
              </a:rPr>
              <a:t>Классная работа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143636" y="5572140"/>
            <a:ext cx="2740022" cy="88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МОАУ «СОШ №23»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Кустова   Маргарита   Олеговна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ubTitle" idx="1"/>
          </p:nvPr>
        </p:nvSpPr>
        <p:spPr>
          <a:xfrm>
            <a:off x="2071670" y="4000504"/>
            <a:ext cx="6121400" cy="1079500"/>
          </a:xfrm>
          <a:noFill/>
        </p:spPr>
        <p:txBody>
          <a:bodyPr/>
          <a:lstStyle/>
          <a:p>
            <a:pPr eaLnBrk="1" hangingPunct="1"/>
            <a:r>
              <a:rPr lang="ru-RU" dirty="0" smtClean="0">
                <a:latin typeface="Constantia" pitchFamily="18" charset="0"/>
              </a:rPr>
              <a:t>Алгебра и начала анализа – 10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42844" y="857232"/>
            <a:ext cx="2857520" cy="476250"/>
          </a:xfrm>
        </p:spPr>
        <p:txBody>
          <a:bodyPr/>
          <a:lstStyle/>
          <a:p>
            <a:pPr>
              <a:defRPr/>
            </a:pPr>
            <a:fld id="{22ACC777-5E32-42E2-BFF4-FF2CC6767C08}" type="datetime1">
              <a:rPr lang="ru-RU" sz="3200" b="1" smtClean="0">
                <a:latin typeface="Georgia" pitchFamily="18" charset="0"/>
              </a:rPr>
              <a:pPr>
                <a:defRPr/>
              </a:pPr>
              <a:t>15.04.2013</a:t>
            </a:fld>
            <a:endParaRPr lang="ru-RU" sz="3200" b="1" dirty="0">
              <a:latin typeface="Georg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28794" y="571480"/>
            <a:ext cx="2428892" cy="71438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№ 7829 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42844" y="1500174"/>
            <a:ext cx="87154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Georgia" pitchFamily="18" charset="0"/>
              </a:rPr>
              <a:t>На рисунке изображен график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`(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  — производной функции </a:t>
            </a:r>
            <a:r>
              <a:rPr lang="en-US" b="1" dirty="0" smtClean="0">
                <a:latin typeface="Georgia" pitchFamily="18" charset="0"/>
              </a:rPr>
              <a:t>  </a:t>
            </a:r>
            <a:r>
              <a:rPr lang="ru-RU" b="1" dirty="0" smtClean="0">
                <a:latin typeface="Georgia" pitchFamily="18" charset="0"/>
              </a:rPr>
              <a:t>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), определенной на интервале (-1</a:t>
            </a:r>
            <a:r>
              <a:rPr lang="en-US" b="1" dirty="0" smtClean="0">
                <a:latin typeface="Georgia" pitchFamily="18" charset="0"/>
              </a:rPr>
              <a:t>0</a:t>
            </a:r>
            <a:r>
              <a:rPr lang="ru-RU" b="1" dirty="0" smtClean="0">
                <a:latin typeface="Georgia" pitchFamily="18" charset="0"/>
              </a:rPr>
              <a:t>;</a:t>
            </a:r>
            <a:r>
              <a:rPr lang="en-US" b="1" dirty="0" smtClean="0">
                <a:latin typeface="Georgia" pitchFamily="18" charset="0"/>
              </a:rPr>
              <a:t>12</a:t>
            </a:r>
            <a:r>
              <a:rPr lang="ru-RU" b="1" dirty="0" smtClean="0">
                <a:latin typeface="Georgia" pitchFamily="18" charset="0"/>
              </a:rPr>
              <a:t>). Найдите количество точек минимума  функции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), принадлежащих отрезку [-</a:t>
            </a:r>
            <a:r>
              <a:rPr lang="en-US" b="1" dirty="0" smtClean="0">
                <a:latin typeface="Georgia" pitchFamily="18" charset="0"/>
              </a:rPr>
              <a:t>9</a:t>
            </a:r>
            <a:r>
              <a:rPr lang="ru-RU" b="1" dirty="0" smtClean="0">
                <a:latin typeface="Georgia" pitchFamily="18" charset="0"/>
              </a:rPr>
              <a:t>; 1</a:t>
            </a:r>
            <a:r>
              <a:rPr lang="en-US" b="1" dirty="0" smtClean="0">
                <a:latin typeface="Georgia" pitchFamily="18" charset="0"/>
              </a:rPr>
              <a:t>0</a:t>
            </a:r>
            <a:r>
              <a:rPr lang="ru-RU" b="1" dirty="0" smtClean="0">
                <a:latin typeface="Georgia" pitchFamily="18" charset="0"/>
              </a:rPr>
              <a:t>] .</a:t>
            </a:r>
          </a:p>
        </p:txBody>
      </p:sp>
      <p:pic>
        <p:nvPicPr>
          <p:cNvPr id="5" name="Рисунок 4" descr="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571744"/>
            <a:ext cx="8017270" cy="307183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28794" y="571480"/>
            <a:ext cx="2428892" cy="71438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№ 80</a:t>
            </a:r>
            <a:r>
              <a:rPr lang="en-US" b="1" dirty="0" smtClean="0">
                <a:solidFill>
                  <a:schemeClr val="tx1"/>
                </a:solidFill>
                <a:latin typeface="Georgia" pitchFamily="18" charset="0"/>
              </a:rPr>
              <a:t>6</a:t>
            </a: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3 </a:t>
            </a: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14282" y="1357298"/>
            <a:ext cx="8643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Georgia" pitchFamily="18" charset="0"/>
              </a:rPr>
              <a:t>На рисунке изображен график 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`(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 — производной функции 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), определенной на интервале (-1</a:t>
            </a:r>
            <a:r>
              <a:rPr lang="en-US" b="1" dirty="0" smtClean="0">
                <a:latin typeface="Georgia" pitchFamily="18" charset="0"/>
              </a:rPr>
              <a:t>1</a:t>
            </a:r>
            <a:r>
              <a:rPr lang="ru-RU" b="1" dirty="0" smtClean="0">
                <a:latin typeface="Georgia" pitchFamily="18" charset="0"/>
              </a:rPr>
              <a:t>;</a:t>
            </a:r>
            <a:r>
              <a:rPr lang="en-US" b="1" dirty="0" smtClean="0">
                <a:latin typeface="Georgia" pitchFamily="18" charset="0"/>
              </a:rPr>
              <a:t>4</a:t>
            </a:r>
            <a:r>
              <a:rPr lang="ru-RU" b="1" dirty="0" smtClean="0">
                <a:latin typeface="Georgia" pitchFamily="18" charset="0"/>
              </a:rPr>
              <a:t>). Найдите промежутки возрастания функции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). В ответе укажите сумму целых точек, входящих в эти промежутки.</a:t>
            </a:r>
          </a:p>
        </p:txBody>
      </p:sp>
      <p:pic>
        <p:nvPicPr>
          <p:cNvPr id="6" name="Рисунок 5" descr="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643182"/>
            <a:ext cx="7572428" cy="372090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28794" y="571480"/>
            <a:ext cx="2428892" cy="71438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№ 7351</a:t>
            </a: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1428736"/>
            <a:ext cx="90011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Georgia" pitchFamily="18" charset="0"/>
              </a:rPr>
              <a:t>На рисунке изображен график функции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), определенной на интервале (-</a:t>
            </a:r>
            <a:r>
              <a:rPr lang="en-US" b="1" dirty="0" smtClean="0">
                <a:latin typeface="Georgia" pitchFamily="18" charset="0"/>
              </a:rPr>
              <a:t>5</a:t>
            </a:r>
            <a:r>
              <a:rPr lang="ru-RU" b="1" dirty="0" smtClean="0">
                <a:latin typeface="Georgia" pitchFamily="18" charset="0"/>
              </a:rPr>
              <a:t>; </a:t>
            </a:r>
            <a:r>
              <a:rPr lang="en-US" b="1" dirty="0" smtClean="0">
                <a:latin typeface="Georgia" pitchFamily="18" charset="0"/>
              </a:rPr>
              <a:t>9</a:t>
            </a:r>
            <a:r>
              <a:rPr lang="ru-RU" b="1" dirty="0" smtClean="0">
                <a:latin typeface="Georgia" pitchFamily="18" charset="0"/>
              </a:rPr>
              <a:t>) . Найдите сумму точек экстремума функции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).</a:t>
            </a:r>
          </a:p>
        </p:txBody>
      </p:sp>
      <p:pic>
        <p:nvPicPr>
          <p:cNvPr id="5" name="Рисунок 4" descr="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2214554"/>
            <a:ext cx="6643734" cy="42862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r="48463"/>
          <a:stretch>
            <a:fillRect/>
          </a:stretch>
        </p:blipFill>
        <p:spPr bwMode="auto">
          <a:xfrm>
            <a:off x="1285852" y="1785926"/>
            <a:ext cx="671517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43042" y="428604"/>
            <a:ext cx="70723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Georgia" pitchFamily="18" charset="0"/>
              </a:rPr>
              <a:t>По графику функции, изображенному на рисунке, найдите её наибольшее и наименьшее значения. В каких точках они достигаются?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51537"/>
          <a:stretch>
            <a:fillRect/>
          </a:stretch>
        </p:blipFill>
        <p:spPr bwMode="auto">
          <a:xfrm>
            <a:off x="1428728" y="1643050"/>
            <a:ext cx="650085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428736"/>
            <a:ext cx="692948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85918" y="500042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По графику функции, изображенному на рисунке, найдите её наибольшее и наименьшее значения. 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1"/>
          <p:cNvSpPr>
            <a:spLocks noGrp="1" noChangeArrowheads="1"/>
          </p:cNvSpPr>
          <p:nvPr>
            <p:ph type="ctrTitle"/>
          </p:nvPr>
        </p:nvSpPr>
        <p:spPr>
          <a:xfrm>
            <a:off x="0" y="2071678"/>
            <a:ext cx="9001156" cy="1079500"/>
          </a:xfrm>
        </p:spPr>
        <p:txBody>
          <a:bodyPr/>
          <a:lstStyle/>
          <a:p>
            <a:pPr eaLnBrk="1" hangingPunct="1"/>
            <a:r>
              <a:rPr lang="ru-RU" sz="4800" i="1" dirty="0" smtClean="0">
                <a:solidFill>
                  <a:srgbClr val="002060"/>
                </a:solidFill>
                <a:latin typeface="Monotype Corsiva" pitchFamily="66" charset="0"/>
              </a:rPr>
              <a:t>Наибольшее и наименьшее</a:t>
            </a:r>
            <a:br>
              <a:rPr lang="ru-RU" sz="4800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800" i="1" dirty="0" smtClean="0">
                <a:solidFill>
                  <a:srgbClr val="002060"/>
                </a:solidFill>
                <a:latin typeface="Monotype Corsiva" pitchFamily="66" charset="0"/>
              </a:rPr>
              <a:t> значение функции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143636" y="5572140"/>
            <a:ext cx="2740022" cy="88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МОАУ «СОШ №23»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Кустова   Маргарита   Олеговна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ubTitle" idx="1"/>
          </p:nvPr>
        </p:nvSpPr>
        <p:spPr>
          <a:xfrm>
            <a:off x="2071670" y="4000504"/>
            <a:ext cx="6121400" cy="1079500"/>
          </a:xfrm>
          <a:noFill/>
        </p:spPr>
        <p:txBody>
          <a:bodyPr/>
          <a:lstStyle/>
          <a:p>
            <a:pPr eaLnBrk="1" hangingPunct="1"/>
            <a:r>
              <a:rPr lang="ru-RU" dirty="0" smtClean="0">
                <a:latin typeface="Constantia" pitchFamily="18" charset="0"/>
              </a:rPr>
              <a:t>Алгебра и начала анализа – 10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42844" y="857232"/>
            <a:ext cx="2857520" cy="476250"/>
          </a:xfrm>
        </p:spPr>
        <p:txBody>
          <a:bodyPr/>
          <a:lstStyle/>
          <a:p>
            <a:pPr>
              <a:defRPr/>
            </a:pPr>
            <a:fld id="{22ACC777-5E32-42E2-BFF4-FF2CC6767C08}" type="datetime1">
              <a:rPr lang="ru-RU" sz="3200" b="1" smtClean="0">
                <a:latin typeface="Georgia" pitchFamily="18" charset="0"/>
              </a:rPr>
              <a:pPr>
                <a:defRPr/>
              </a:pPr>
              <a:t>15.04.2013</a:t>
            </a:fld>
            <a:endParaRPr lang="ru-RU" sz="3200" b="1" dirty="0">
              <a:latin typeface="Georg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071678"/>
            <a:ext cx="828680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Показать, что функция непрерывна (записать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y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))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Найти производную функции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Вычислить точки экстремума, выбрать те из них, которые расположены внутри заданного промежутка.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Вычислить значение функции в точках, отобранных в шаге 3 и на концах промежутка, среди этих значение выбрать наибольшее и наименьшее.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928794" y="500042"/>
            <a:ext cx="66766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Алгоритм нахождения наибольшего и наименьшего значения функции на промежутке: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1643050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latin typeface="Georgia" pitchFamily="18" charset="0"/>
              </a:rPr>
              <a:t>Единственный путь, ведущий к знанию, - деятельность. </a:t>
            </a:r>
          </a:p>
          <a:p>
            <a:pPr algn="r"/>
            <a:r>
              <a:rPr lang="ru-RU" sz="4400" b="1" dirty="0" smtClean="0">
                <a:latin typeface="Georgia" pitchFamily="18" charset="0"/>
              </a:rPr>
              <a:t>Бернард Шоу</a:t>
            </a:r>
            <a:endParaRPr lang="ru-RU" sz="4400" b="1" dirty="0">
              <a:latin typeface="Georgia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571612"/>
            <a:ext cx="6979646" cy="46421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43042" y="571480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По графику определить свойства функции</a:t>
            </a: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285860"/>
            <a:ext cx="828680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 рисунке изображены график функции 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y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и касательная к нему в точке с абсциссой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. Найдите значение производной функции 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y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в точке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57356" y="571480"/>
            <a:ext cx="2428892" cy="71438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№ 9481 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2214554"/>
            <a:ext cx="4000528" cy="435560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928794" y="571480"/>
            <a:ext cx="2428892" cy="71438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№ 317741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00174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На рисунке изображён график функции  </a:t>
            </a:r>
            <a:r>
              <a:rPr lang="ru-RU" b="1" i="1" dirty="0" smtClean="0">
                <a:latin typeface="Georgia" pitchFamily="18" charset="0"/>
              </a:rPr>
              <a:t>у</a:t>
            </a:r>
            <a:r>
              <a:rPr lang="ru-RU" b="1" dirty="0" smtClean="0">
                <a:latin typeface="Georgia" pitchFamily="18" charset="0"/>
              </a:rPr>
              <a:t> = </a:t>
            </a:r>
            <a:r>
              <a:rPr lang="ru-RU" b="1" i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i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 и девять точек на оси абсцисс. В скольких из этих точек производная функции </a:t>
            </a:r>
            <a:r>
              <a:rPr lang="ru-RU" b="1" i="1" dirty="0" smtClean="0">
                <a:latin typeface="Georgia" pitchFamily="18" charset="0"/>
              </a:rPr>
              <a:t>у</a:t>
            </a:r>
            <a:r>
              <a:rPr lang="ru-RU" b="1" dirty="0" smtClean="0">
                <a:latin typeface="Georgia" pitchFamily="18" charset="0"/>
              </a:rPr>
              <a:t> = </a:t>
            </a:r>
            <a:r>
              <a:rPr lang="ru-RU" b="1" i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i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 отрицательна?</a:t>
            </a:r>
            <a:endParaRPr lang="ru-RU" b="1" dirty="0">
              <a:latin typeface="Georgia" pitchFamily="18" charset="0"/>
            </a:endParaRPr>
          </a:p>
        </p:txBody>
      </p:sp>
      <p:pic>
        <p:nvPicPr>
          <p:cNvPr id="5" name="Рисунок 4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2500306"/>
            <a:ext cx="4786346" cy="371503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928794" y="571480"/>
            <a:ext cx="2428892" cy="71438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№ 317639 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500174"/>
            <a:ext cx="8786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На рисунке изображён график функции 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 и девять точек на оси абсцисс. В скольких из этих точек производная функции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 положительна?</a:t>
            </a:r>
          </a:p>
        </p:txBody>
      </p:sp>
      <p:pic>
        <p:nvPicPr>
          <p:cNvPr id="5" name="Рисунок 4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2500306"/>
            <a:ext cx="4786346" cy="381870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28794" y="571480"/>
            <a:ext cx="2428892" cy="71438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№ 7079 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1428736"/>
            <a:ext cx="878687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Georgia" pitchFamily="18" charset="0"/>
              </a:rPr>
              <a:t>На рисунке изображен график функции 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), определенной на интервале (-</a:t>
            </a:r>
            <a:r>
              <a:rPr lang="en-US" b="1" dirty="0" smtClean="0">
                <a:latin typeface="Georgia" pitchFamily="18" charset="0"/>
              </a:rPr>
              <a:t>4</a:t>
            </a:r>
            <a:r>
              <a:rPr lang="ru-RU" b="1" dirty="0" smtClean="0">
                <a:latin typeface="Georgia" pitchFamily="18" charset="0"/>
              </a:rPr>
              <a:t>; </a:t>
            </a:r>
            <a:r>
              <a:rPr lang="en-US" b="1" dirty="0" smtClean="0">
                <a:latin typeface="Georgia" pitchFamily="18" charset="0"/>
              </a:rPr>
              <a:t>9</a:t>
            </a:r>
            <a:r>
              <a:rPr lang="ru-RU" b="1" dirty="0" smtClean="0">
                <a:latin typeface="Georgia" pitchFamily="18" charset="0"/>
              </a:rPr>
              <a:t>) . Определите количество целых точек, в которых производная функции положительна.</a:t>
            </a:r>
          </a:p>
        </p:txBody>
      </p:sp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2428868"/>
            <a:ext cx="5478322" cy="385765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28794" y="571480"/>
            <a:ext cx="2428892" cy="71438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№ 8287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428736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На рисунке изображен график 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`(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 — производной функции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), определенной на интервале (-</a:t>
            </a:r>
            <a:r>
              <a:rPr lang="en-US" b="1" dirty="0" smtClean="0">
                <a:latin typeface="Georgia" pitchFamily="18" charset="0"/>
              </a:rPr>
              <a:t>3</a:t>
            </a:r>
            <a:r>
              <a:rPr lang="ru-RU" b="1" dirty="0" smtClean="0">
                <a:latin typeface="Georgia" pitchFamily="18" charset="0"/>
              </a:rPr>
              <a:t>;</a:t>
            </a:r>
            <a:r>
              <a:rPr lang="en-US" b="1" dirty="0" smtClean="0">
                <a:latin typeface="Georgia" pitchFamily="18" charset="0"/>
              </a:rPr>
              <a:t>8</a:t>
            </a:r>
            <a:r>
              <a:rPr lang="ru-RU" b="1" dirty="0" smtClean="0">
                <a:latin typeface="Georgia" pitchFamily="18" charset="0"/>
              </a:rPr>
              <a:t>). Найдите промежутки возрастания функции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). В ответе укажите сумму целых точек, входящих в эти промежутки.</a:t>
            </a:r>
          </a:p>
        </p:txBody>
      </p:sp>
      <p:pic>
        <p:nvPicPr>
          <p:cNvPr id="5" name="Рисунок 4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2786058"/>
            <a:ext cx="4787729" cy="350046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28794" y="571480"/>
            <a:ext cx="2428892" cy="714380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№ 7841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42844" y="1500174"/>
            <a:ext cx="87154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Georgia" pitchFamily="18" charset="0"/>
              </a:rPr>
              <a:t>На рисунке изображен график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`(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  — производной функции </a:t>
            </a:r>
            <a:r>
              <a:rPr lang="en-US" b="1" dirty="0" smtClean="0">
                <a:latin typeface="Georgia" pitchFamily="18" charset="0"/>
              </a:rPr>
              <a:t>  </a:t>
            </a:r>
            <a:r>
              <a:rPr lang="ru-RU" b="1" dirty="0" smtClean="0">
                <a:latin typeface="Georgia" pitchFamily="18" charset="0"/>
              </a:rPr>
              <a:t>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), определенной на интервале (-</a:t>
            </a:r>
            <a:r>
              <a:rPr lang="en-US" b="1" dirty="0" smtClean="0">
                <a:latin typeface="Georgia" pitchFamily="18" charset="0"/>
              </a:rPr>
              <a:t>5</a:t>
            </a:r>
            <a:r>
              <a:rPr lang="ru-RU" b="1" dirty="0" smtClean="0">
                <a:latin typeface="Georgia" pitchFamily="18" charset="0"/>
              </a:rPr>
              <a:t>;</a:t>
            </a:r>
            <a:r>
              <a:rPr lang="en-US" b="1" dirty="0" smtClean="0">
                <a:latin typeface="Georgia" pitchFamily="18" charset="0"/>
              </a:rPr>
              <a:t>19</a:t>
            </a:r>
            <a:r>
              <a:rPr lang="ru-RU" b="1" dirty="0" smtClean="0">
                <a:latin typeface="Georgia" pitchFamily="18" charset="0"/>
              </a:rPr>
              <a:t>). Найдите количество точек максимума  функции у = </a:t>
            </a:r>
            <a:r>
              <a:rPr lang="ru-RU" b="1" dirty="0" err="1" smtClean="0">
                <a:latin typeface="Georgia" pitchFamily="18" charset="0"/>
              </a:rPr>
              <a:t>f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x</a:t>
            </a:r>
            <a:r>
              <a:rPr lang="ru-RU" b="1" dirty="0" smtClean="0">
                <a:latin typeface="Georgia" pitchFamily="18" charset="0"/>
              </a:rPr>
              <a:t>), принадлежащих отрезку [-</a:t>
            </a:r>
            <a:r>
              <a:rPr lang="en-US" b="1" dirty="0" smtClean="0">
                <a:latin typeface="Georgia" pitchFamily="18" charset="0"/>
              </a:rPr>
              <a:t>3</a:t>
            </a:r>
            <a:r>
              <a:rPr lang="ru-RU" b="1" dirty="0" smtClean="0">
                <a:latin typeface="Georgia" pitchFamily="18" charset="0"/>
              </a:rPr>
              <a:t>; </a:t>
            </a:r>
            <a:r>
              <a:rPr lang="en-US" b="1" dirty="0" smtClean="0">
                <a:latin typeface="Georgia" pitchFamily="18" charset="0"/>
              </a:rPr>
              <a:t>15</a:t>
            </a:r>
            <a:r>
              <a:rPr lang="ru-RU" b="1" dirty="0" smtClean="0">
                <a:latin typeface="Georgia" pitchFamily="18" charset="0"/>
              </a:rPr>
              <a:t>] .</a:t>
            </a:r>
          </a:p>
        </p:txBody>
      </p:sp>
      <p:pic>
        <p:nvPicPr>
          <p:cNvPr id="6" name="Рисунок 5" descr="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643181"/>
            <a:ext cx="8572560" cy="368013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500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Оформление по умолчанию</vt:lpstr>
      <vt:lpstr>Классная работа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Наибольшее и наименьшее  значение функции</vt:lpstr>
      <vt:lpstr>Слайд 16</vt:lpstr>
    </vt:vector>
  </TitlesOfParts>
  <Company>МУБиНТ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презентаций</dc:title>
  <dc:creator>Дизайнер</dc:creator>
  <cp:lastModifiedBy>Учительский к10</cp:lastModifiedBy>
  <cp:revision>93</cp:revision>
  <dcterms:created xsi:type="dcterms:W3CDTF">2004-06-18T10:43:38Z</dcterms:created>
  <dcterms:modified xsi:type="dcterms:W3CDTF">2013-04-15T05:15:44Z</dcterms:modified>
</cp:coreProperties>
</file>