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88" r:id="rId4"/>
    <p:sldId id="293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1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101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0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Полилиния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" name="Полилиния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" name="Полилиния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Полилиния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" name="Полилиния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Полилиния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49" name="Полилиния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Полилиния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Полилиния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59" name="Полилиния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0" name="Полилиния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61" name="Группа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Полилиния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Полилиния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1" name="Группа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Полилиния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Полилиния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4" name="Полилиния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5" name="Полилиния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Полилиния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87" name="Группа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3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4" name="Группа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Полилиния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Полилиния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8" name="Полилиния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9" name="Группа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Полилиния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1" name="Полилиния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" name="Полилиния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" name="Полилиния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4" name="Полилиния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Полилиния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Полилиния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8" name="Полилиния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" name="Полилиния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0" name="Полилиния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1" name="Полилиния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2" name="Полилиния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3" name="Полилиния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Полилиния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" name="Полилиния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6" name="Полилиния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17" name="Группа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Полилиния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" name="Полилиния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" name="Полилиния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" name="Полилиния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" name="Полилиния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" name="Полилиния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" name="Полилиния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" name="Полилиния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" name="Полилиния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" name="Полилиния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" name="Полилиния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" name="Полилиния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" name="Полилиния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" name="Полилиния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" name="Полилиния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" name="Полилиния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" name="Полилиния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5" name="Полилиния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6" name="Полилиния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7" name="Полилиния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8" name="Полилиния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9" name="Полилиния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0" name="Полилиния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1" name="Полилиния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2" name="Полилиния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3" name="Полилиния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4" name="Полилиния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5" name="Полилиния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46" name="Группа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Полилиния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8" name="Полилиния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9" name="Полилиния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0" name="Полилиния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1" name="Полилиния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2" name="Полилиния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3" name="Полилиния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4" name="Полилиния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5" name="Полилиния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6" name="Полилиния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7" name="Полилиния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8" name="Полилиния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9" name="Полилиния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0" name="Полилиния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1" name="Полилиния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2" name="Полилиния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" name="Полилиния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4" name="Полилиния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5" name="Полилиния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6" name="Полилиния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7" name="Полилиния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8" name="Полилиния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9" name="Полилиния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0" name="Полилиния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1" name="Группа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252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3700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Полилиния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9" name="Группа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9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1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2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1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2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4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5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6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7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8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9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0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1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2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93" name="Группа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Полилиния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5" name="Полилиния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Полилиния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8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9" name="Полилиния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0" name="Полилиния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1" name="Полилиния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2" name="Полилиния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3" name="Полилиния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4" name="Полилиния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5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6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7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8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9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0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1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2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3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4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5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6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7" name="Полилиния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5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6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7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8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9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0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1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2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3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4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5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6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7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8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9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0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1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2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3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4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5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6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7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8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9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0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1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2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3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4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5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6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7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8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9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0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1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2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3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4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5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6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77" name="Группа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Полилиния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9" name="Полилиния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0" name="Полилиния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1" name="Полилиния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2" name="Полилиния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3" name="Полилиния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4" name="Полилиния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5" name="Полилиния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6" name="Полилиния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7" name="Полилиния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8" name="Полилиния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9" name="Полилиния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0" name="Полилиния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1" name="Полилиния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2" name="Полилиния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3" name="Полилиния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4" name="Полилиния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5" name="Полилиния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6" name="Полилиния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7" name="Полилиния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8" name="Полилиния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9" name="Полилиния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0" name="Полилиния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1" name="Полилиния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2" name="Полилиния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3" name="Полилиния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4" name="Полилиния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" name="Полилиния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" name="Полилиния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7" name="Полилиния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8" name="Полилиния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9" name="Полилиния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0" name="Полилиния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1" name="Полилиния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2" name="Полилиния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3" name="Полилиния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4" name="Полилиния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" name="Полилиния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6" name="Полилиния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7" name="Полилиния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8" name="Полилиния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9" name="Полилиния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0" name="Полилиния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1" name="Полилиния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2" name="Полилиния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3" name="Полилиния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4" name="Полилиния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5" name="Полилиния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6" name="Полилиния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7" name="Полилиния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8" name="Полилиния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9" name="Полилиния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0" name="Полилиния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1" name="Полилиния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2" name="Полилиния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3" name="Полилиния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4" name="Полилиния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5" name="Полилиния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6" name="Полилиния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7" name="Полилиния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8" name="Полилиния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9" name="Полилиния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0" name="Полилиния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1" name="Полилиния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2" name="Полилиния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3" name="Полилиния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4" name="Полилиния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5" name="Полилиния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6" name="Полилиния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7" name="Полилиния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8" name="Полилиния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9" name="Полилиния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0" name="Полилиния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1" name="Полилиния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2" name="Полилиния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3" name="Полилиния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4" name="Полилиния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5" name="Полилиния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6" name="Полилиния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7" name="Полилиния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8" name="Полилиния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9" name="Полилиния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60" name="Группа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Полилиния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2" name="Полилиния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3" name="Полилиния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4" name="Полилиния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5" name="Полилиния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" name="Полилиния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7" name="Полилиния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8" name="Полилиния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9" name="Полилиния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0" name="Полилиния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1" name="Полилиния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2" name="Полилиния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3" name="Полилиния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4" name="Полилиния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5" name="Полилиния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6" name="Полилиния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7" name="Полилиния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/>
                </a:solidFill>
              </a:endParaRPr>
            </a:p>
          </p:txBody>
        </p:sp>
        <p:sp>
          <p:nvSpPr>
            <p:cNvPr id="278" name="Полилиния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9" name="Полилиния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0" name="Полилиния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1" name="Полилиния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2" name="Полилиния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3" name="Полилиния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4" name="Полилиния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Полилиния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Полилиния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7" name="Полилиния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8" name="Полилиния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89" name="Группа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Полилиния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1" name="Овал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2" name="Полилиния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3" name="Полилиния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4" name="Полилиния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5" name="Полилиния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6" name="Полилиния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7" name="Полилиния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8" name="Полилиния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9" name="Полилиния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0" name="Полилиния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1" name="Полилиния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2" name="Полилиния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3" name="Полилиния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4" name="Полилиния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5" name="Полилиния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6" name="Полилиния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7" name="Полилиния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8" name="Полилиния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9" name="Полилиния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310" name="Полилиния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311" name="Группа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Полилиния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3" name="Полилиния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4" name="Полилиния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5" name="Полилиния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6" name="Полилиния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7" name="Полилиния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8" name="Полилиния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9" name="Полилиния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0" name="Полилиния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1" name="Полилиния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2" name="Полилиния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3" name="Полилиния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4" name="Полилиния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5" name="Полилиния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6" name="Полилиния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7" name="Полилиния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8" name="Полилиния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9" name="Полилиния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0" name="Полилиния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1" name="Полилиния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2" name="Полилиния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3" name="Полилиния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4" name="Полилиния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5" name="Полилиния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6" name="Полилиния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7" name="Полилиния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8" name="Полилиния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9" name="Полилиния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0" name="Полилиния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1" name="Полилиния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2" name="Полилиния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3" name="Полилиния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4" name="Полилиния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5" name="Полилиния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6" name="Полилиния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7" name="Полилиния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8" name="Группа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Группа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Полилиния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6" name="Полилиния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7" name="Полилиния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8" name="Полилиния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9" name="Полилиния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0" name="Полилиния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1" name="Полилиния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2" name="Полилиния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3" name="Полилиния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4" name="Полилиния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5" name="Полилиния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6" name="Полилиния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7" name="Полилиния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8" name="Полилиния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9" name="Полилиния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0" name="Полилиния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1" name="Полилиния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2" name="Полилиния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3" name="Полилиния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4" name="Полилиния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5" name="Полилиния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6" name="Полилиния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7" name="Полилиния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8" name="Полилиния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99" name="Полилиния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0" name="Полилиния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1" name="Полилиния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2" name="Полилиния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3" name="Полилиния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4" name="Полилиния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5" name="Полилиния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6" name="Полилиния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7" name="Полилиния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8" name="Полилиния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09" name="Полилиния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0" name="Полилиния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1" name="Полилиния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2" name="Полилиния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3" name="Полилиния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4" name="Полилиния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5" name="Полилиния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6" name="Полилиния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7" name="Полилиния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8" name="Полилиния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19" name="Полилиния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20" name="Полилиния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21" name="Полилиния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0" name="Группа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Полилиния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7" name="Полилиния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8" name="Полилиния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9" name="Полилиния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0" name="Полилиния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1" name="Полилиния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2" name="Полилиния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3" name="Полилиния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4" name="Полилиния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1" name="Группа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Полилиния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0" name="Полилиния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1" name="Полилиния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2" name="Полилиния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3" name="Полилиния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4" name="Полилиния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5" name="Полилиния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352" name="Группа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Полилиния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4" name="Полилиния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5" name="Полилиния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6" name="Полилиния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7" name="Полилиния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8" name="Полилиния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422" name="Группа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1" name="Группа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3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4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5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6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7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8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9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40" name="Группа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Полилиния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Полилиния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0" name="Группа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Полилиния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Полилиния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26" name="Группа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Полилиния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34" name="Группа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Полилиния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Полилиния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Полилиния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43" name="Группа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Полилиния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52" name="Группа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Полилиния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9" name="Полилиния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0" name="Полилиния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61" name="Группа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Полилиния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5" name="Полилиния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6" name="Полилиния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7" name="Полилиния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8" name="Полилиния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6">
          <p15:clr>
            <a:srgbClr val="F26B43"/>
          </p15:clr>
        </p15:guide>
        <p15:guide id="3" pos="3840">
          <p15:clr>
            <a:srgbClr val="F26B43"/>
          </p15:clr>
        </p15:guide>
        <p15:guide id="4" orient="horz" pos="3552">
          <p15:clr>
            <a:srgbClr val="F26B43"/>
          </p15:clr>
        </p15:guide>
        <p15:guide id="5" pos="6720">
          <p15:clr>
            <a:srgbClr val="F26B43"/>
          </p15:clr>
        </p15:guide>
        <p15:guide id="6" pos="9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s.1september.ru/article.php?ID=200401006" TargetMode="External"/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smekalka.pp.ru/word_charad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3473" y="165020"/>
            <a:ext cx="10458233" cy="1373848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1"/>
                </a:solidFill>
              </a:rPr>
              <a:t>Веселая грамматика</a:t>
            </a:r>
            <a:endParaRPr lang="ru-RU" sz="7200" dirty="0">
              <a:solidFill>
                <a:schemeClr val="accent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46809" y="2207940"/>
            <a:ext cx="7251275" cy="2542479"/>
          </a:xfrm>
        </p:spPr>
        <p:txBody>
          <a:bodyPr>
            <a:normAutofit fontScale="77500" lnSpcReduction="2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Учитель высшей категории МОУ «Сернурская средняя (полная) общеобразовательная школа №2 им.Н.А.Заболоцкого»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Индюкова Римма Юрьевна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67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189" y="1405719"/>
            <a:ext cx="10868169" cy="295084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8. Мой первый слог</a:t>
            </a:r>
            <a:r>
              <a:rPr lang="ru-RU" sz="4800" dirty="0"/>
              <a:t> </a:t>
            </a:r>
            <a:r>
              <a:rPr lang="ru-RU" sz="4800" dirty="0" smtClean="0"/>
              <a:t>найдешь тогда,</a:t>
            </a:r>
            <a:br>
              <a:rPr lang="ru-RU" sz="4800" dirty="0" smtClean="0"/>
            </a:br>
            <a:r>
              <a:rPr lang="ru-RU" sz="4800" dirty="0" smtClean="0"/>
              <a:t>    Когда в котле</a:t>
            </a:r>
            <a:r>
              <a:rPr lang="ru-RU" sz="4800" dirty="0"/>
              <a:t> к</a:t>
            </a:r>
            <a:r>
              <a:rPr lang="ru-RU" sz="4800" dirty="0" smtClean="0"/>
              <a:t>ипит вода.</a:t>
            </a:r>
            <a:br>
              <a:rPr lang="ru-RU" sz="4800" dirty="0" smtClean="0"/>
            </a:br>
            <a:r>
              <a:rPr lang="ru-RU" sz="4800" dirty="0" smtClean="0"/>
              <a:t>    Местоимение – слог второй.</a:t>
            </a:r>
            <a:br>
              <a:rPr lang="ru-RU" sz="4800" dirty="0" smtClean="0"/>
            </a:br>
            <a:r>
              <a:rPr lang="ru-RU" sz="4800" dirty="0" smtClean="0"/>
              <a:t>    А в целом – школьник, столик  твой.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dirty="0" smtClean="0">
                <a:solidFill>
                  <a:srgbClr val="FF0000"/>
                </a:solidFill>
              </a:rPr>
              <a:t>Парта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67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907177"/>
            <a:ext cx="9144000" cy="373162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 «д» из года в год встречаем,</a:t>
            </a:r>
          </a:p>
          <a:p>
            <a:r>
              <a:rPr lang="ru-RU" sz="4800" dirty="0" smtClean="0"/>
              <a:t>С «т» за ними ходит вслед,</a:t>
            </a:r>
          </a:p>
          <a:p>
            <a:r>
              <a:rPr lang="ru-RU" sz="4800" dirty="0" smtClean="0"/>
              <a:t>С «</a:t>
            </a:r>
            <a:r>
              <a:rPr lang="ru-RU" sz="4800" dirty="0" err="1" smtClean="0"/>
              <a:t>п</a:t>
            </a:r>
            <a:r>
              <a:rPr lang="ru-RU" sz="4800" dirty="0" smtClean="0"/>
              <a:t>» в лесу мы замечаем,</a:t>
            </a:r>
          </a:p>
          <a:p>
            <a:r>
              <a:rPr lang="ru-RU" sz="4800" dirty="0" smtClean="0"/>
              <a:t>С «л» труду наносит вред.</a:t>
            </a:r>
            <a:endParaRPr lang="ru-RU" sz="4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69575" y="179915"/>
            <a:ext cx="10458233" cy="13738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5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dirty="0" err="1" smtClean="0">
                <a:solidFill>
                  <a:schemeClr val="accent1"/>
                </a:solidFill>
              </a:rPr>
              <a:t>Метаграмма</a:t>
            </a:r>
            <a:endParaRPr lang="ru-RU" sz="7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2751" y="5063320"/>
            <a:ext cx="6455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Дед. Тень. Пень. Лень.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36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705394"/>
            <a:ext cx="9144001" cy="3714206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С «г» полезное растение,</a:t>
            </a:r>
            <a:br>
              <a:rPr lang="ru-RU" sz="5400" dirty="0" smtClean="0"/>
            </a:br>
            <a:r>
              <a:rPr lang="ru-RU" sz="5400" dirty="0" smtClean="0"/>
              <a:t>С «</a:t>
            </a:r>
            <a:r>
              <a:rPr lang="ru-RU" sz="5400" dirty="0" err="1" smtClean="0"/>
              <a:t>ш</a:t>
            </a:r>
            <a:r>
              <a:rPr lang="ru-RU" sz="5400" dirty="0" smtClean="0"/>
              <a:t>» пугает нас порой,</a:t>
            </a:r>
            <a:br>
              <a:rPr lang="ru-RU" sz="5400" dirty="0" smtClean="0"/>
            </a:br>
            <a:r>
              <a:rPr lang="ru-RU" sz="5400" dirty="0" smtClean="0"/>
              <a:t>С «</a:t>
            </a:r>
            <a:r>
              <a:rPr lang="ru-RU" sz="5400" dirty="0" err="1" smtClean="0"/>
              <a:t>п</a:t>
            </a:r>
            <a:r>
              <a:rPr lang="ru-RU" sz="5400" dirty="0" smtClean="0"/>
              <a:t>» несет нам разрушение,</a:t>
            </a:r>
            <a:br>
              <a:rPr lang="ru-RU" sz="5400" dirty="0" smtClean="0"/>
            </a:br>
            <a:r>
              <a:rPr lang="ru-RU" sz="5400" dirty="0" smtClean="0"/>
              <a:t>С «в» навалена горой.</a:t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Горох. Шорох. Порох. Ворох.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79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737360"/>
            <a:ext cx="9144000" cy="3461657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Я глубока и многоводна,</a:t>
            </a:r>
          </a:p>
          <a:p>
            <a:r>
              <a:rPr lang="ru-RU" sz="4800" dirty="0" smtClean="0"/>
              <a:t>И ты, как все, гордишься мной,</a:t>
            </a:r>
          </a:p>
          <a:p>
            <a:r>
              <a:rPr lang="ru-RU" sz="4800" dirty="0" smtClean="0"/>
              <a:t>А если букву мне прибавишь,</a:t>
            </a:r>
          </a:p>
          <a:p>
            <a:r>
              <a:rPr lang="ru-RU" sz="4800" dirty="0" smtClean="0"/>
              <a:t>Я птицей сделаюсь лесной.</a:t>
            </a:r>
            <a:endParaRPr lang="ru-RU" sz="4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46493" y="184451"/>
            <a:ext cx="10458233" cy="13738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5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dirty="0" smtClean="0">
                <a:solidFill>
                  <a:schemeClr val="accent1"/>
                </a:solidFill>
              </a:rPr>
              <a:t>Логогриф</a:t>
            </a:r>
            <a:endParaRPr lang="ru-RU" sz="7200" dirty="0">
              <a:solidFill>
                <a:schemeClr val="accent1"/>
              </a:solidFill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1522413" y="4786444"/>
            <a:ext cx="9144000" cy="11847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4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4800" dirty="0" smtClean="0">
                <a:solidFill>
                  <a:srgbClr val="FF0000"/>
                </a:solidFill>
              </a:rPr>
              <a:t>Волга. Иволга.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002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Мы резким голосом кричим</a:t>
            </a:r>
            <a:br>
              <a:rPr lang="ru-RU" sz="4800" dirty="0" smtClean="0"/>
            </a:br>
            <a:r>
              <a:rPr lang="ru-RU" sz="4800" dirty="0" smtClean="0"/>
              <a:t>И ковыляем так комично.</a:t>
            </a:r>
            <a:br>
              <a:rPr lang="ru-RU" sz="4800" dirty="0" smtClean="0"/>
            </a:br>
            <a:r>
              <a:rPr lang="ru-RU" sz="4800" dirty="0" smtClean="0"/>
              <a:t>Но вставь нам «Л», и зазвучим</a:t>
            </a:r>
            <a:br>
              <a:rPr lang="ru-RU" sz="4800" dirty="0" smtClean="0"/>
            </a:br>
            <a:r>
              <a:rPr lang="ru-RU" sz="4800" dirty="0" smtClean="0"/>
              <a:t>Тогда довольно мелодично.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dirty="0" smtClean="0">
                <a:solidFill>
                  <a:srgbClr val="FF0000"/>
                </a:solidFill>
              </a:rPr>
              <a:t>Гуси. Гусли.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0047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907177"/>
            <a:ext cx="9144000" cy="3422469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Лежу я на земле,</a:t>
            </a:r>
          </a:p>
          <a:p>
            <a:pPr algn="ctr"/>
            <a:r>
              <a:rPr lang="ru-RU" sz="4800" dirty="0" smtClean="0"/>
              <a:t>Прибитая к железу,</a:t>
            </a:r>
          </a:p>
          <a:p>
            <a:pPr algn="ctr"/>
            <a:r>
              <a:rPr lang="ru-RU" sz="4800" dirty="0" smtClean="0"/>
              <a:t>Но буквы переставь –</a:t>
            </a:r>
          </a:p>
          <a:p>
            <a:pPr algn="ctr"/>
            <a:r>
              <a:rPr lang="ru-RU" sz="4800" dirty="0" smtClean="0"/>
              <a:t>В кастрюлю я полезу.</a:t>
            </a:r>
          </a:p>
          <a:p>
            <a:pPr algn="ctr"/>
            <a:endParaRPr lang="ru-RU" sz="4800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1385935" y="5231956"/>
            <a:ext cx="9144000" cy="11847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24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4800" dirty="0" smtClean="0">
                <a:solidFill>
                  <a:srgbClr val="FF0000"/>
                </a:solidFill>
              </a:rPr>
              <a:t>Шпала. Лапша.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90651" y="205964"/>
            <a:ext cx="10458233" cy="13738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5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dirty="0" smtClean="0">
                <a:solidFill>
                  <a:schemeClr val="accent1"/>
                </a:solidFill>
              </a:rPr>
              <a:t>Анаграмма</a:t>
            </a:r>
            <a:endParaRPr lang="ru-RU" sz="7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961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Читайте слева вы меня,</a:t>
            </a:r>
            <a:br>
              <a:rPr lang="ru-RU" sz="4800" dirty="0" smtClean="0"/>
            </a:br>
            <a:r>
              <a:rPr lang="ru-RU" sz="4800" dirty="0" smtClean="0"/>
              <a:t>И псом презлющим буду я.</a:t>
            </a:r>
            <a:br>
              <a:rPr lang="ru-RU" sz="4800" dirty="0" smtClean="0"/>
            </a:br>
            <a:r>
              <a:rPr lang="ru-RU" sz="4800" dirty="0" smtClean="0"/>
              <a:t>Но времени я буду счет,</a:t>
            </a:r>
            <a:br>
              <a:rPr lang="ru-RU" sz="4800" dirty="0" smtClean="0"/>
            </a:br>
            <a:r>
              <a:rPr lang="ru-RU" sz="4800" dirty="0" smtClean="0"/>
              <a:t>Когда прочтешь наоборот.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dirty="0" smtClean="0">
                <a:solidFill>
                  <a:srgbClr val="FF0000"/>
                </a:solidFill>
              </a:rPr>
              <a:t>Кит. Крит.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042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1365" y="2354240"/>
            <a:ext cx="5922795" cy="120178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55927" y="151373"/>
            <a:ext cx="10458233" cy="13738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5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dirty="0" smtClean="0">
                <a:solidFill>
                  <a:schemeClr val="accent1"/>
                </a:solidFill>
              </a:rPr>
              <a:t>Спасибо за внимание!</a:t>
            </a:r>
            <a:endParaRPr lang="ru-RU" sz="7200" dirty="0">
              <a:solidFill>
                <a:schemeClr val="accent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784228" y="4030953"/>
            <a:ext cx="7294041" cy="118476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dirty="0" smtClean="0">
                <a:hlinkClick r:id="rId2"/>
              </a:rPr>
              <a:t>www.yandex.ru</a:t>
            </a:r>
            <a:endParaRPr lang="en-US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rus.1september.ru/article.php?ID=200401006</a:t>
            </a:r>
            <a:endParaRPr lang="en-US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www.smekalka.pp.ru/word_charade.html</a:t>
            </a:r>
            <a:endParaRPr lang="en-US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dirty="0" smtClean="0"/>
              <a:t>Личный материал</a:t>
            </a:r>
            <a:r>
              <a:rPr lang="ru-RU" smtClean="0"/>
              <a:t>, </a:t>
            </a:r>
            <a:r>
              <a:rPr lang="ru-RU" smtClean="0"/>
              <a:t>1984 </a:t>
            </a:r>
            <a:r>
              <a:rPr lang="ru-RU" dirty="0" smtClean="0"/>
              <a:t>г.</a:t>
            </a:r>
            <a:endParaRPr lang="en-US" dirty="0" smtClean="0"/>
          </a:p>
          <a:p>
            <a:pPr marL="342900" indent="-342900">
              <a:buFont typeface="Wingdings" pitchFamily="2" charset="2"/>
              <a:buChar char="ü"/>
            </a:pPr>
            <a:endParaRPr lang="en-US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7947" y="4524233"/>
            <a:ext cx="3333750" cy="1809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335" y="1967045"/>
            <a:ext cx="3409584" cy="25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6130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Словесные задачи</a:t>
            </a:r>
            <a:endParaRPr lang="ru-RU" sz="7200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025912" y="1485900"/>
            <a:ext cx="9637516" cy="4134315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 smtClean="0">
                <a:solidFill>
                  <a:srgbClr val="FF0000"/>
                </a:solidFill>
              </a:rPr>
              <a:t>Шарада</a:t>
            </a:r>
            <a:r>
              <a:rPr lang="ru-RU" sz="12800" dirty="0" smtClean="0"/>
              <a:t> – загадка, которая отгадывается по частям;</a:t>
            </a:r>
          </a:p>
          <a:p>
            <a:r>
              <a:rPr lang="ru-RU" sz="12800" dirty="0" err="1" smtClean="0">
                <a:solidFill>
                  <a:srgbClr val="FF0000"/>
                </a:solidFill>
              </a:rPr>
              <a:t>Метаграмма</a:t>
            </a:r>
            <a:r>
              <a:rPr lang="ru-RU" sz="12800" dirty="0" smtClean="0"/>
              <a:t> – последовательное изменение в слове 1 или нескольких букв;</a:t>
            </a:r>
          </a:p>
          <a:p>
            <a:r>
              <a:rPr lang="ru-RU" sz="12800" dirty="0" smtClean="0">
                <a:solidFill>
                  <a:srgbClr val="FF0000"/>
                </a:solidFill>
              </a:rPr>
              <a:t>Логогриф </a:t>
            </a:r>
            <a:r>
              <a:rPr lang="ru-RU" sz="12800" dirty="0" smtClean="0"/>
              <a:t>– какая –</a:t>
            </a:r>
            <a:r>
              <a:rPr lang="ru-RU" sz="12800" dirty="0" err="1" smtClean="0"/>
              <a:t>нибудь</a:t>
            </a:r>
            <a:r>
              <a:rPr lang="ru-RU" sz="12800" dirty="0" smtClean="0"/>
              <a:t> буква  отнимается в слове  совсем, или же, наоборот, прибавляется новая;</a:t>
            </a:r>
          </a:p>
          <a:p>
            <a:r>
              <a:rPr lang="ru-RU" sz="12800" dirty="0" smtClean="0">
                <a:solidFill>
                  <a:srgbClr val="FF0000"/>
                </a:solidFill>
              </a:rPr>
              <a:t>Анаграммы</a:t>
            </a:r>
            <a:r>
              <a:rPr lang="ru-RU" sz="12800" dirty="0" smtClean="0"/>
              <a:t> – в слове путем </a:t>
            </a:r>
            <a:r>
              <a:rPr lang="ru-RU" sz="12800" dirty="0" err="1" smtClean="0"/>
              <a:t>переставления</a:t>
            </a:r>
            <a:r>
              <a:rPr lang="ru-RU" sz="12800" dirty="0" smtClean="0"/>
              <a:t> букв образуется новое слово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403866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628078"/>
            <a:ext cx="9144000" cy="401072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1.Начало деревом зовется,</a:t>
            </a:r>
          </a:p>
          <a:p>
            <a:r>
              <a:rPr lang="ru-RU" sz="4800" dirty="0" smtClean="0"/>
              <a:t>    Конец  - читатели мои,</a:t>
            </a:r>
          </a:p>
          <a:p>
            <a:r>
              <a:rPr lang="ru-RU" sz="4800" dirty="0" smtClean="0"/>
              <a:t>    Здесь в книге целое найдется,</a:t>
            </a:r>
          </a:p>
          <a:p>
            <a:r>
              <a:rPr lang="ru-RU" sz="4800" dirty="0" smtClean="0"/>
              <a:t>    И в каждой строчке есть они.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02556" y="4653887"/>
            <a:ext cx="28796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rgbClr val="FF0000"/>
                </a:solidFill>
              </a:rPr>
              <a:t>Буквы</a:t>
            </a:r>
          </a:p>
          <a:p>
            <a:pPr algn="ctr"/>
            <a:endParaRPr lang="ru-RU" sz="4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44470" y="279985"/>
            <a:ext cx="10458233" cy="13738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5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dirty="0" smtClean="0">
                <a:solidFill>
                  <a:schemeClr val="accent1"/>
                </a:solidFill>
              </a:rPr>
              <a:t>Шарады</a:t>
            </a:r>
            <a:endParaRPr lang="ru-RU" sz="7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29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269" y="378823"/>
            <a:ext cx="11194868" cy="347472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2.Первое я в удивлении восклицаю,</a:t>
            </a:r>
            <a:br>
              <a:rPr lang="ru-RU" sz="4800" dirty="0" smtClean="0"/>
            </a:br>
            <a:r>
              <a:rPr lang="ru-RU" sz="4800" dirty="0" smtClean="0"/>
              <a:t>Второе с книжной полки я снимаю,</a:t>
            </a:r>
            <a:br>
              <a:rPr lang="ru-RU" sz="4800" dirty="0" smtClean="0"/>
            </a:br>
            <a:r>
              <a:rPr lang="ru-RU" sz="4800" dirty="0" smtClean="0"/>
              <a:t>Когда же первое с вторым соединится,</a:t>
            </a:r>
            <a:br>
              <a:rPr lang="ru-RU" sz="4800" dirty="0" smtClean="0"/>
            </a:br>
            <a:r>
              <a:rPr lang="ru-RU" sz="4800" dirty="0" smtClean="0"/>
              <a:t>Получится мельчайшая частица.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dirty="0" smtClean="0">
                <a:solidFill>
                  <a:srgbClr val="FF0000"/>
                </a:solidFill>
              </a:rPr>
              <a:t>Атом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10172132" cy="2933700"/>
          </a:xfrm>
        </p:spPr>
        <p:txBody>
          <a:bodyPr>
            <a:noAutofit/>
          </a:bodyPr>
          <a:lstStyle/>
          <a:p>
            <a:r>
              <a:rPr lang="ru-RU" sz="4800" dirty="0" smtClean="0"/>
              <a:t>3.Часть танца – слог мой первый,</a:t>
            </a:r>
            <a:br>
              <a:rPr lang="ru-RU" sz="4800" dirty="0" smtClean="0"/>
            </a:br>
            <a:r>
              <a:rPr lang="ru-RU" sz="4800" dirty="0" smtClean="0"/>
              <a:t>Вино –мой слог второй,</a:t>
            </a:r>
            <a:br>
              <a:rPr lang="ru-RU" sz="4800" dirty="0" smtClean="0"/>
            </a:br>
            <a:r>
              <a:rPr lang="ru-RU" sz="4800" dirty="0" smtClean="0"/>
              <a:t>На целом перевозят</a:t>
            </a:r>
            <a:br>
              <a:rPr lang="ru-RU" sz="4800" dirty="0" smtClean="0"/>
            </a:br>
            <a:r>
              <a:rPr lang="ru-RU" sz="4800" dirty="0" smtClean="0"/>
              <a:t>Через реку бечевой.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dirty="0" smtClean="0">
                <a:solidFill>
                  <a:srgbClr val="FF0000"/>
                </a:solidFill>
              </a:rPr>
              <a:t>Паром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4. Начало – голос птицы,</a:t>
            </a:r>
            <a:br>
              <a:rPr lang="ru-RU" sz="4800" dirty="0" smtClean="0"/>
            </a:br>
            <a:r>
              <a:rPr lang="ru-RU" sz="4800" dirty="0" smtClean="0"/>
              <a:t>Конец на дне пруда,</a:t>
            </a:r>
            <a:br>
              <a:rPr lang="ru-RU" sz="4800" dirty="0" smtClean="0"/>
            </a:br>
            <a:r>
              <a:rPr lang="ru-RU" sz="4800" dirty="0" smtClean="0"/>
              <a:t>А целое в музее</a:t>
            </a:r>
            <a:br>
              <a:rPr lang="ru-RU" sz="4800" dirty="0" smtClean="0"/>
            </a:br>
            <a:r>
              <a:rPr lang="ru-RU" sz="4800" dirty="0" smtClean="0"/>
              <a:t>Найдете без труда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dirty="0">
                <a:solidFill>
                  <a:srgbClr val="FF0000"/>
                </a:solidFill>
              </a:rPr>
              <a:t>К</a:t>
            </a:r>
            <a:r>
              <a:rPr lang="ru-RU" sz="4800" dirty="0" smtClean="0">
                <a:solidFill>
                  <a:srgbClr val="FF0000"/>
                </a:solidFill>
              </a:rPr>
              <a:t>артина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8" y="339634"/>
            <a:ext cx="10240372" cy="407996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5.Мой первый слог – предлог,</a:t>
            </a:r>
            <a:br>
              <a:rPr lang="ru-RU" sz="4800" dirty="0" smtClean="0"/>
            </a:br>
            <a:r>
              <a:rPr lang="ru-RU" sz="4800" dirty="0" smtClean="0"/>
              <a:t>И во втором мы проживем все лето,</a:t>
            </a:r>
            <a:br>
              <a:rPr lang="ru-RU" sz="4800" dirty="0" smtClean="0"/>
            </a:br>
            <a:r>
              <a:rPr lang="ru-RU" sz="4800" dirty="0" smtClean="0"/>
              <a:t>А целое от нас и вас</a:t>
            </a:r>
            <a:br>
              <a:rPr lang="ru-RU" sz="4800" dirty="0" smtClean="0"/>
            </a:br>
            <a:r>
              <a:rPr lang="ru-RU" sz="4800" dirty="0" smtClean="0"/>
              <a:t>Давно уж ждет ответа.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dirty="0" smtClean="0">
                <a:solidFill>
                  <a:srgbClr val="FF0000"/>
                </a:solidFill>
              </a:rPr>
              <a:t>Задача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885529" cy="2933700"/>
          </a:xfrm>
        </p:spPr>
        <p:txBody>
          <a:bodyPr>
            <a:noAutofit/>
          </a:bodyPr>
          <a:lstStyle/>
          <a:p>
            <a:r>
              <a:rPr lang="ru-RU" sz="4800" dirty="0" smtClean="0"/>
              <a:t>6. Первый слог найдешь средь нот,</a:t>
            </a:r>
            <a:br>
              <a:rPr lang="ru-RU" sz="4800" dirty="0" smtClean="0"/>
            </a:br>
            <a:r>
              <a:rPr lang="ru-RU" sz="4800" dirty="0" smtClean="0"/>
              <a:t>А второе – бык несет.</a:t>
            </a:r>
            <a:br>
              <a:rPr lang="ru-RU" sz="4800" dirty="0" smtClean="0"/>
            </a:br>
            <a:r>
              <a:rPr lang="ru-RU" sz="4800" dirty="0" smtClean="0"/>
              <a:t>Хочешь целое найти,</a:t>
            </a:r>
            <a:br>
              <a:rPr lang="ru-RU" sz="4800" dirty="0" smtClean="0"/>
            </a:br>
            <a:r>
              <a:rPr lang="ru-RU" sz="4800" dirty="0" smtClean="0"/>
              <a:t>Так ищи его в пути.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dirty="0" smtClean="0">
                <a:solidFill>
                  <a:srgbClr val="FF0000"/>
                </a:solidFill>
              </a:rPr>
              <a:t>Дорога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905" y="395785"/>
            <a:ext cx="10389327" cy="6068209"/>
          </a:xfrm>
        </p:spPr>
        <p:txBody>
          <a:bodyPr>
            <a:noAutofit/>
          </a:bodyPr>
          <a:lstStyle/>
          <a:p>
            <a:r>
              <a:rPr lang="ru-RU" sz="4800" dirty="0" smtClean="0"/>
              <a:t>7.Мое начало есть в свинце,</a:t>
            </a:r>
            <a:br>
              <a:rPr lang="ru-RU" sz="4800" dirty="0" smtClean="0"/>
            </a:br>
            <a:r>
              <a:rPr lang="ru-RU" sz="4800" dirty="0" smtClean="0"/>
              <a:t>   И в серебре и в стали,</a:t>
            </a:r>
            <a:br>
              <a:rPr lang="ru-RU" sz="4800" dirty="0" smtClean="0"/>
            </a:br>
            <a:r>
              <a:rPr lang="ru-RU" sz="4800" dirty="0" smtClean="0"/>
              <a:t>   А корабли в моем конце</a:t>
            </a:r>
            <a:br>
              <a:rPr lang="ru-RU" sz="4800" dirty="0" smtClean="0"/>
            </a:br>
            <a:r>
              <a:rPr lang="ru-RU" sz="4800" dirty="0" smtClean="0"/>
              <a:t>   Вчера к причалу стали.</a:t>
            </a:r>
            <a:br>
              <a:rPr lang="ru-RU" sz="4800" dirty="0" smtClean="0"/>
            </a:br>
            <a:r>
              <a:rPr lang="ru-RU" sz="4800" dirty="0" smtClean="0"/>
              <a:t>   И если дружен ты со мной,</a:t>
            </a:r>
            <a:br>
              <a:rPr lang="ru-RU" sz="4800" dirty="0" smtClean="0"/>
            </a:br>
            <a:r>
              <a:rPr lang="ru-RU" sz="4800" dirty="0" smtClean="0"/>
              <a:t>   Настойчив в тренировках,</a:t>
            </a:r>
            <a:br>
              <a:rPr lang="ru-RU" sz="4800" dirty="0" smtClean="0"/>
            </a:br>
            <a:r>
              <a:rPr lang="ru-RU" sz="4800" dirty="0" smtClean="0"/>
              <a:t>   Ты будешь в холод, в дождь и зной</a:t>
            </a:r>
            <a:br>
              <a:rPr lang="ru-RU" sz="4800" dirty="0" smtClean="0"/>
            </a:br>
            <a:r>
              <a:rPr lang="ru-RU" sz="4800" dirty="0" smtClean="0"/>
              <a:t>    Выносливым и ловким.</a:t>
            </a:r>
            <a:br>
              <a:rPr lang="ru-RU" sz="4800" dirty="0" smtClean="0"/>
            </a:br>
            <a:r>
              <a:rPr lang="ru-RU" sz="4800" dirty="0" smtClean="0"/>
              <a:t>    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5042262"/>
            <a:ext cx="9144000" cy="596537"/>
          </a:xfrm>
        </p:spPr>
        <p:txBody>
          <a:bodyPr>
            <a:noAutofit/>
          </a:bodyPr>
          <a:lstStyle/>
          <a:p>
            <a:pPr algn="r"/>
            <a:r>
              <a:rPr lang="ru-RU" sz="4800" dirty="0" smtClean="0">
                <a:solidFill>
                  <a:srgbClr val="FF0000"/>
                </a:solidFill>
              </a:rPr>
              <a:t>Спорт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96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S10289526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Back_to_School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485788-A8A7-4A59-A508-5F918119F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TS102895269</Template>
  <TotalTime>0</TotalTime>
  <Words>304</Words>
  <Application>Microsoft Office PowerPoint</Application>
  <PresentationFormat>Произвольный</PresentationFormat>
  <Paragraphs>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TS102895269</vt:lpstr>
      <vt:lpstr>Веселая грамматика</vt:lpstr>
      <vt:lpstr>Словесные задачи</vt:lpstr>
      <vt:lpstr>Слайд 3</vt:lpstr>
      <vt:lpstr>2.Первое я в удивлении восклицаю, Второе с книжной полки я снимаю, Когда же первое с вторым соединится, Получится мельчайшая частица.</vt:lpstr>
      <vt:lpstr>3.Часть танца – слог мой первый, Вино –мой слог второй, На целом перевозят Через реку бечевой.</vt:lpstr>
      <vt:lpstr>4. Начало – голос птицы, Конец на дне пруда, А целое в музее Найдете без труда</vt:lpstr>
      <vt:lpstr>5.Мой первый слог – предлог, И во втором мы проживем все лето, А целое от нас и вас Давно уж ждет ответа.</vt:lpstr>
      <vt:lpstr>6. Первый слог найдешь средь нот, А второе – бык несет. Хочешь целое найти, Так ищи его в пути.</vt:lpstr>
      <vt:lpstr>7.Мое начало есть в свинце,    И в серебре и в стали,    А корабли в моем конце    Вчера к причалу стали.    И если дружен ты со мной,    Настойчив в тренировках,    Ты будешь в холод, в дождь и зной     Выносливым и ловким.     </vt:lpstr>
      <vt:lpstr>8. Мой первый слог найдешь тогда,     Когда в котле кипит вода.     Местоимение – слог второй.     А в целом – школьник, столик  твой.</vt:lpstr>
      <vt:lpstr>Слайд 11</vt:lpstr>
      <vt:lpstr>С «г» полезное растение, С «ш» пугает нас порой, С «п» несет нам разрушение, С «в» навалена горой. </vt:lpstr>
      <vt:lpstr>Слайд 13</vt:lpstr>
      <vt:lpstr>Мы резким голосом кричим И ковыляем так комично. Но вставь нам «Л», и зазвучим Тогда довольно мелодично.</vt:lpstr>
      <vt:lpstr>Слайд 15</vt:lpstr>
      <vt:lpstr>Читайте слева вы меня, И псом презлющим буду я. Но времени я буду счет, Когда прочтешь наоборот.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2013-04-03T17:47:19Z</dcterms:created>
  <dcterms:modified xsi:type="dcterms:W3CDTF">2013-04-04T16:14:06Z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</Properties>
</file>