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99" r:id="rId2"/>
    <p:sldId id="300" r:id="rId3"/>
    <p:sldId id="256" r:id="rId4"/>
    <p:sldId id="263" r:id="rId5"/>
    <p:sldId id="257" r:id="rId6"/>
    <p:sldId id="258" r:id="rId7"/>
    <p:sldId id="341" r:id="rId8"/>
    <p:sldId id="342" r:id="rId9"/>
    <p:sldId id="343" r:id="rId10"/>
    <p:sldId id="259" r:id="rId11"/>
    <p:sldId id="261" r:id="rId12"/>
    <p:sldId id="260" r:id="rId13"/>
    <p:sldId id="344" r:id="rId14"/>
    <p:sldId id="265" r:id="rId15"/>
    <p:sldId id="345" r:id="rId16"/>
    <p:sldId id="268" r:id="rId17"/>
    <p:sldId id="346" r:id="rId18"/>
    <p:sldId id="267" r:id="rId19"/>
    <p:sldId id="262" r:id="rId20"/>
    <p:sldId id="266" r:id="rId21"/>
    <p:sldId id="264" r:id="rId22"/>
    <p:sldId id="328" r:id="rId23"/>
    <p:sldId id="347" r:id="rId24"/>
    <p:sldId id="349" r:id="rId25"/>
    <p:sldId id="269" r:id="rId26"/>
    <p:sldId id="270" r:id="rId27"/>
    <p:sldId id="339" r:id="rId28"/>
    <p:sldId id="340" r:id="rId29"/>
    <p:sldId id="335" r:id="rId30"/>
    <p:sldId id="336" r:id="rId31"/>
    <p:sldId id="35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2E60"/>
    <a:srgbClr val="A13773"/>
    <a:srgbClr val="9836AC"/>
    <a:srgbClr val="882C5E"/>
    <a:srgbClr val="93EAFF"/>
    <a:srgbClr val="BF6AD0"/>
    <a:srgbClr val="D783B1"/>
    <a:srgbClr val="B83D68"/>
    <a:srgbClr val="C24A67"/>
    <a:srgbClr val="AB3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8" autoAdjust="0"/>
    <p:restoredTop sz="99764" autoAdjust="0"/>
  </p:normalViewPr>
  <p:slideViewPr>
    <p:cSldViewPr>
      <p:cViewPr varScale="1">
        <p:scale>
          <a:sx n="74" d="100"/>
          <a:sy n="74" d="100"/>
        </p:scale>
        <p:origin x="-13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274A99-E927-44F1-A63F-E0B128BA043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985C56-32A0-4790-96E8-1099166C2DAD}">
      <dgm:prSet phldrT="[Текст]" custT="1"/>
      <dgm:spPr/>
      <dgm:t>
        <a:bodyPr/>
        <a:lstStyle/>
        <a:p>
          <a:r>
            <a:rPr lang="ru-RU" sz="2400" b="1" dirty="0" smtClean="0"/>
            <a:t>РЕБЁНОК</a:t>
          </a:r>
          <a:endParaRPr lang="ru-RU" sz="2400" b="1" dirty="0"/>
        </a:p>
      </dgm:t>
    </dgm:pt>
    <dgm:pt modelId="{5CF7F553-B728-45D1-AE94-ED4618A0A507}" type="parTrans" cxnId="{FEBD4A58-423C-42D3-A277-9939D3B44B55}">
      <dgm:prSet/>
      <dgm:spPr/>
      <dgm:t>
        <a:bodyPr/>
        <a:lstStyle/>
        <a:p>
          <a:endParaRPr lang="ru-RU"/>
        </a:p>
      </dgm:t>
    </dgm:pt>
    <dgm:pt modelId="{9E796102-A698-4237-9AEE-D0AF7B5DBF92}" type="sibTrans" cxnId="{FEBD4A58-423C-42D3-A277-9939D3B44B55}">
      <dgm:prSet/>
      <dgm:spPr/>
      <dgm:t>
        <a:bodyPr/>
        <a:lstStyle/>
        <a:p>
          <a:endParaRPr lang="ru-RU"/>
        </a:p>
      </dgm:t>
    </dgm:pt>
    <dgm:pt modelId="{333C4E49-F40E-4680-AB02-0204C98155E5}">
      <dgm:prSet phldrT="[Текст]" custT="1"/>
      <dgm:spPr/>
      <dgm:t>
        <a:bodyPr/>
        <a:lstStyle/>
        <a:p>
          <a:r>
            <a:rPr lang="ru-RU" sz="1400" b="1" dirty="0" smtClean="0"/>
            <a:t>АДМИНИСТРАЦИЯ</a:t>
          </a:r>
          <a:endParaRPr lang="ru-RU" sz="1400" b="1" dirty="0"/>
        </a:p>
      </dgm:t>
    </dgm:pt>
    <dgm:pt modelId="{2322E18C-0DF5-4163-921A-03465C7A7525}" type="parTrans" cxnId="{2E0D4A96-9CFA-4E0C-B816-623B4A87E63B}">
      <dgm:prSet/>
      <dgm:spPr/>
      <dgm:t>
        <a:bodyPr/>
        <a:lstStyle/>
        <a:p>
          <a:endParaRPr lang="ru-RU"/>
        </a:p>
      </dgm:t>
    </dgm:pt>
    <dgm:pt modelId="{46F6CA24-660A-4DBA-B179-69473E1436B9}" type="sibTrans" cxnId="{2E0D4A96-9CFA-4E0C-B816-623B4A87E63B}">
      <dgm:prSet/>
      <dgm:spPr/>
      <dgm:t>
        <a:bodyPr/>
        <a:lstStyle/>
        <a:p>
          <a:endParaRPr lang="ru-RU"/>
        </a:p>
      </dgm:t>
    </dgm:pt>
    <dgm:pt modelId="{90A01F5D-6470-4C2B-A2E1-24F42C1AD3E4}">
      <dgm:prSet phldrT="[Текст]" custT="1"/>
      <dgm:spPr/>
      <dgm:t>
        <a:bodyPr/>
        <a:lstStyle/>
        <a:p>
          <a:r>
            <a:rPr lang="ru-RU" sz="1400" b="1" dirty="0" smtClean="0"/>
            <a:t>ЦДО</a:t>
          </a:r>
          <a:endParaRPr lang="ru-RU" sz="1400" b="1" dirty="0"/>
        </a:p>
      </dgm:t>
    </dgm:pt>
    <dgm:pt modelId="{2AE29949-603C-4004-B9BB-8B3C39A7907D}" type="parTrans" cxnId="{A034145B-049C-4AB2-A068-D5B3065C6802}">
      <dgm:prSet/>
      <dgm:spPr/>
      <dgm:t>
        <a:bodyPr/>
        <a:lstStyle/>
        <a:p>
          <a:endParaRPr lang="ru-RU"/>
        </a:p>
      </dgm:t>
    </dgm:pt>
    <dgm:pt modelId="{1AC0F304-2F3B-4F43-9939-D116150FA8C6}" type="sibTrans" cxnId="{A034145B-049C-4AB2-A068-D5B3065C6802}">
      <dgm:prSet/>
      <dgm:spPr/>
      <dgm:t>
        <a:bodyPr/>
        <a:lstStyle/>
        <a:p>
          <a:endParaRPr lang="ru-RU"/>
        </a:p>
      </dgm:t>
    </dgm:pt>
    <dgm:pt modelId="{3F0C0B57-56F5-46ED-B9D8-73C1ECDA0CB1}">
      <dgm:prSet phldrT="[Текст]" custT="1"/>
      <dgm:spPr/>
      <dgm:t>
        <a:bodyPr/>
        <a:lstStyle/>
        <a:p>
          <a:r>
            <a:rPr lang="ru-RU" sz="1400" b="1" dirty="0" smtClean="0"/>
            <a:t>РОДИТЕЛИ</a:t>
          </a:r>
          <a:endParaRPr lang="ru-RU" sz="1400" b="1" dirty="0"/>
        </a:p>
      </dgm:t>
    </dgm:pt>
    <dgm:pt modelId="{6899A1FE-799E-4DAB-B452-456C21AB6EEF}" type="parTrans" cxnId="{F94D3C5F-EE4E-4CEF-A937-E7DD37FB828E}">
      <dgm:prSet/>
      <dgm:spPr/>
      <dgm:t>
        <a:bodyPr/>
        <a:lstStyle/>
        <a:p>
          <a:endParaRPr lang="ru-RU"/>
        </a:p>
      </dgm:t>
    </dgm:pt>
    <dgm:pt modelId="{C77B82B4-1512-4F9D-973B-2FC21224951C}" type="sibTrans" cxnId="{F94D3C5F-EE4E-4CEF-A937-E7DD37FB828E}">
      <dgm:prSet/>
      <dgm:spPr/>
      <dgm:t>
        <a:bodyPr/>
        <a:lstStyle/>
        <a:p>
          <a:endParaRPr lang="ru-RU"/>
        </a:p>
      </dgm:t>
    </dgm:pt>
    <dgm:pt modelId="{DF4F8CF7-1DE8-4908-AF36-79007532CA46}">
      <dgm:prSet phldrT="[Текст]" custT="1"/>
      <dgm:spPr/>
      <dgm:t>
        <a:bodyPr/>
        <a:lstStyle/>
        <a:p>
          <a:r>
            <a:rPr lang="ru-RU" sz="1400" b="1" dirty="0" smtClean="0"/>
            <a:t>УЧИТЕЛЯ</a:t>
          </a:r>
          <a:endParaRPr lang="ru-RU" sz="1400" b="1" dirty="0"/>
        </a:p>
      </dgm:t>
    </dgm:pt>
    <dgm:pt modelId="{7F1144E2-1F1C-4CF9-A4C9-843C1FCB5B63}" type="sibTrans" cxnId="{4ADD12E7-01A1-4F9A-BFB3-2E484E340AB6}">
      <dgm:prSet/>
      <dgm:spPr/>
      <dgm:t>
        <a:bodyPr/>
        <a:lstStyle/>
        <a:p>
          <a:endParaRPr lang="ru-RU"/>
        </a:p>
      </dgm:t>
    </dgm:pt>
    <dgm:pt modelId="{825B5A83-1785-46D1-AFEE-B83E774776EA}" type="parTrans" cxnId="{4ADD12E7-01A1-4F9A-BFB3-2E484E340AB6}">
      <dgm:prSet/>
      <dgm:spPr/>
      <dgm:t>
        <a:bodyPr/>
        <a:lstStyle/>
        <a:p>
          <a:endParaRPr lang="ru-RU"/>
        </a:p>
      </dgm:t>
    </dgm:pt>
    <dgm:pt modelId="{B7BD2A6C-D0BD-4F1F-BAF3-936C4CD429A8}" type="pres">
      <dgm:prSet presAssocID="{AD274A99-E927-44F1-A63F-E0B128BA04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9D9B1A-4334-42EE-A65D-6720E7A6B0A2}" type="pres">
      <dgm:prSet presAssocID="{0F985C56-32A0-4790-96E8-1099166C2DAD}" presName="centerShape" presStyleLbl="node0" presStyleIdx="0" presStyleCnt="1" custLinFactNeighborX="-378" custLinFactNeighborY="0"/>
      <dgm:spPr/>
      <dgm:t>
        <a:bodyPr/>
        <a:lstStyle/>
        <a:p>
          <a:endParaRPr lang="ru-RU"/>
        </a:p>
      </dgm:t>
    </dgm:pt>
    <dgm:pt modelId="{46021F5F-2BA1-43D7-9E1E-15FB9B74A10A}" type="pres">
      <dgm:prSet presAssocID="{333C4E49-F40E-4680-AB02-0204C98155E5}" presName="node" presStyleLbl="node1" presStyleIdx="0" presStyleCnt="4" custScaleX="151261" custRadScaleRad="100063" custRadScaleInc="-1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CF78A-918C-4A7F-B55E-B62E7378C3D8}" type="pres">
      <dgm:prSet presAssocID="{333C4E49-F40E-4680-AB02-0204C98155E5}" presName="dummy" presStyleCnt="0"/>
      <dgm:spPr/>
    </dgm:pt>
    <dgm:pt modelId="{4D52A258-1BD5-4832-A6D2-97A33BA88F05}" type="pres">
      <dgm:prSet presAssocID="{46F6CA24-660A-4DBA-B179-69473E1436B9}" presName="sibTrans" presStyleLbl="sibTrans2D1" presStyleIdx="0" presStyleCnt="4" custScaleX="134278" custScaleY="119142" custLinFactNeighborX="280" custLinFactNeighborY="-2665"/>
      <dgm:spPr/>
      <dgm:t>
        <a:bodyPr/>
        <a:lstStyle/>
        <a:p>
          <a:endParaRPr lang="ru-RU"/>
        </a:p>
      </dgm:t>
    </dgm:pt>
    <dgm:pt modelId="{38D0D5DD-4FE6-4440-BEE8-B0E280479FAE}" type="pres">
      <dgm:prSet presAssocID="{DF4F8CF7-1DE8-4908-AF36-79007532CA46}" presName="node" presStyleLbl="node1" presStyleIdx="1" presStyleCnt="4" custScaleX="146947" custRadScaleRad="97549" custRadScaleInc="-1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8EDA9-DE03-455A-8231-80EEEE2862AE}" type="pres">
      <dgm:prSet presAssocID="{DF4F8CF7-1DE8-4908-AF36-79007532CA46}" presName="dummy" presStyleCnt="0"/>
      <dgm:spPr/>
    </dgm:pt>
    <dgm:pt modelId="{144BC6B5-B20A-4E70-A495-EEAF5A1079EF}" type="pres">
      <dgm:prSet presAssocID="{7F1144E2-1F1C-4CF9-A4C9-843C1FCB5B63}" presName="sibTrans" presStyleLbl="sibTrans2D1" presStyleIdx="1" presStyleCnt="4" custScaleX="134278" custScaleY="119142" custLinFactNeighborX="-437" custLinFactNeighborY="26"/>
      <dgm:spPr/>
      <dgm:t>
        <a:bodyPr/>
        <a:lstStyle/>
        <a:p>
          <a:endParaRPr lang="ru-RU"/>
        </a:p>
      </dgm:t>
    </dgm:pt>
    <dgm:pt modelId="{ABB84719-4A90-42A4-8507-B9AD6293E529}" type="pres">
      <dgm:prSet presAssocID="{90A01F5D-6470-4C2B-A2E1-24F42C1AD3E4}" presName="node" presStyleLbl="node1" presStyleIdx="2" presStyleCnt="4" custScaleX="148790" custRadScaleRad="110600" custRadScaleInc="-2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C5349-71C7-445C-B760-15FC1FB23FF9}" type="pres">
      <dgm:prSet presAssocID="{90A01F5D-6470-4C2B-A2E1-24F42C1AD3E4}" presName="dummy" presStyleCnt="0"/>
      <dgm:spPr/>
    </dgm:pt>
    <dgm:pt modelId="{8C3F2F62-49B1-487C-A52A-3276996E4093}" type="pres">
      <dgm:prSet presAssocID="{1AC0F304-2F3B-4F43-9939-D116150FA8C6}" presName="sibTrans" presStyleLbl="sibTrans2D1" presStyleIdx="2" presStyleCnt="4" custScaleX="134278" custScaleY="119142" custLinFactNeighborX="1074" custLinFactNeighborY="55"/>
      <dgm:spPr/>
      <dgm:t>
        <a:bodyPr/>
        <a:lstStyle/>
        <a:p>
          <a:endParaRPr lang="ru-RU"/>
        </a:p>
      </dgm:t>
    </dgm:pt>
    <dgm:pt modelId="{C03A8B6F-703C-4B0D-BC43-58BA78E94C85}" type="pres">
      <dgm:prSet presAssocID="{3F0C0B57-56F5-46ED-B9D8-73C1ECDA0CB1}" presName="node" presStyleLbl="node1" presStyleIdx="3" presStyleCnt="4" custScaleX="151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E5E2A-FBBD-434D-884E-78766E005ED3}" type="pres">
      <dgm:prSet presAssocID="{3F0C0B57-56F5-46ED-B9D8-73C1ECDA0CB1}" presName="dummy" presStyleCnt="0"/>
      <dgm:spPr/>
    </dgm:pt>
    <dgm:pt modelId="{DE5D600A-A2B0-44EE-A1A1-5C3791A62A2B}" type="pres">
      <dgm:prSet presAssocID="{C77B82B4-1512-4F9D-973B-2FC21224951C}" presName="sibTrans" presStyleLbl="sibTrans2D1" presStyleIdx="3" presStyleCnt="4" custScaleX="134278" custScaleY="119142" custLinFactNeighborX="1533" custLinFactNeighborY="-2714"/>
      <dgm:spPr/>
      <dgm:t>
        <a:bodyPr/>
        <a:lstStyle/>
        <a:p>
          <a:endParaRPr lang="ru-RU"/>
        </a:p>
      </dgm:t>
    </dgm:pt>
  </dgm:ptLst>
  <dgm:cxnLst>
    <dgm:cxn modelId="{A034145B-049C-4AB2-A068-D5B3065C6802}" srcId="{0F985C56-32A0-4790-96E8-1099166C2DAD}" destId="{90A01F5D-6470-4C2B-A2E1-24F42C1AD3E4}" srcOrd="2" destOrd="0" parTransId="{2AE29949-603C-4004-B9BB-8B3C39A7907D}" sibTransId="{1AC0F304-2F3B-4F43-9939-D116150FA8C6}"/>
    <dgm:cxn modelId="{4E5D320F-A908-4250-80A9-0C2564EA88B9}" type="presOf" srcId="{1AC0F304-2F3B-4F43-9939-D116150FA8C6}" destId="{8C3F2F62-49B1-487C-A52A-3276996E4093}" srcOrd="0" destOrd="0" presId="urn:microsoft.com/office/officeart/2005/8/layout/radial6"/>
    <dgm:cxn modelId="{B1025886-EC4D-4E50-8CF2-9B467B8F55F1}" type="presOf" srcId="{C77B82B4-1512-4F9D-973B-2FC21224951C}" destId="{DE5D600A-A2B0-44EE-A1A1-5C3791A62A2B}" srcOrd="0" destOrd="0" presId="urn:microsoft.com/office/officeart/2005/8/layout/radial6"/>
    <dgm:cxn modelId="{4ADD12E7-01A1-4F9A-BFB3-2E484E340AB6}" srcId="{0F985C56-32A0-4790-96E8-1099166C2DAD}" destId="{DF4F8CF7-1DE8-4908-AF36-79007532CA46}" srcOrd="1" destOrd="0" parTransId="{825B5A83-1785-46D1-AFEE-B83E774776EA}" sibTransId="{7F1144E2-1F1C-4CF9-A4C9-843C1FCB5B63}"/>
    <dgm:cxn modelId="{FEBD4A58-423C-42D3-A277-9939D3B44B55}" srcId="{AD274A99-E927-44F1-A63F-E0B128BA043F}" destId="{0F985C56-32A0-4790-96E8-1099166C2DAD}" srcOrd="0" destOrd="0" parTransId="{5CF7F553-B728-45D1-AE94-ED4618A0A507}" sibTransId="{9E796102-A698-4237-9AEE-D0AF7B5DBF92}"/>
    <dgm:cxn modelId="{1BF710CC-BDE0-4846-8590-D08EAB34968D}" type="presOf" srcId="{46F6CA24-660A-4DBA-B179-69473E1436B9}" destId="{4D52A258-1BD5-4832-A6D2-97A33BA88F05}" srcOrd="0" destOrd="0" presId="urn:microsoft.com/office/officeart/2005/8/layout/radial6"/>
    <dgm:cxn modelId="{09FE0BFF-A56D-44E6-8891-F86F8B8F8358}" type="presOf" srcId="{0F985C56-32A0-4790-96E8-1099166C2DAD}" destId="{639D9B1A-4334-42EE-A65D-6720E7A6B0A2}" srcOrd="0" destOrd="0" presId="urn:microsoft.com/office/officeart/2005/8/layout/radial6"/>
    <dgm:cxn modelId="{F94D3C5F-EE4E-4CEF-A937-E7DD37FB828E}" srcId="{0F985C56-32A0-4790-96E8-1099166C2DAD}" destId="{3F0C0B57-56F5-46ED-B9D8-73C1ECDA0CB1}" srcOrd="3" destOrd="0" parTransId="{6899A1FE-799E-4DAB-B452-456C21AB6EEF}" sibTransId="{C77B82B4-1512-4F9D-973B-2FC21224951C}"/>
    <dgm:cxn modelId="{AD9090E5-3BAA-45C0-A9AD-87E841E55DA1}" type="presOf" srcId="{3F0C0B57-56F5-46ED-B9D8-73C1ECDA0CB1}" destId="{C03A8B6F-703C-4B0D-BC43-58BA78E94C85}" srcOrd="0" destOrd="0" presId="urn:microsoft.com/office/officeart/2005/8/layout/radial6"/>
    <dgm:cxn modelId="{2E0D4A96-9CFA-4E0C-B816-623B4A87E63B}" srcId="{0F985C56-32A0-4790-96E8-1099166C2DAD}" destId="{333C4E49-F40E-4680-AB02-0204C98155E5}" srcOrd="0" destOrd="0" parTransId="{2322E18C-0DF5-4163-921A-03465C7A7525}" sibTransId="{46F6CA24-660A-4DBA-B179-69473E1436B9}"/>
    <dgm:cxn modelId="{588EC0F3-479C-4B5A-8263-8F625674A34E}" type="presOf" srcId="{7F1144E2-1F1C-4CF9-A4C9-843C1FCB5B63}" destId="{144BC6B5-B20A-4E70-A495-EEAF5A1079EF}" srcOrd="0" destOrd="0" presId="urn:microsoft.com/office/officeart/2005/8/layout/radial6"/>
    <dgm:cxn modelId="{BB9C7E65-D117-4FE1-81DF-5B0FED812ED7}" type="presOf" srcId="{90A01F5D-6470-4C2B-A2E1-24F42C1AD3E4}" destId="{ABB84719-4A90-42A4-8507-B9AD6293E529}" srcOrd="0" destOrd="0" presId="urn:microsoft.com/office/officeart/2005/8/layout/radial6"/>
    <dgm:cxn modelId="{D6F40BAE-22CF-42DC-82FD-C789B23E034E}" type="presOf" srcId="{AD274A99-E927-44F1-A63F-E0B128BA043F}" destId="{B7BD2A6C-D0BD-4F1F-BAF3-936C4CD429A8}" srcOrd="0" destOrd="0" presId="urn:microsoft.com/office/officeart/2005/8/layout/radial6"/>
    <dgm:cxn modelId="{BCEE441B-7346-44C2-A3E0-F311F993EE5E}" type="presOf" srcId="{DF4F8CF7-1DE8-4908-AF36-79007532CA46}" destId="{38D0D5DD-4FE6-4440-BEE8-B0E280479FAE}" srcOrd="0" destOrd="0" presId="urn:microsoft.com/office/officeart/2005/8/layout/radial6"/>
    <dgm:cxn modelId="{0EE9A3D7-0304-4FF9-A4E9-63AABFA21BBE}" type="presOf" srcId="{333C4E49-F40E-4680-AB02-0204C98155E5}" destId="{46021F5F-2BA1-43D7-9E1E-15FB9B74A10A}" srcOrd="0" destOrd="0" presId="urn:microsoft.com/office/officeart/2005/8/layout/radial6"/>
    <dgm:cxn modelId="{F13143DD-CD5A-4B8E-BF31-EE03B0B42F48}" type="presParOf" srcId="{B7BD2A6C-D0BD-4F1F-BAF3-936C4CD429A8}" destId="{639D9B1A-4334-42EE-A65D-6720E7A6B0A2}" srcOrd="0" destOrd="0" presId="urn:microsoft.com/office/officeart/2005/8/layout/radial6"/>
    <dgm:cxn modelId="{3E263E7A-5366-419B-94F2-86E6307956D7}" type="presParOf" srcId="{B7BD2A6C-D0BD-4F1F-BAF3-936C4CD429A8}" destId="{46021F5F-2BA1-43D7-9E1E-15FB9B74A10A}" srcOrd="1" destOrd="0" presId="urn:microsoft.com/office/officeart/2005/8/layout/radial6"/>
    <dgm:cxn modelId="{84AD37C7-4CA1-4E2F-A1F2-43208E90FC87}" type="presParOf" srcId="{B7BD2A6C-D0BD-4F1F-BAF3-936C4CD429A8}" destId="{69BCF78A-918C-4A7F-B55E-B62E7378C3D8}" srcOrd="2" destOrd="0" presId="urn:microsoft.com/office/officeart/2005/8/layout/radial6"/>
    <dgm:cxn modelId="{761A1848-3FC2-486C-A642-C69C17AB69CC}" type="presParOf" srcId="{B7BD2A6C-D0BD-4F1F-BAF3-936C4CD429A8}" destId="{4D52A258-1BD5-4832-A6D2-97A33BA88F05}" srcOrd="3" destOrd="0" presId="urn:microsoft.com/office/officeart/2005/8/layout/radial6"/>
    <dgm:cxn modelId="{BC291F43-536D-49A4-8D24-CE70994F2C2B}" type="presParOf" srcId="{B7BD2A6C-D0BD-4F1F-BAF3-936C4CD429A8}" destId="{38D0D5DD-4FE6-4440-BEE8-B0E280479FAE}" srcOrd="4" destOrd="0" presId="urn:microsoft.com/office/officeart/2005/8/layout/radial6"/>
    <dgm:cxn modelId="{445F1559-81E6-4CB8-9E40-5E3813422022}" type="presParOf" srcId="{B7BD2A6C-D0BD-4F1F-BAF3-936C4CD429A8}" destId="{F248EDA9-DE03-455A-8231-80EEEE2862AE}" srcOrd="5" destOrd="0" presId="urn:microsoft.com/office/officeart/2005/8/layout/radial6"/>
    <dgm:cxn modelId="{AE27D875-E150-4344-BC8C-CB07F28BFC38}" type="presParOf" srcId="{B7BD2A6C-D0BD-4F1F-BAF3-936C4CD429A8}" destId="{144BC6B5-B20A-4E70-A495-EEAF5A1079EF}" srcOrd="6" destOrd="0" presId="urn:microsoft.com/office/officeart/2005/8/layout/radial6"/>
    <dgm:cxn modelId="{A058300D-A502-4E3D-8B2D-679B3B2BF475}" type="presParOf" srcId="{B7BD2A6C-D0BD-4F1F-BAF3-936C4CD429A8}" destId="{ABB84719-4A90-42A4-8507-B9AD6293E529}" srcOrd="7" destOrd="0" presId="urn:microsoft.com/office/officeart/2005/8/layout/radial6"/>
    <dgm:cxn modelId="{62FBB2E5-4B05-4FC4-B11B-4010F9C70E83}" type="presParOf" srcId="{B7BD2A6C-D0BD-4F1F-BAF3-936C4CD429A8}" destId="{2C0C5349-71C7-445C-B760-15FC1FB23FF9}" srcOrd="8" destOrd="0" presId="urn:microsoft.com/office/officeart/2005/8/layout/radial6"/>
    <dgm:cxn modelId="{88A4385C-42F8-4A71-9E37-E2B1544FCCB3}" type="presParOf" srcId="{B7BD2A6C-D0BD-4F1F-BAF3-936C4CD429A8}" destId="{8C3F2F62-49B1-487C-A52A-3276996E4093}" srcOrd="9" destOrd="0" presId="urn:microsoft.com/office/officeart/2005/8/layout/radial6"/>
    <dgm:cxn modelId="{9FA10226-6613-418D-8443-0CD43AFE52D5}" type="presParOf" srcId="{B7BD2A6C-D0BD-4F1F-BAF3-936C4CD429A8}" destId="{C03A8B6F-703C-4B0D-BC43-58BA78E94C85}" srcOrd="10" destOrd="0" presId="urn:microsoft.com/office/officeart/2005/8/layout/radial6"/>
    <dgm:cxn modelId="{8C6B7BB4-E2E7-4FBB-947C-53CD0D1E5428}" type="presParOf" srcId="{B7BD2A6C-D0BD-4F1F-BAF3-936C4CD429A8}" destId="{CB7E5E2A-FBBD-434D-884E-78766E005ED3}" srcOrd="11" destOrd="0" presId="urn:microsoft.com/office/officeart/2005/8/layout/radial6"/>
    <dgm:cxn modelId="{F8AC6B2A-22E8-4983-81E3-05A8C8AAA685}" type="presParOf" srcId="{B7BD2A6C-D0BD-4F1F-BAF3-936C4CD429A8}" destId="{DE5D600A-A2B0-44EE-A1A1-5C3791A62A2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D600A-A2B0-44EE-A1A1-5C3791A62A2B}">
      <dsp:nvSpPr>
        <dsp:cNvPr id="0" name=""/>
        <dsp:cNvSpPr/>
      </dsp:nvSpPr>
      <dsp:spPr>
        <a:xfrm>
          <a:off x="1129386" y="140543"/>
          <a:ext cx="7085965" cy="6287225"/>
        </a:xfrm>
        <a:prstGeom prst="blockArc">
          <a:avLst>
            <a:gd name="adj1" fmla="val 10797834"/>
            <a:gd name="adj2" fmla="val 16174028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F2F62-49B1-487C-A52A-3276996E4093}">
      <dsp:nvSpPr>
        <dsp:cNvPr id="0" name=""/>
        <dsp:cNvSpPr/>
      </dsp:nvSpPr>
      <dsp:spPr>
        <a:xfrm>
          <a:off x="1105164" y="290033"/>
          <a:ext cx="7085965" cy="6287225"/>
        </a:xfrm>
        <a:prstGeom prst="blockArc">
          <a:avLst>
            <a:gd name="adj1" fmla="val 5358710"/>
            <a:gd name="adj2" fmla="val 10802327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BC6B5-B20A-4E70-A495-EEAF5A1079EF}">
      <dsp:nvSpPr>
        <dsp:cNvPr id="0" name=""/>
        <dsp:cNvSpPr/>
      </dsp:nvSpPr>
      <dsp:spPr>
        <a:xfrm>
          <a:off x="962282" y="290035"/>
          <a:ext cx="7085965" cy="6287225"/>
        </a:xfrm>
        <a:prstGeom prst="blockArc">
          <a:avLst>
            <a:gd name="adj1" fmla="val 21569923"/>
            <a:gd name="adj2" fmla="val 5274458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2A258-1BD5-4832-A6D2-97A33BA88F05}">
      <dsp:nvSpPr>
        <dsp:cNvPr id="0" name=""/>
        <dsp:cNvSpPr/>
      </dsp:nvSpPr>
      <dsp:spPr>
        <a:xfrm>
          <a:off x="1000078" y="142831"/>
          <a:ext cx="7085965" cy="6287225"/>
        </a:xfrm>
        <a:prstGeom prst="blockArc">
          <a:avLst>
            <a:gd name="adj1" fmla="val 16258310"/>
            <a:gd name="adj2" fmla="val 21576856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D9B1A-4334-42EE-A65D-6720E7A6B0A2}">
      <dsp:nvSpPr>
        <dsp:cNvPr id="0" name=""/>
        <dsp:cNvSpPr/>
      </dsp:nvSpPr>
      <dsp:spPr>
        <a:xfrm>
          <a:off x="3357549" y="2214562"/>
          <a:ext cx="2428875" cy="2428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РЕБЁНОК</a:t>
          </a:r>
          <a:endParaRPr lang="ru-RU" sz="2400" b="1" kern="1200" dirty="0"/>
        </a:p>
      </dsp:txBody>
      <dsp:txXfrm>
        <a:off x="3713250" y="2570263"/>
        <a:ext cx="1717473" cy="1717473"/>
      </dsp:txXfrm>
    </dsp:sp>
    <dsp:sp modelId="{46021F5F-2BA1-43D7-9E1E-15FB9B74A10A}">
      <dsp:nvSpPr>
        <dsp:cNvPr id="0" name=""/>
        <dsp:cNvSpPr/>
      </dsp:nvSpPr>
      <dsp:spPr>
        <a:xfrm>
          <a:off x="3286120" y="8"/>
          <a:ext cx="2571758" cy="1700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АДМИНИСТРАЦИЯ</a:t>
          </a:r>
          <a:endParaRPr lang="ru-RU" sz="1400" b="1" kern="1200" dirty="0"/>
        </a:p>
      </dsp:txBody>
      <dsp:txXfrm>
        <a:off x="3662745" y="248998"/>
        <a:ext cx="1818508" cy="1202232"/>
      </dsp:txXfrm>
    </dsp:sp>
    <dsp:sp modelId="{38D0D5DD-4FE6-4440-BEE8-B0E280479FAE}">
      <dsp:nvSpPr>
        <dsp:cNvPr id="0" name=""/>
        <dsp:cNvSpPr/>
      </dsp:nvSpPr>
      <dsp:spPr>
        <a:xfrm>
          <a:off x="5856357" y="2559621"/>
          <a:ext cx="2498411" cy="1700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УЧИТЕЛЯ</a:t>
          </a:r>
          <a:endParaRPr lang="ru-RU" sz="1400" b="1" kern="1200" dirty="0"/>
        </a:p>
      </dsp:txBody>
      <dsp:txXfrm>
        <a:off x="6222241" y="2808611"/>
        <a:ext cx="1766643" cy="1202232"/>
      </dsp:txXfrm>
    </dsp:sp>
    <dsp:sp modelId="{ABB84719-4A90-42A4-8507-B9AD6293E529}">
      <dsp:nvSpPr>
        <dsp:cNvPr id="0" name=""/>
        <dsp:cNvSpPr/>
      </dsp:nvSpPr>
      <dsp:spPr>
        <a:xfrm>
          <a:off x="3357553" y="5157787"/>
          <a:ext cx="2529746" cy="1700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ЦДО</a:t>
          </a:r>
          <a:endParaRPr lang="ru-RU" sz="1400" b="1" kern="1200" dirty="0"/>
        </a:p>
      </dsp:txBody>
      <dsp:txXfrm>
        <a:off x="3728026" y="5406777"/>
        <a:ext cx="1788800" cy="1202232"/>
      </dsp:txXfrm>
    </dsp:sp>
    <dsp:sp modelId="{C03A8B6F-703C-4B0D-BC43-58BA78E94C85}">
      <dsp:nvSpPr>
        <dsp:cNvPr id="0" name=""/>
        <dsp:cNvSpPr/>
      </dsp:nvSpPr>
      <dsp:spPr>
        <a:xfrm>
          <a:off x="725987" y="2578893"/>
          <a:ext cx="2576297" cy="1700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РОДИТЕЛИ</a:t>
          </a:r>
          <a:endParaRPr lang="ru-RU" sz="1400" b="1" kern="1200" dirty="0"/>
        </a:p>
      </dsp:txBody>
      <dsp:txXfrm>
        <a:off x="1103277" y="2827883"/>
        <a:ext cx="1821717" cy="1202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FAB1C-C62A-4817-B96C-58F8E4844B80}" type="datetimeFigureOut">
              <a:rPr lang="ru-RU" smtClean="0"/>
              <a:pPr/>
              <a:t>01.02.2014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D206E-F105-4296-B3C8-271EA22F1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780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D206E-F105-4296-B3C8-271EA22F10FC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B715-C5FA-4C36-8EF0-B1B4B6BDA43E}" type="datetimeFigureOut">
              <a:rPr lang="ru-RU" smtClean="0"/>
              <a:pPr/>
              <a:t>01.02.2014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529E-4F97-4A1D-AEBF-DE83C3BE4C9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B715-C5FA-4C36-8EF0-B1B4B6BDA43E}" type="datetimeFigureOut">
              <a:rPr lang="ru-RU" smtClean="0"/>
              <a:pPr/>
              <a:t>01.02.2014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529E-4F97-4A1D-AEBF-DE83C3BE4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B715-C5FA-4C36-8EF0-B1B4B6BDA43E}" type="datetimeFigureOut">
              <a:rPr lang="ru-RU" smtClean="0"/>
              <a:pPr/>
              <a:t>01.02.2014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529E-4F97-4A1D-AEBF-DE83C3BE4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B715-C5FA-4C36-8EF0-B1B4B6BDA43E}" type="datetimeFigureOut">
              <a:rPr lang="ru-RU" smtClean="0"/>
              <a:pPr/>
              <a:t>01.02.2014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529E-4F97-4A1D-AEBF-DE83C3BE4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B715-C5FA-4C36-8EF0-B1B4B6BDA43E}" type="datetimeFigureOut">
              <a:rPr lang="ru-RU" smtClean="0"/>
              <a:pPr/>
              <a:t>01.02.2014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38A529E-4F97-4A1D-AEBF-DE83C3BE4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B715-C5FA-4C36-8EF0-B1B4B6BDA43E}" type="datetimeFigureOut">
              <a:rPr lang="ru-RU" smtClean="0"/>
              <a:pPr/>
              <a:t>01.02.2014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529E-4F97-4A1D-AEBF-DE83C3BE4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B715-C5FA-4C36-8EF0-B1B4B6BDA43E}" type="datetimeFigureOut">
              <a:rPr lang="ru-RU" smtClean="0"/>
              <a:pPr/>
              <a:t>01.02.2014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529E-4F97-4A1D-AEBF-DE83C3BE4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B715-C5FA-4C36-8EF0-B1B4B6BDA43E}" type="datetimeFigureOut">
              <a:rPr lang="ru-RU" smtClean="0"/>
              <a:pPr/>
              <a:t>01.02.2014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529E-4F97-4A1D-AEBF-DE83C3BE4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B715-C5FA-4C36-8EF0-B1B4B6BDA43E}" type="datetimeFigureOut">
              <a:rPr lang="ru-RU" smtClean="0"/>
              <a:pPr/>
              <a:t>01.02.2014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529E-4F97-4A1D-AEBF-DE83C3BE4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B715-C5FA-4C36-8EF0-B1B4B6BDA43E}" type="datetimeFigureOut">
              <a:rPr lang="ru-RU" smtClean="0"/>
              <a:pPr/>
              <a:t>01.02.2014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529E-4F97-4A1D-AEBF-DE83C3BE4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B715-C5FA-4C36-8EF0-B1B4B6BDA43E}" type="datetimeFigureOut">
              <a:rPr lang="ru-RU" smtClean="0"/>
              <a:pPr/>
              <a:t>01.02.2014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529E-4F97-4A1D-AEBF-DE83C3BE4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595B715-C5FA-4C36-8EF0-B1B4B6BDA43E}" type="datetimeFigureOut">
              <a:rPr lang="ru-RU" smtClean="0"/>
              <a:pPr/>
              <a:t>01.02.2014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8A529E-4F97-4A1D-AEBF-DE83C3BE4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000108"/>
            <a:ext cx="4429156" cy="314327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Презентацию подготовила учитель начальных классов    МОУ СОШ №3</a:t>
            </a:r>
            <a:br>
              <a:rPr lang="ru-RU" sz="3200" dirty="0" smtClean="0"/>
            </a:br>
            <a:r>
              <a:rPr lang="ru-RU" sz="3200" dirty="0" smtClean="0"/>
              <a:t>г. Сыктывкара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42910" y="4714885"/>
            <a:ext cx="8286808" cy="8572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Комиссарова Ирина Александровна</a:t>
            </a:r>
          </a:p>
          <a:p>
            <a:pPr algn="ctr">
              <a:buNone/>
            </a:pPr>
            <a:endParaRPr lang="ru-RU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00034" y="3714752"/>
            <a:ext cx="2928958" cy="1643074"/>
          </a:xfrm>
          <a:prstGeom prst="rect">
            <a:avLst/>
          </a:prstGeom>
          <a:solidFill>
            <a:srgbClr val="B83D68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Коллективные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714356"/>
            <a:ext cx="4929222" cy="1571636"/>
          </a:xfrm>
          <a:prstGeom prst="rect">
            <a:avLst/>
          </a:prstGeom>
          <a:solidFill>
            <a:srgbClr val="B83D68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Классификация форм 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работы с родителями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29256" y="3714752"/>
            <a:ext cx="2928958" cy="1643074"/>
          </a:xfrm>
          <a:prstGeom prst="rect">
            <a:avLst/>
          </a:prstGeom>
          <a:solidFill>
            <a:srgbClr val="B83D68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Индивидуальные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 стрелкой 13"/>
          <p:cNvCxnSpPr>
            <a:stCxn id="11" idx="2"/>
            <a:endCxn id="10" idx="0"/>
          </p:cNvCxnSpPr>
          <p:nvPr/>
        </p:nvCxnSpPr>
        <p:spPr>
          <a:xfrm rot="5400000">
            <a:off x="2500298" y="1750207"/>
            <a:ext cx="1428760" cy="25003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1" idx="2"/>
            <a:endCxn id="12" idx="0"/>
          </p:cNvCxnSpPr>
          <p:nvPr/>
        </p:nvCxnSpPr>
        <p:spPr>
          <a:xfrm rot="16200000" flipH="1">
            <a:off x="4964909" y="1785926"/>
            <a:ext cx="1428760" cy="24288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28926" y="2428868"/>
            <a:ext cx="3286148" cy="1857388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Коллективные формы</a:t>
            </a:r>
            <a:endParaRPr lang="ru-RU" sz="2400" b="1" i="1" dirty="0"/>
          </a:p>
        </p:txBody>
      </p:sp>
      <p:sp>
        <p:nvSpPr>
          <p:cNvPr id="4" name="Овал 3"/>
          <p:cNvSpPr/>
          <p:nvPr/>
        </p:nvSpPr>
        <p:spPr>
          <a:xfrm>
            <a:off x="285720" y="1571612"/>
            <a:ext cx="2500330" cy="1214446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Родительские конференции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215074" y="4143380"/>
            <a:ext cx="2500330" cy="1214446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День открытых дверей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357554" y="5143512"/>
            <a:ext cx="2500330" cy="1214446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Классные родительские собрания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357554" y="428604"/>
            <a:ext cx="2500330" cy="1214446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Общешкольные  родительские собрания 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7158" y="4143380"/>
            <a:ext cx="2500330" cy="1214446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Педагогический лекторий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15074" y="1500174"/>
            <a:ext cx="2500330" cy="1214446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Педагогический всеобуч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5929322" y="2428868"/>
            <a:ext cx="428628" cy="3571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5929322" y="3857628"/>
            <a:ext cx="500066" cy="5000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5400000" flipH="1" flipV="1">
            <a:off x="4251323" y="2035165"/>
            <a:ext cx="78581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10800000">
            <a:off x="2643174" y="2500306"/>
            <a:ext cx="500066" cy="4286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>
            <a:off x="2714612" y="3929066"/>
            <a:ext cx="500066" cy="5000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5400000">
            <a:off x="4144166" y="4714090"/>
            <a:ext cx="85725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олна 5"/>
          <p:cNvSpPr/>
          <p:nvPr/>
        </p:nvSpPr>
        <p:spPr>
          <a:xfrm>
            <a:off x="428596" y="2285992"/>
            <a:ext cx="4071966" cy="2286016"/>
          </a:xfrm>
          <a:prstGeom prst="wave">
            <a:avLst/>
          </a:prstGeom>
          <a:solidFill>
            <a:srgbClr val="B83D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Индивидуальные формы </a:t>
            </a:r>
            <a:endParaRPr lang="ru-RU" sz="4000" b="1" i="1" dirty="0"/>
          </a:p>
        </p:txBody>
      </p:sp>
      <p:sp>
        <p:nvSpPr>
          <p:cNvPr id="7" name="Волна 6"/>
          <p:cNvSpPr/>
          <p:nvPr/>
        </p:nvSpPr>
        <p:spPr>
          <a:xfrm>
            <a:off x="5357818" y="4643446"/>
            <a:ext cx="3286148" cy="185738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Дни консультаций для родителей в школе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5286380" y="500042"/>
            <a:ext cx="3357586" cy="185738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Беседа с родителями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 в школе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5286380" y="2571744"/>
            <a:ext cx="3429024" cy="185738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Посещение семей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учащихся на дому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3286148" cy="1643074"/>
          </a:xfrm>
          <a:prstGeom prst="roundRect">
            <a:avLst/>
          </a:prstGeom>
          <a:solidFill>
            <a:srgbClr val="BF6AD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Группы форм работы</a:t>
            </a:r>
          </a:p>
          <a:p>
            <a:pPr algn="ctr"/>
            <a:r>
              <a:rPr lang="ru-RU" sz="2400" b="1" i="1" dirty="0" smtClean="0"/>
              <a:t> с родителями</a:t>
            </a:r>
            <a:endParaRPr lang="ru-RU" sz="2400" b="1" i="1" dirty="0"/>
          </a:p>
        </p:txBody>
      </p:sp>
      <p:cxnSp>
        <p:nvCxnSpPr>
          <p:cNvPr id="3" name="Прямая со стрелкой 2"/>
          <p:cNvCxnSpPr/>
          <p:nvPr/>
        </p:nvCxnSpPr>
        <p:spPr>
          <a:xfrm rot="5400000">
            <a:off x="2768191" y="1053687"/>
            <a:ext cx="714380" cy="260748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571472" y="2714620"/>
            <a:ext cx="2500330" cy="12144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9836AC"/>
                </a:solidFill>
              </a:rPr>
              <a:t>Государственно-общественная</a:t>
            </a:r>
            <a:endParaRPr lang="ru-RU" sz="2000" b="1" i="1" dirty="0">
              <a:solidFill>
                <a:srgbClr val="9836A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омб 4"/>
          <p:cNvSpPr/>
          <p:nvPr/>
        </p:nvSpPr>
        <p:spPr>
          <a:xfrm>
            <a:off x="1785918" y="2643182"/>
            <a:ext cx="2571768" cy="228601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Попечитель-</a:t>
            </a:r>
          </a:p>
          <a:p>
            <a:pPr algn="ctr"/>
            <a:r>
              <a:rPr lang="ru-RU" sz="1400" b="1" dirty="0" err="1" smtClean="0"/>
              <a:t>ские</a:t>
            </a:r>
            <a:r>
              <a:rPr lang="ru-RU" sz="1400" b="1" dirty="0" smtClean="0"/>
              <a:t>  советы</a:t>
            </a:r>
            <a:endParaRPr lang="ru-RU" sz="1400" b="1" dirty="0"/>
          </a:p>
        </p:txBody>
      </p:sp>
      <p:sp>
        <p:nvSpPr>
          <p:cNvPr id="6" name="Ромб 5"/>
          <p:cNvSpPr/>
          <p:nvPr/>
        </p:nvSpPr>
        <p:spPr>
          <a:xfrm>
            <a:off x="4714876" y="2643182"/>
            <a:ext cx="2571768" cy="228601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Городские и районные советы</a:t>
            </a:r>
          </a:p>
          <a:p>
            <a:pPr algn="ctr"/>
            <a:r>
              <a:rPr lang="ru-RU" sz="1400" b="1" dirty="0" smtClean="0"/>
              <a:t>родителей</a:t>
            </a:r>
            <a:endParaRPr lang="ru-RU" sz="1400" b="1" dirty="0"/>
          </a:p>
        </p:txBody>
      </p:sp>
      <p:sp>
        <p:nvSpPr>
          <p:cNvPr id="7" name="Ромб 6"/>
          <p:cNvSpPr/>
          <p:nvPr/>
        </p:nvSpPr>
        <p:spPr>
          <a:xfrm>
            <a:off x="6572232" y="4429132"/>
            <a:ext cx="2571768" cy="228601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Советы отцов и матерей</a:t>
            </a:r>
            <a:endParaRPr lang="ru-RU" dirty="0"/>
          </a:p>
        </p:txBody>
      </p:sp>
      <p:sp>
        <p:nvSpPr>
          <p:cNvPr id="8" name="Ромб 7"/>
          <p:cNvSpPr/>
          <p:nvPr/>
        </p:nvSpPr>
        <p:spPr>
          <a:xfrm>
            <a:off x="0" y="4357694"/>
            <a:ext cx="2571768" cy="228601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Советы школ</a:t>
            </a:r>
            <a:endParaRPr lang="ru-RU" dirty="0"/>
          </a:p>
        </p:txBody>
      </p:sp>
      <p:sp>
        <p:nvSpPr>
          <p:cNvPr id="12" name="Лента лицом вниз 11"/>
          <p:cNvSpPr/>
          <p:nvPr/>
        </p:nvSpPr>
        <p:spPr>
          <a:xfrm>
            <a:off x="500034" y="714356"/>
            <a:ext cx="8429684" cy="142876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Государственно-общественные формы</a:t>
            </a:r>
            <a:endParaRPr lang="ru-RU" b="1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2714620"/>
            <a:ext cx="2500330" cy="12144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9836AC"/>
                </a:solidFill>
              </a:rPr>
              <a:t>Государственно-общественная</a:t>
            </a:r>
            <a:endParaRPr lang="ru-RU" sz="2000" b="1" i="1" dirty="0">
              <a:solidFill>
                <a:srgbClr val="9836AC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86050" y="357166"/>
            <a:ext cx="3286148" cy="1643074"/>
          </a:xfrm>
          <a:prstGeom prst="roundRect">
            <a:avLst/>
          </a:prstGeom>
          <a:solidFill>
            <a:srgbClr val="BF6AD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Группы форм работы</a:t>
            </a:r>
          </a:p>
          <a:p>
            <a:pPr algn="ctr"/>
            <a:r>
              <a:rPr lang="ru-RU" sz="2400" b="1" i="1" dirty="0" smtClean="0"/>
              <a:t> с родителями</a:t>
            </a:r>
            <a:endParaRPr lang="ru-RU" sz="2400" b="1" i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2768191" y="1053687"/>
            <a:ext cx="714380" cy="260748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5400000">
            <a:off x="2196687" y="2625323"/>
            <a:ext cx="2857520" cy="160735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1571604" y="4857760"/>
            <a:ext cx="2500330" cy="12049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9836AC"/>
                </a:solidFill>
              </a:rPr>
              <a:t>Просветительская</a:t>
            </a:r>
            <a:endParaRPr lang="ru-RU" sz="2000" b="1" i="1" dirty="0">
              <a:solidFill>
                <a:srgbClr val="9836A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500034" y="357166"/>
            <a:ext cx="8429684" cy="142876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Просветительские формы</a:t>
            </a:r>
            <a:endParaRPr lang="ru-RU" sz="2400" b="1" dirty="0"/>
          </a:p>
        </p:txBody>
      </p:sp>
      <p:sp>
        <p:nvSpPr>
          <p:cNvPr id="3" name="16-конечная звезда 2"/>
          <p:cNvSpPr/>
          <p:nvPr/>
        </p:nvSpPr>
        <p:spPr>
          <a:xfrm>
            <a:off x="142844" y="1714488"/>
            <a:ext cx="3786214" cy="2928958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Использование СМИ для освещения проблем воспитания</a:t>
            </a:r>
          </a:p>
          <a:p>
            <a:pPr algn="ctr"/>
            <a:r>
              <a:rPr lang="ru-RU" b="1" dirty="0" smtClean="0"/>
              <a:t> и обучения детей</a:t>
            </a:r>
            <a:endParaRPr lang="ru-RU" b="1" dirty="0"/>
          </a:p>
        </p:txBody>
      </p:sp>
      <p:sp>
        <p:nvSpPr>
          <p:cNvPr id="4" name="16-конечная звезда 3"/>
          <p:cNvSpPr/>
          <p:nvPr/>
        </p:nvSpPr>
        <p:spPr>
          <a:xfrm>
            <a:off x="2928926" y="4143380"/>
            <a:ext cx="3214710" cy="2357454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Организация родительского всеобуча</a:t>
            </a:r>
            <a:endParaRPr lang="ru-RU" b="1" dirty="0"/>
          </a:p>
        </p:txBody>
      </p:sp>
      <p:sp>
        <p:nvSpPr>
          <p:cNvPr id="6" name="16-конечная звезда 5"/>
          <p:cNvSpPr/>
          <p:nvPr/>
        </p:nvSpPr>
        <p:spPr>
          <a:xfrm>
            <a:off x="5214942" y="1785926"/>
            <a:ext cx="3929058" cy="2928958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Выпуск информационных листов, стендов и уголков для родителей</a:t>
            </a:r>
            <a:endParaRPr lang="ru-RU" b="1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357166"/>
            <a:ext cx="3286148" cy="1643074"/>
          </a:xfrm>
          <a:prstGeom prst="roundRect">
            <a:avLst/>
          </a:prstGeom>
          <a:solidFill>
            <a:srgbClr val="BF6AD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Группы форм работы</a:t>
            </a:r>
          </a:p>
          <a:p>
            <a:pPr algn="ctr"/>
            <a:r>
              <a:rPr lang="ru-RU" sz="2400" b="1" i="1" dirty="0" smtClean="0"/>
              <a:t> с родителями</a:t>
            </a:r>
            <a:endParaRPr lang="ru-RU" sz="2400" b="1" i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2768191" y="1053687"/>
            <a:ext cx="714380" cy="260748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571472" y="2714620"/>
            <a:ext cx="2500330" cy="12144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9836AC"/>
                </a:solidFill>
              </a:rPr>
              <a:t>Государственно-общественная</a:t>
            </a:r>
            <a:endParaRPr lang="ru-RU" sz="2000" b="1" i="1" dirty="0">
              <a:solidFill>
                <a:srgbClr val="9836AC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2196687" y="2625323"/>
            <a:ext cx="2857520" cy="160735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1571604" y="4857760"/>
            <a:ext cx="2500330" cy="12049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9836AC"/>
                </a:solidFill>
              </a:rPr>
              <a:t>Просветительская</a:t>
            </a:r>
            <a:endParaRPr lang="ru-RU" sz="2000" b="1" i="1" dirty="0">
              <a:solidFill>
                <a:srgbClr val="9836AC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6314" y="4857760"/>
            <a:ext cx="2500330" cy="12144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9836AC"/>
                </a:solidFill>
              </a:rPr>
              <a:t>Интерактивная</a:t>
            </a:r>
            <a:endParaRPr lang="ru-RU" sz="2000" b="1" i="1" dirty="0">
              <a:solidFill>
                <a:srgbClr val="9836AC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H="1">
            <a:off x="3804041" y="2625322"/>
            <a:ext cx="2857520" cy="160735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Лента лицом вниз 6"/>
          <p:cNvSpPr/>
          <p:nvPr/>
        </p:nvSpPr>
        <p:spPr>
          <a:xfrm>
            <a:off x="357158" y="285728"/>
            <a:ext cx="8429684" cy="142876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Интерактивные формы</a:t>
            </a:r>
            <a:endParaRPr lang="ru-RU" sz="2800" b="1" dirty="0"/>
          </a:p>
        </p:txBody>
      </p:sp>
      <p:sp>
        <p:nvSpPr>
          <p:cNvPr id="10" name="Рамка 9"/>
          <p:cNvSpPr/>
          <p:nvPr/>
        </p:nvSpPr>
        <p:spPr>
          <a:xfrm>
            <a:off x="142844" y="2143116"/>
            <a:ext cx="2357454" cy="207170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3504" y="5143512"/>
            <a:ext cx="1922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Вечера вопросов</a:t>
            </a:r>
          </a:p>
          <a:p>
            <a:pPr algn="ctr"/>
            <a:r>
              <a:rPr lang="ru-RU" b="1" dirty="0" smtClean="0"/>
              <a:t> и ответов</a:t>
            </a:r>
            <a:endParaRPr lang="ru-RU" b="1" dirty="0"/>
          </a:p>
        </p:txBody>
      </p:sp>
      <p:sp>
        <p:nvSpPr>
          <p:cNvPr id="20" name="Рамка 19"/>
          <p:cNvSpPr/>
          <p:nvPr/>
        </p:nvSpPr>
        <p:spPr>
          <a:xfrm>
            <a:off x="1714480" y="4500570"/>
            <a:ext cx="2357454" cy="207170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Рамка 20"/>
          <p:cNvSpPr/>
          <p:nvPr/>
        </p:nvSpPr>
        <p:spPr>
          <a:xfrm>
            <a:off x="3357554" y="2143116"/>
            <a:ext cx="2357454" cy="207170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Рамка 21"/>
          <p:cNvSpPr/>
          <p:nvPr/>
        </p:nvSpPr>
        <p:spPr>
          <a:xfrm>
            <a:off x="4929190" y="4500570"/>
            <a:ext cx="2357454" cy="207170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Рамка 22"/>
          <p:cNvSpPr/>
          <p:nvPr/>
        </p:nvSpPr>
        <p:spPr>
          <a:xfrm>
            <a:off x="6643702" y="2143116"/>
            <a:ext cx="2357454" cy="207170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158" y="292893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Анкетирование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786182" y="2928934"/>
            <a:ext cx="153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Диагностика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215206" y="3000372"/>
            <a:ext cx="128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Дискуссии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071670" y="5214950"/>
            <a:ext cx="167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Консультации</a:t>
            </a:r>
          </a:p>
          <a:p>
            <a:r>
              <a:rPr lang="ru-RU" b="1" dirty="0" smtClean="0"/>
              <a:t> специалистов</a:t>
            </a:r>
            <a:endParaRPr lang="ru-RU" b="1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786050" y="357166"/>
            <a:ext cx="3286148" cy="1643074"/>
          </a:xfrm>
          <a:prstGeom prst="roundRect">
            <a:avLst/>
          </a:prstGeom>
          <a:solidFill>
            <a:srgbClr val="BF6AD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Группы форм работы</a:t>
            </a:r>
          </a:p>
          <a:p>
            <a:pPr algn="ctr"/>
            <a:r>
              <a:rPr lang="ru-RU" sz="2400" b="1" i="1" dirty="0" smtClean="0"/>
              <a:t> с родителями</a:t>
            </a:r>
            <a:endParaRPr lang="ru-RU" sz="2400" b="1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4857760"/>
            <a:ext cx="2500330" cy="12144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9836AC"/>
                </a:solidFill>
              </a:rPr>
              <a:t>Интерактивная</a:t>
            </a:r>
            <a:endParaRPr lang="ru-RU" sz="2000" b="1" i="1" dirty="0">
              <a:solidFill>
                <a:srgbClr val="9836AC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71604" y="4857760"/>
            <a:ext cx="2500330" cy="12049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9836AC"/>
                </a:solidFill>
              </a:rPr>
              <a:t>Просветительская</a:t>
            </a:r>
            <a:endParaRPr lang="ru-RU" sz="2000" b="1" i="1" dirty="0">
              <a:solidFill>
                <a:srgbClr val="9836AC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472" y="2714620"/>
            <a:ext cx="2500330" cy="12144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9836AC"/>
                </a:solidFill>
              </a:rPr>
              <a:t>Государственно-общественная</a:t>
            </a:r>
            <a:endParaRPr lang="ru-RU" sz="2000" b="1" i="1" dirty="0">
              <a:solidFill>
                <a:srgbClr val="9836AC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29322" y="2714620"/>
            <a:ext cx="2500330" cy="12144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9836AC"/>
                </a:solidFill>
              </a:rPr>
              <a:t>Традиционная</a:t>
            </a:r>
            <a:endParaRPr lang="ru-RU" sz="2000" b="1" i="1" dirty="0">
              <a:solidFill>
                <a:srgbClr val="9836AC"/>
              </a:solidFill>
            </a:endParaRPr>
          </a:p>
        </p:txBody>
      </p:sp>
      <p:cxnSp>
        <p:nvCxnSpPr>
          <p:cNvPr id="16" name="Прямая со стрелкой 15"/>
          <p:cNvCxnSpPr>
            <a:stCxn id="9" idx="2"/>
            <a:endCxn id="14" idx="0"/>
          </p:cNvCxnSpPr>
          <p:nvPr/>
        </p:nvCxnSpPr>
        <p:spPr>
          <a:xfrm rot="16200000" flipH="1">
            <a:off x="5447115" y="982248"/>
            <a:ext cx="714380" cy="275036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2"/>
            <a:endCxn id="10" idx="0"/>
          </p:cNvCxnSpPr>
          <p:nvPr/>
        </p:nvCxnSpPr>
        <p:spPr>
          <a:xfrm rot="16200000" flipH="1">
            <a:off x="3804041" y="2625322"/>
            <a:ext cx="2857520" cy="160735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2"/>
            <a:endCxn id="12" idx="0"/>
          </p:cNvCxnSpPr>
          <p:nvPr/>
        </p:nvCxnSpPr>
        <p:spPr>
          <a:xfrm rot="5400000">
            <a:off x="2196687" y="2625323"/>
            <a:ext cx="2857520" cy="160735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2"/>
            <a:endCxn id="13" idx="0"/>
          </p:cNvCxnSpPr>
          <p:nvPr/>
        </p:nvCxnSpPr>
        <p:spPr>
          <a:xfrm rot="5400000">
            <a:off x="2768191" y="1053687"/>
            <a:ext cx="714380" cy="260748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00042"/>
            <a:ext cx="8229600" cy="270035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A13773"/>
                </a:solidFill>
              </a:rPr>
              <a:t>Воспитывает все: </a:t>
            </a:r>
            <a:br>
              <a:rPr lang="ru-RU" sz="2800" dirty="0" smtClean="0">
                <a:solidFill>
                  <a:srgbClr val="A13773"/>
                </a:solidFill>
              </a:rPr>
            </a:br>
            <a:r>
              <a:rPr lang="ru-RU" sz="2800" dirty="0" smtClean="0">
                <a:solidFill>
                  <a:srgbClr val="A13773"/>
                </a:solidFill>
              </a:rPr>
              <a:t>люди, вещи, явления, </a:t>
            </a:r>
            <a:br>
              <a:rPr lang="ru-RU" sz="2800" dirty="0" smtClean="0">
                <a:solidFill>
                  <a:srgbClr val="A13773"/>
                </a:solidFill>
              </a:rPr>
            </a:br>
            <a:r>
              <a:rPr lang="ru-RU" sz="2800" dirty="0" smtClean="0">
                <a:solidFill>
                  <a:srgbClr val="A13773"/>
                </a:solidFill>
              </a:rPr>
              <a:t>но прежде всего и дольше всего – люди. </a:t>
            </a:r>
            <a:br>
              <a:rPr lang="ru-RU" sz="2800" dirty="0" smtClean="0">
                <a:solidFill>
                  <a:srgbClr val="A13773"/>
                </a:solidFill>
              </a:rPr>
            </a:br>
            <a:r>
              <a:rPr lang="ru-RU" sz="2800" dirty="0" smtClean="0">
                <a:solidFill>
                  <a:srgbClr val="A13773"/>
                </a:solidFill>
              </a:rPr>
              <a:t>Из них на первом месте – </a:t>
            </a:r>
            <a:br>
              <a:rPr lang="ru-RU" sz="2800" dirty="0" smtClean="0">
                <a:solidFill>
                  <a:srgbClr val="A13773"/>
                </a:solidFill>
              </a:rPr>
            </a:br>
            <a:r>
              <a:rPr lang="ru-RU" sz="2800" dirty="0" smtClean="0">
                <a:solidFill>
                  <a:srgbClr val="A13773"/>
                </a:solidFill>
              </a:rPr>
              <a:t>родители и педагоги. </a:t>
            </a:r>
            <a:endParaRPr lang="ru-RU" sz="2800" dirty="0">
              <a:solidFill>
                <a:srgbClr val="A1377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36941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А. С. Макаренко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428596" y="642918"/>
            <a:ext cx="8429684" cy="142876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Традиционные формы </a:t>
            </a:r>
            <a:endParaRPr lang="ru-RU" sz="2800" b="1" dirty="0"/>
          </a:p>
        </p:txBody>
      </p:sp>
      <p:sp>
        <p:nvSpPr>
          <p:cNvPr id="3" name="Рамка 2"/>
          <p:cNvSpPr/>
          <p:nvPr/>
        </p:nvSpPr>
        <p:spPr>
          <a:xfrm>
            <a:off x="357158" y="2500306"/>
            <a:ext cx="2428892" cy="10001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6357950" y="2500306"/>
            <a:ext cx="2571736" cy="99060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2643182"/>
            <a:ext cx="2016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Тематические </a:t>
            </a:r>
          </a:p>
          <a:p>
            <a:pPr algn="ctr"/>
            <a:r>
              <a:rPr lang="ru-RU" sz="1600" b="1" dirty="0" smtClean="0"/>
              <a:t>классные часы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643702" y="485776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Родительские собрания</a:t>
            </a:r>
            <a:endParaRPr lang="ru-RU" b="1" dirty="0"/>
          </a:p>
        </p:txBody>
      </p:sp>
      <p:sp>
        <p:nvSpPr>
          <p:cNvPr id="23" name="Рамка 22"/>
          <p:cNvSpPr/>
          <p:nvPr/>
        </p:nvSpPr>
        <p:spPr>
          <a:xfrm>
            <a:off x="357158" y="4643446"/>
            <a:ext cx="2500330" cy="99060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Рамка 24"/>
          <p:cNvSpPr/>
          <p:nvPr/>
        </p:nvSpPr>
        <p:spPr>
          <a:xfrm>
            <a:off x="3214678" y="3357562"/>
            <a:ext cx="2786082" cy="150019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Рамка 25"/>
          <p:cNvSpPr/>
          <p:nvPr/>
        </p:nvSpPr>
        <p:spPr>
          <a:xfrm>
            <a:off x="6429388" y="4714884"/>
            <a:ext cx="2428892" cy="10001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00826" y="2786058"/>
            <a:ext cx="226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Вечера отдыха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357554" y="3500438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Семейные, спортивные </a:t>
            </a:r>
          </a:p>
          <a:p>
            <a:pPr algn="ctr"/>
            <a:r>
              <a:rPr lang="ru-RU" b="1" dirty="0" smtClean="0"/>
              <a:t> и интеллектуальные состязания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28596" y="4786322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Творческие конкурсы</a:t>
            </a:r>
            <a:endParaRPr lang="ru-RU" b="1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8229600" cy="77153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u="sng" dirty="0" smtClean="0">
                <a:solidFill>
                  <a:srgbClr val="862E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Виды</a:t>
            </a:r>
            <a:r>
              <a:rPr lang="ru-RU" sz="3200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родительских собраний:</a:t>
            </a:r>
            <a:r>
              <a:rPr lang="ru-RU" sz="1800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800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1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2844" y="1643050"/>
            <a:ext cx="8786842" cy="5072098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3400" b="1" dirty="0" smtClean="0">
                <a:latin typeface="Gill Sans Ultra Bold Condensed" pitchFamily="34" charset="0"/>
              </a:rPr>
              <a:t> </a:t>
            </a:r>
            <a:r>
              <a:rPr lang="ru-RU" sz="3400" dirty="0" smtClean="0">
                <a:latin typeface="Gill Sans Ultra Bold Condensed" pitchFamily="34" charset="0"/>
              </a:rPr>
              <a:t>    </a:t>
            </a:r>
            <a:r>
              <a:rPr lang="ru-RU" sz="3400" b="1" i="1" u="sng" dirty="0" smtClean="0">
                <a:solidFill>
                  <a:schemeClr val="bg1"/>
                </a:solidFill>
                <a:latin typeface="Gill Sans Ultra Bold Condensed" pitchFamily="34" charset="0"/>
              </a:rPr>
              <a:t>установочные</a:t>
            </a:r>
            <a:r>
              <a:rPr lang="ru-RU" sz="3400" dirty="0" smtClean="0">
                <a:latin typeface="Gill Sans Ultra Bold Condensed" pitchFamily="34" charset="0"/>
              </a:rPr>
              <a:t> </a:t>
            </a:r>
          </a:p>
          <a:p>
            <a:pPr algn="just"/>
            <a:r>
              <a:rPr lang="ru-RU" dirty="0" smtClean="0">
                <a:latin typeface="Gill Sans Ultra Bold Condensed" pitchFamily="34" charset="0"/>
              </a:rPr>
              <a:t>(знакомство с изменениями в учебном процессе);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Gill Sans Ultra Bold Condensed" pitchFamily="34" charset="0"/>
              </a:rPr>
              <a:t>     </a:t>
            </a:r>
            <a:r>
              <a:rPr lang="ru-RU" sz="3400" b="1" i="1" u="sng" dirty="0" smtClean="0">
                <a:solidFill>
                  <a:schemeClr val="bg1"/>
                </a:solidFill>
                <a:latin typeface="Gill Sans Ultra Bold Condensed" pitchFamily="34" charset="0"/>
              </a:rPr>
              <a:t>аналитические</a:t>
            </a:r>
            <a:r>
              <a:rPr lang="ru-RU" sz="3400" dirty="0" smtClean="0">
                <a:latin typeface="Gill Sans Ultra Bold Condensed" pitchFamily="34" charset="0"/>
              </a:rPr>
              <a:t> </a:t>
            </a:r>
            <a:endParaRPr lang="ru-RU" dirty="0" smtClean="0">
              <a:latin typeface="Gill Sans Ultra Bold Condensed" pitchFamily="34" charset="0"/>
            </a:endParaRPr>
          </a:p>
          <a:p>
            <a:pPr algn="just"/>
            <a:r>
              <a:rPr lang="ru-RU" dirty="0" smtClean="0">
                <a:latin typeface="Gill Sans Ultra Bold Condensed" pitchFamily="34" charset="0"/>
              </a:rPr>
              <a:t>(знакомство с аналитическими материалами об успеваемости, медосмотре, правонарушениях);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Gill Sans Ultra Bold Condensed" pitchFamily="34" charset="0"/>
              </a:rPr>
              <a:t>     </a:t>
            </a:r>
            <a:r>
              <a:rPr lang="ru-RU" sz="3400" b="1" i="1" u="sng" dirty="0" smtClean="0">
                <a:solidFill>
                  <a:schemeClr val="bg1"/>
                </a:solidFill>
                <a:latin typeface="Gill Sans Ultra Bold Condensed" pitchFamily="34" charset="0"/>
              </a:rPr>
              <a:t>консультативные</a:t>
            </a:r>
            <a:r>
              <a:rPr lang="ru-RU" sz="34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endParaRPr lang="ru-RU" dirty="0" smtClean="0">
              <a:solidFill>
                <a:schemeClr val="bg1"/>
              </a:solidFill>
              <a:latin typeface="Gill Sans Ultra Bold Condensed" pitchFamily="34" charset="0"/>
            </a:endParaRPr>
          </a:p>
          <a:p>
            <a:pPr algn="just"/>
            <a:r>
              <a:rPr lang="ru-RU" dirty="0" smtClean="0">
                <a:latin typeface="Gill Sans Ultra Bold Condensed" pitchFamily="34" charset="0"/>
              </a:rPr>
              <a:t>(обсуждение тех или иных мероприятий, требующих поддержки, одобрения родителей);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Gill Sans Ultra Bold Condensed" pitchFamily="34" charset="0"/>
              </a:rPr>
              <a:t>     </a:t>
            </a:r>
            <a:r>
              <a:rPr lang="ru-RU" sz="3400" b="1" i="1" u="sng" dirty="0" smtClean="0">
                <a:solidFill>
                  <a:schemeClr val="bg1"/>
                </a:solidFill>
                <a:latin typeface="Gill Sans Ultra Bold Condensed" pitchFamily="34" charset="0"/>
              </a:rPr>
              <a:t>чрезвычайные</a:t>
            </a:r>
            <a:r>
              <a:rPr lang="ru-RU" sz="34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endParaRPr lang="ru-RU" dirty="0" smtClean="0">
              <a:solidFill>
                <a:schemeClr val="bg1"/>
              </a:solidFill>
              <a:latin typeface="Gill Sans Ultra Bold Condensed" pitchFamily="34" charset="0"/>
            </a:endParaRPr>
          </a:p>
          <a:p>
            <a:pPr algn="just"/>
            <a:r>
              <a:rPr lang="ru-RU" dirty="0" smtClean="0">
                <a:latin typeface="Gill Sans Ultra Bold Condensed" pitchFamily="34" charset="0"/>
              </a:rPr>
              <a:t>(по поводу какой-либо чрезвычайной ситуации);</a:t>
            </a:r>
          </a:p>
          <a:p>
            <a:pPr algn="just">
              <a:buFont typeface="Arial" pitchFamily="34" charset="0"/>
              <a:buChar char="•"/>
            </a:pPr>
            <a:r>
              <a:rPr lang="ru-RU" sz="3400" dirty="0" smtClean="0">
                <a:latin typeface="Gill Sans Ultra Bold Condensed" pitchFamily="34" charset="0"/>
              </a:rPr>
              <a:t>     </a:t>
            </a:r>
            <a:r>
              <a:rPr lang="ru-RU" sz="3400" b="1" i="1" u="sng" dirty="0" smtClean="0">
                <a:solidFill>
                  <a:schemeClr val="bg1"/>
                </a:solidFill>
                <a:latin typeface="Gill Sans Ultra Bold Condensed" pitchFamily="34" charset="0"/>
              </a:rPr>
              <a:t>совместные</a:t>
            </a:r>
            <a:r>
              <a:rPr lang="ru-RU" sz="34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endParaRPr lang="ru-RU" dirty="0" smtClean="0">
              <a:solidFill>
                <a:schemeClr val="bg1"/>
              </a:solidFill>
              <a:latin typeface="Gill Sans Ultra Bold Condensed" pitchFamily="34" charset="0"/>
            </a:endParaRPr>
          </a:p>
          <a:p>
            <a:pPr algn="just"/>
            <a:r>
              <a:rPr lang="ru-RU" dirty="0" smtClean="0">
                <a:latin typeface="Gill Sans Ultra Bold Condensed" pitchFamily="34" charset="0"/>
              </a:rPr>
              <a:t>(с учениками и родителями);</a:t>
            </a:r>
          </a:p>
          <a:p>
            <a:pPr algn="just">
              <a:buFont typeface="Arial" pitchFamily="34" charset="0"/>
              <a:buChar char="•"/>
            </a:pPr>
            <a:r>
              <a:rPr lang="ru-RU" sz="3400" dirty="0" smtClean="0">
                <a:latin typeface="Gill Sans Ultra Bold Condensed" pitchFamily="34" charset="0"/>
              </a:rPr>
              <a:t>     </a:t>
            </a:r>
            <a:r>
              <a:rPr lang="ru-RU" sz="3400" b="1" i="1" u="sng" dirty="0" smtClean="0">
                <a:solidFill>
                  <a:schemeClr val="bg1"/>
                </a:solidFill>
                <a:latin typeface="Gill Sans Ultra Bold Condensed" pitchFamily="34" charset="0"/>
              </a:rPr>
              <a:t>информационно- просветительские</a:t>
            </a:r>
            <a:r>
              <a:rPr lang="ru-RU" sz="34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</a:p>
          <a:p>
            <a:pPr algn="l"/>
            <a:r>
              <a:rPr lang="ru-RU" dirty="0" smtClean="0">
                <a:latin typeface="Gill Sans Ultra Bold Condensed" pitchFamily="34" charset="0"/>
              </a:rPr>
              <a:t>(посвященные рассмотрению проблем, связанных с воспитанием и   обучением).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ill Sans Ultra Bold Condensed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ill Sans Ultra Bold Condensed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572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62E60"/>
                </a:solidFill>
              </a:rPr>
              <a:t>Формы родительских собраний:</a:t>
            </a:r>
            <a:endParaRPr lang="ru-RU" dirty="0">
              <a:solidFill>
                <a:srgbClr val="862E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5000660"/>
          </a:xfrm>
        </p:spPr>
        <p:txBody>
          <a:bodyPr numCol="2">
            <a:normAutofit fontScale="92500"/>
          </a:bodyPr>
          <a:lstStyle/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Собрание – беседа.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Собрание – дискуссия.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Круглый стол.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Собрание – конференция.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Собрание – семинар.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Собрание – тренинг.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Собрание – </a:t>
            </a:r>
            <a:r>
              <a:rPr lang="ru-RU" sz="2400" dirty="0" err="1" smtClean="0"/>
              <a:t>организационно-деятельностная</a:t>
            </a:r>
            <a:r>
              <a:rPr lang="ru-RU" sz="2400" dirty="0" smtClean="0"/>
              <a:t> игра.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Педагогическая мастерская.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Собрание – конкурс.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Собрание – презентация.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Устный журнал.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Вечер вопросов и ответов.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Родительский ринг.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Интеллектуальный марафон.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Ток-шоу.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Гостиная.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Собрание с домашним заданием. 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Собрание на дому.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Собрание в письменной форме.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Комбинированная форма собрания.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Ирина\Мои документы\Мои видеозаписи\Кристинка\Мои рисунки\MP Navigator\2009_02_17\IMG_0002.jpg"/>
          <p:cNvPicPr>
            <a:picLocks noChangeAspect="1" noChangeArrowheads="1"/>
          </p:cNvPicPr>
          <p:nvPr/>
        </p:nvPicPr>
        <p:blipFill>
          <a:blip r:embed="rId2" cstate="print"/>
          <a:srcRect r="4865"/>
          <a:stretch>
            <a:fillRect/>
          </a:stretch>
        </p:blipFill>
        <p:spPr bwMode="auto">
          <a:xfrm rot="5400000">
            <a:off x="1868575" y="-82680"/>
            <a:ext cx="5500728" cy="7952057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858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62E60"/>
                </a:solidFill>
              </a:rPr>
              <a:t>Собрание в письменной форме</a:t>
            </a:r>
            <a:endParaRPr lang="ru-RU" dirty="0">
              <a:solidFill>
                <a:srgbClr val="862E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572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62E60"/>
                </a:solidFill>
              </a:rPr>
              <a:t>Формы родительских собраний</a:t>
            </a:r>
            <a:r>
              <a:rPr lang="ru-RU" dirty="0" smtClean="0">
                <a:solidFill>
                  <a:srgbClr val="A13773"/>
                </a:solidFill>
              </a:rPr>
              <a:t>:</a:t>
            </a:r>
            <a:endParaRPr lang="ru-RU" dirty="0">
              <a:solidFill>
                <a:srgbClr val="A1377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5000660"/>
          </a:xfrm>
        </p:spPr>
        <p:txBody>
          <a:bodyPr numCol="2">
            <a:normAutofit fontScale="92500"/>
          </a:bodyPr>
          <a:lstStyle/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Собрание – беседа.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Собрание – дискуссия.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Круглый стол.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Собрание – конференция.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Собрание – семинар.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Собрание – тренинг.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Собрание – </a:t>
            </a:r>
            <a:r>
              <a:rPr lang="ru-RU" sz="2400" dirty="0" err="1" smtClean="0"/>
              <a:t>организационно-деятельностная</a:t>
            </a:r>
            <a:r>
              <a:rPr lang="ru-RU" sz="2400" dirty="0" smtClean="0"/>
              <a:t> игра.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Педагогическая мастерская.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Собрание – конкурс.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Собрание – презентация.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Устный журнал.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Вечер вопросов и ответов.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Родительский ринг.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Интеллектуальный марафон.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Ток-шоу.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Гостиная.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Собрание с домашним заданием. 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Собрание на дому.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Собрание в письменной форме.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Комбинированная форма собрания.</a:t>
            </a:r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862E60"/>
                </a:solidFill>
              </a:rPr>
              <a:t>Технология подготовки и проведения родительских собраний</a:t>
            </a:r>
            <a:endParaRPr lang="ru-RU" sz="3200" dirty="0">
              <a:solidFill>
                <a:srgbClr val="862E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/>
              <a:t>Положение о классном родительском собрании:</a:t>
            </a:r>
          </a:p>
          <a:p>
            <a:r>
              <a:rPr lang="ru-RU" sz="1800" b="1" i="1" dirty="0" smtClean="0"/>
              <a:t>общее положение о классном родительском собрании;</a:t>
            </a:r>
          </a:p>
          <a:p>
            <a:r>
              <a:rPr lang="ru-RU" sz="1800" b="1" i="1" dirty="0" smtClean="0"/>
              <a:t>правила проведения собраний;</a:t>
            </a:r>
          </a:p>
          <a:p>
            <a:r>
              <a:rPr lang="ru-RU" sz="1800" b="1" i="1" dirty="0" smtClean="0"/>
              <a:t>принципы проведения собраний.</a:t>
            </a:r>
          </a:p>
          <a:p>
            <a:pPr>
              <a:buNone/>
            </a:pPr>
            <a:endParaRPr lang="ru-RU" sz="1800" b="1" i="1" dirty="0" smtClean="0"/>
          </a:p>
          <a:p>
            <a:pPr>
              <a:buNone/>
            </a:pPr>
            <a:r>
              <a:rPr lang="ru-RU" sz="2000" b="1" i="1" dirty="0" smtClean="0"/>
              <a:t>Методические рекомендации по проведению родительских собраний:</a:t>
            </a:r>
          </a:p>
          <a:p>
            <a:r>
              <a:rPr lang="ru-RU" sz="1600" b="1" i="1" dirty="0" smtClean="0"/>
              <a:t>время и продолжительность  собраний;</a:t>
            </a:r>
          </a:p>
          <a:p>
            <a:r>
              <a:rPr lang="ru-RU" sz="1600" b="1" i="1" dirty="0" smtClean="0"/>
              <a:t>анкетирование;</a:t>
            </a:r>
          </a:p>
          <a:p>
            <a:r>
              <a:rPr lang="ru-RU" sz="1600" b="1" i="1" dirty="0" smtClean="0"/>
              <a:t>оформление классной комнаты;</a:t>
            </a:r>
          </a:p>
          <a:p>
            <a:r>
              <a:rPr lang="ru-RU" sz="1600" b="1" i="1" dirty="0" smtClean="0"/>
              <a:t>форма приглашения;</a:t>
            </a:r>
          </a:p>
          <a:p>
            <a:r>
              <a:rPr lang="ru-RU" sz="1600" b="1" i="1" dirty="0" smtClean="0"/>
              <a:t>способы расположения родителей к разговору;</a:t>
            </a:r>
          </a:p>
          <a:p>
            <a:r>
              <a:rPr lang="ru-RU" sz="1600" b="1" i="1" dirty="0" smtClean="0"/>
              <a:t>формы проведения собрания;</a:t>
            </a:r>
          </a:p>
          <a:p>
            <a:r>
              <a:rPr lang="ru-RU" sz="1600" b="1" i="1" dirty="0" smtClean="0"/>
              <a:t>правила составления  выступления классного руководителя;</a:t>
            </a:r>
          </a:p>
          <a:p>
            <a:r>
              <a:rPr lang="ru-RU" sz="1600" b="1" i="1" dirty="0" smtClean="0"/>
              <a:t>структура  родительского собрания.</a:t>
            </a:r>
          </a:p>
          <a:p>
            <a:pPr>
              <a:buNone/>
            </a:pPr>
            <a:endParaRPr lang="ru-RU" sz="1400" b="1" i="1" dirty="0" smtClean="0"/>
          </a:p>
          <a:p>
            <a:endParaRPr lang="ru-RU" sz="1400" b="1" i="1" dirty="0" smtClean="0"/>
          </a:p>
          <a:p>
            <a:pPr>
              <a:buNone/>
            </a:pP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62E60"/>
                </a:solidFill>
              </a:rPr>
              <a:t>Советы психолога:</a:t>
            </a:r>
            <a:endParaRPr lang="ru-RU" dirty="0">
              <a:solidFill>
                <a:srgbClr val="862E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как учителю организовать беседу с родителями;</a:t>
            </a:r>
          </a:p>
          <a:p>
            <a:r>
              <a:rPr lang="ru-RU" sz="2400" b="1" i="1" dirty="0" smtClean="0"/>
              <a:t>подготовка собрания;</a:t>
            </a:r>
          </a:p>
          <a:p>
            <a:r>
              <a:rPr lang="ru-RU" sz="2400" b="1" i="1" dirty="0" smtClean="0"/>
              <a:t>правила поведения классного руководителя на собрании;</a:t>
            </a:r>
          </a:p>
          <a:p>
            <a:r>
              <a:rPr lang="ru-RU" sz="2400" b="1" i="1" dirty="0" smtClean="0"/>
              <a:t>некоторые секреты успешности родительского собрания;</a:t>
            </a:r>
          </a:p>
          <a:p>
            <a:r>
              <a:rPr lang="ru-RU" sz="2400" b="1" i="1" dirty="0" smtClean="0"/>
              <a:t>необходимость родительских собраний;</a:t>
            </a:r>
          </a:p>
          <a:p>
            <a:r>
              <a:rPr lang="ru-RU" sz="2400" b="1" i="1" dirty="0" smtClean="0"/>
              <a:t>учителю на заметку;</a:t>
            </a:r>
          </a:p>
          <a:p>
            <a:r>
              <a:rPr lang="ru-RU" sz="2400" b="1" i="1" dirty="0" smtClean="0"/>
              <a:t>примерная тематика родительских собраний.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62E60"/>
                </a:solidFill>
              </a:rPr>
              <a:t>Совместное планирование родителей и педагогов</a:t>
            </a:r>
            <a:endParaRPr lang="ru-RU" dirty="0">
              <a:solidFill>
                <a:srgbClr val="862E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929222"/>
          </a:xfrm>
          <a:noFill/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chemeClr val="bg1"/>
                </a:solidFill>
              </a:rPr>
              <a:t>Технология совместного планирования предполагает соблюдение нескольких условий:</a:t>
            </a:r>
          </a:p>
          <a:p>
            <a:pPr algn="ctr">
              <a:buNone/>
            </a:pPr>
            <a:endParaRPr lang="ru-RU" sz="3000" dirty="0" smtClean="0"/>
          </a:p>
          <a:p>
            <a:pPr algn="just"/>
            <a:r>
              <a:rPr lang="ru-RU" sz="2600" dirty="0" smtClean="0"/>
              <a:t>между родителями, педагогами, администрацией  и  ЦДО должны сложиться доверительные, уважительные отношения;</a:t>
            </a:r>
          </a:p>
          <a:p>
            <a:pPr algn="just">
              <a:buNone/>
            </a:pPr>
            <a:endParaRPr lang="ru-RU" sz="2600" dirty="0" smtClean="0"/>
          </a:p>
          <a:p>
            <a:pPr algn="just"/>
            <a:r>
              <a:rPr lang="ru-RU" sz="2600" dirty="0" smtClean="0"/>
              <a:t>необходимо выработать цели воспитания, роль и место всех и каждого в учебно-воспитательном процессе;</a:t>
            </a:r>
          </a:p>
          <a:p>
            <a:pPr algn="just">
              <a:buNone/>
            </a:pPr>
            <a:endParaRPr lang="ru-RU" sz="2600" dirty="0" smtClean="0"/>
          </a:p>
          <a:p>
            <a:pPr algn="just"/>
            <a:r>
              <a:rPr lang="ru-RU" sz="2600" dirty="0" smtClean="0"/>
              <a:t>провести диагностику интересов, пристрастий, семейных ценностей, возможностей и пожеланий родителей;</a:t>
            </a:r>
          </a:p>
          <a:p>
            <a:pPr algn="just">
              <a:buNone/>
            </a:pPr>
            <a:endParaRPr lang="ru-RU" sz="2600" dirty="0" smtClean="0"/>
          </a:p>
          <a:p>
            <a:pPr algn="just"/>
            <a:r>
              <a:rPr lang="ru-RU" sz="2600" dirty="0" smtClean="0"/>
              <a:t>предложения родителей и педагогов должны носить ресурсно-определённый характер, то есть точно определять кто, что, как и когда будет делать и что для этого нужно.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62E60"/>
                </a:solidFill>
              </a:rPr>
              <a:t>Процедура совместного планирования:</a:t>
            </a:r>
            <a:endParaRPr lang="ru-RU" dirty="0">
              <a:solidFill>
                <a:srgbClr val="862E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643966" cy="51149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Постановка целей и задач, знакомство с различными формами и содержанием совместной деятельности;</a:t>
            </a:r>
          </a:p>
          <a:p>
            <a:r>
              <a:rPr lang="ru-RU" sz="2400" dirty="0" smtClean="0"/>
              <a:t>обдумывание и осмысление предложений родителями вне собрания;</a:t>
            </a:r>
          </a:p>
          <a:p>
            <a:r>
              <a:rPr lang="ru-RU" sz="2400" dirty="0" smtClean="0"/>
              <a:t>обсуждение на родительском комитете;</a:t>
            </a:r>
          </a:p>
          <a:p>
            <a:r>
              <a:rPr lang="ru-RU" sz="2400" dirty="0" smtClean="0"/>
              <a:t>принятие решений на классном собрании;</a:t>
            </a:r>
          </a:p>
          <a:p>
            <a:r>
              <a:rPr lang="ru-RU" sz="2400" dirty="0" smtClean="0"/>
              <a:t>назначение ответственных и их помощников;</a:t>
            </a:r>
          </a:p>
          <a:p>
            <a:r>
              <a:rPr lang="ru-RU" sz="2400" dirty="0" smtClean="0"/>
              <a:t>использование возможностей второй половины дня в школе и возможности социума;</a:t>
            </a:r>
          </a:p>
          <a:p>
            <a:r>
              <a:rPr lang="ru-RU" sz="2400" dirty="0" smtClean="0"/>
              <a:t>вовлечение детей в процедуру совместного планирования;</a:t>
            </a:r>
          </a:p>
          <a:p>
            <a:r>
              <a:rPr lang="ru-RU" sz="2400" dirty="0" smtClean="0"/>
              <a:t>рефлексия проведённого мероприятия.</a:t>
            </a:r>
          </a:p>
          <a:p>
            <a:pPr>
              <a:buNone/>
            </a:pPr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7154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862E60"/>
                </a:solidFill>
              </a:rPr>
              <a:t>Результаты анкетирования:</a:t>
            </a:r>
            <a:br>
              <a:rPr lang="ru-RU" sz="3200" dirty="0" smtClean="0">
                <a:solidFill>
                  <a:srgbClr val="862E60"/>
                </a:solidFill>
              </a:rPr>
            </a:br>
            <a:r>
              <a:rPr lang="ru-RU" sz="3200" dirty="0" smtClean="0">
                <a:solidFill>
                  <a:srgbClr val="862E60"/>
                </a:solidFill>
              </a:rPr>
              <a:t>учитель – ученик – родитель.</a:t>
            </a:r>
            <a:endParaRPr lang="ru-RU" sz="3200" dirty="0">
              <a:solidFill>
                <a:srgbClr val="862E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14348" y="1285860"/>
          <a:ext cx="7626446" cy="526591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{2D5ABB26-0587-4C30-8999-92F81FD0307C}</a:tableStyleId>
              </a:tblPr>
              <a:tblGrid>
                <a:gridCol w="6697752"/>
                <a:gridCol w="928694"/>
              </a:tblGrid>
              <a:tr h="2591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Вопросы</a:t>
                      </a:r>
                      <a:endParaRPr lang="ru-RU" sz="1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да</a:t>
                      </a:r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14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Родители имели возможность</a:t>
                      </a:r>
                      <a:r>
                        <a:rPr lang="ru-RU" sz="1400" baseline="0" dirty="0" smtClean="0"/>
                        <a:t> участвовать в планировании и проведений мероприятий.</a:t>
                      </a:r>
                      <a:endParaRPr lang="ru-RU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 100%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2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Классный руководитель проявляет доброжелательное отношение к нашему ребёнку </a:t>
                      </a:r>
                      <a:endParaRPr lang="ru-RU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09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Мы испытываем чувства взаимопонимания  в контактах с классным руководителем</a:t>
                      </a:r>
                      <a:endParaRPr lang="ru-RU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97%</a:t>
                      </a:r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 классе, </a:t>
                      </a:r>
                      <a:r>
                        <a:rPr lang="ru-RU" sz="1400" baseline="0" dirty="0" smtClean="0"/>
                        <a:t>где учится наш ребёнок, хороший классный руководитель</a:t>
                      </a:r>
                      <a:endParaRPr lang="ru-RU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Классный руководитель создаёт условия  для проявления и развития способностей нашего</a:t>
                      </a:r>
                      <a:r>
                        <a:rPr lang="ru-RU" sz="1400" baseline="0" dirty="0" smtClean="0"/>
                        <a:t> ребёнка</a:t>
                      </a:r>
                      <a:endParaRPr lang="ru-RU" sz="1400" dirty="0" smtClean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99%</a:t>
                      </a:r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2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Классный руководитель учитывает индивидуальные</a:t>
                      </a:r>
                      <a:r>
                        <a:rPr lang="ru-RU" sz="1400" baseline="0" dirty="0" smtClean="0"/>
                        <a:t> особенности нашего ребёнка</a:t>
                      </a:r>
                      <a:endParaRPr lang="ru-RU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00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Классный</a:t>
                      </a:r>
                      <a:r>
                        <a:rPr lang="ru-RU" sz="1400" baseline="0" dirty="0" smtClean="0"/>
                        <a:t> руководитель проводит мероприятия, которые полезны и интересны нашему ребёнку </a:t>
                      </a:r>
                      <a:endParaRPr lang="ru-RU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00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Классный руководитель проводит работу по посещению кружков и секций с нашими детьми</a:t>
                      </a:r>
                      <a:endParaRPr lang="ru-RU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00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Классный руководитель проводит работу по формированию достойного поведения</a:t>
                      </a:r>
                      <a:r>
                        <a:rPr lang="ru-RU" sz="1400" baseline="0" dirty="0" smtClean="0"/>
                        <a:t> нашего ребёнка</a:t>
                      </a:r>
                      <a:endParaRPr lang="ru-RU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98%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75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Учитель справедливо оценивает достижения в учёбе нашего ребёнка.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98%</a:t>
                      </a:r>
                      <a:endParaRPr lang="ru-RU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229600" cy="35719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n w="635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Взаимодействие</a:t>
            </a:r>
            <a:br>
              <a:rPr lang="ru-RU" sz="5400" dirty="0" smtClean="0">
                <a:ln w="635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5400" dirty="0" smtClean="0">
                <a:ln w="635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5400" dirty="0" smtClean="0">
                <a:ln w="635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5400" dirty="0" smtClean="0">
                <a:ln w="635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школы и семьи </a:t>
            </a:r>
            <a:endParaRPr lang="ru-RU" sz="5400" dirty="0">
              <a:ln w="6350"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5226064"/>
          </a:xfrm>
        </p:spPr>
        <p:txBody>
          <a:bodyPr/>
          <a:lstStyle/>
          <a:p>
            <a:r>
              <a:rPr lang="ru-RU" dirty="0" err="1" smtClean="0">
                <a:solidFill>
                  <a:srgbClr val="862E60"/>
                </a:solidFill>
              </a:rPr>
              <a:t>Оконченность</a:t>
            </a:r>
            <a:r>
              <a:rPr lang="ru-RU" dirty="0" smtClean="0">
                <a:solidFill>
                  <a:srgbClr val="862E60"/>
                </a:solidFill>
              </a:rPr>
              <a:t> и совершенство в педагогическом труде «…недостижимы, </a:t>
            </a:r>
            <a:br>
              <a:rPr lang="ru-RU" dirty="0" smtClean="0">
                <a:solidFill>
                  <a:srgbClr val="862E60"/>
                </a:solidFill>
              </a:rPr>
            </a:br>
            <a:r>
              <a:rPr lang="ru-RU" dirty="0" smtClean="0">
                <a:solidFill>
                  <a:srgbClr val="862E60"/>
                </a:solidFill>
              </a:rPr>
              <a:t>а развитие и совершенствование бесконечны…»</a:t>
            </a:r>
            <a:br>
              <a:rPr lang="ru-RU" dirty="0" smtClean="0">
                <a:solidFill>
                  <a:srgbClr val="862E60"/>
                </a:solidFill>
              </a:rPr>
            </a:br>
            <a:r>
              <a:rPr lang="ru-RU" dirty="0" smtClean="0">
                <a:solidFill>
                  <a:srgbClr val="862E60"/>
                </a:solidFill>
              </a:rPr>
              <a:t/>
            </a:r>
            <a:br>
              <a:rPr lang="ru-RU" dirty="0" smtClean="0">
                <a:solidFill>
                  <a:srgbClr val="862E60"/>
                </a:solidFill>
              </a:rPr>
            </a:br>
            <a:r>
              <a:rPr lang="ru-RU" dirty="0" smtClean="0">
                <a:solidFill>
                  <a:srgbClr val="862E60"/>
                </a:solidFill>
              </a:rPr>
              <a:t>                                Л. Н. Толстой</a:t>
            </a:r>
            <a:endParaRPr lang="ru-RU" dirty="0">
              <a:solidFill>
                <a:srgbClr val="862E6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3116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862E60"/>
                </a:solidFill>
              </a:rPr>
              <a:t>Спасибо за внимание!</a:t>
            </a:r>
            <a:endParaRPr lang="ru-RU" sz="4800" dirty="0">
              <a:solidFill>
                <a:srgbClr val="862E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862E60"/>
                </a:solidFill>
              </a:rPr>
              <a:t>Взаимодействие школы и семьи обусловлено следующими обстоятельствами:</a:t>
            </a:r>
            <a:endParaRPr lang="ru-RU" sz="2800" dirty="0">
              <a:solidFill>
                <a:srgbClr val="862E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8786874" cy="500063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Единым объектом (субъектом) воспитания;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Общими целями и задачами воспитания детей;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Возможностью всестороннего изучения детей и координация влияний на их развитие;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Необходимостью согласованности действий педагогов и родителей;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Возможностью объединений усилий школы и семьи в решении проблем ребенка;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Возможностью взаимного обогащения семей, классного и школьного коллективов, каждого участника взаимодействия.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rgbClr val="862E60"/>
                </a:solidFill>
              </a:rPr>
              <a:t>Цель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0" dirty="0" smtClean="0">
                <a:solidFill>
                  <a:schemeClr val="bg1"/>
                </a:solidFill>
              </a:rPr>
              <a:t>обеспечить формирование сотруднических отношений между всеми участниками педагогического процесса, </a:t>
            </a:r>
            <a:br>
              <a:rPr lang="ru-RU" sz="2000" b="0" dirty="0" smtClean="0">
                <a:solidFill>
                  <a:schemeClr val="bg1"/>
                </a:solidFill>
              </a:rPr>
            </a:br>
            <a:r>
              <a:rPr lang="ru-RU" sz="2000" b="0" dirty="0" smtClean="0">
                <a:solidFill>
                  <a:schemeClr val="bg1"/>
                </a:solidFill>
              </a:rPr>
              <a:t>создающими благоприятные условия для обучения, </a:t>
            </a:r>
            <a:br>
              <a:rPr lang="ru-RU" sz="2000" b="0" dirty="0" smtClean="0">
                <a:solidFill>
                  <a:schemeClr val="bg1"/>
                </a:solidFill>
              </a:rPr>
            </a:br>
            <a:r>
              <a:rPr lang="ru-RU" sz="2000" b="0" dirty="0" smtClean="0">
                <a:solidFill>
                  <a:schemeClr val="bg1"/>
                </a:solidFill>
              </a:rPr>
              <a:t>воспитания и социального становления личности.</a:t>
            </a:r>
            <a:br>
              <a:rPr lang="ru-RU" sz="2000" b="0" dirty="0" smtClean="0">
                <a:solidFill>
                  <a:schemeClr val="bg1"/>
                </a:solidFill>
              </a:rPr>
            </a:br>
            <a:r>
              <a:rPr lang="ru-RU" sz="2000" b="0" dirty="0" smtClean="0">
                <a:solidFill>
                  <a:schemeClr val="bg1"/>
                </a:solidFill>
              </a:rPr>
              <a:t/>
            </a:r>
            <a:br>
              <a:rPr lang="ru-RU" sz="2000" b="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4000504"/>
            <a:ext cx="8258204" cy="2268535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Обеспечение качественного образования;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формирование нравственности и культуры поведения у учащихся;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формирование потребности в здоровом образе жизни.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2428868"/>
            <a:ext cx="7929618" cy="15001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Сотрудничество педагогов и семьи направлено на решение следующих общих задач воспитания детей:</a:t>
            </a:r>
            <a:endParaRPr lang="ru-RU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862E60"/>
                </a:solidFill>
              </a:rPr>
              <a:t>Частные задачи:</a:t>
            </a:r>
            <a:r>
              <a:rPr lang="ru-RU" dirty="0" smtClean="0">
                <a:solidFill>
                  <a:srgbClr val="862E60"/>
                </a:solidFill>
              </a:rPr>
              <a:t/>
            </a:r>
            <a:br>
              <a:rPr lang="ru-RU" dirty="0" smtClean="0">
                <a:solidFill>
                  <a:srgbClr val="862E60"/>
                </a:solidFill>
              </a:rPr>
            </a:br>
            <a:endParaRPr lang="ru-RU" dirty="0">
              <a:solidFill>
                <a:srgbClr val="862E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862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детьми: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Воспитание уважительного, заботливого, отношения к родителям;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Формирование ответственности за свои поступки перед семьёй;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Воспитание чувства гордости за семью, стремление поддерживать и развивать лучшие семейные традиции.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62E60"/>
                </a:solidFill>
              </a:rPr>
              <a:t>Задачи в работе с родителями:</a:t>
            </a:r>
            <a:endParaRPr lang="ru-RU" dirty="0">
              <a:solidFill>
                <a:srgbClr val="862E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формирование у родителей правильных представлений о своей роли в воспитании ребёнка, о необходимости участия в составлении планирования  и участие в учебно-воспитательном процессе школы и класса;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формирование субъективной позиции родителей в работе школы и класса, при проведении различных форм работы с семьёй и детьми;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формирование психолого-педагогической культуры родителей;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развитие отношений уважения и доверия между родителями и детьми.</a:t>
            </a:r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62E60"/>
                </a:solidFill>
              </a:rPr>
              <a:t>Задачи в работе с педагогами:</a:t>
            </a:r>
            <a:endParaRPr lang="ru-RU" dirty="0">
              <a:solidFill>
                <a:srgbClr val="862E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формирование понимания значимости сотрудничества с семьёй, роли педагогов в формировании гуманных уважительных отношений между родителями и детьми;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формирование у педагогов потребности и умения решать проблемы каждого ребёнка на основе совместного заинтересованного диалога с родителями;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освоение педагогами способов изучения семьи, диалоговых и сотруднических форм взаимодействия с родителями, форм организации совместной деятельности родителей и детей.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ysClr val="windowText" lastClr="000000"/>
      </a:dk1>
      <a:lt1>
        <a:sysClr val="window" lastClr="FFFFFF"/>
      </a:lt1>
      <a:dk2>
        <a:srgbClr val="EBC4D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80316E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6059</TotalTime>
  <Words>1072</Words>
  <Application>Microsoft Office PowerPoint</Application>
  <PresentationFormat>Экран (4:3)</PresentationFormat>
  <Paragraphs>228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Апекс</vt:lpstr>
      <vt:lpstr>Презентацию подготовила учитель начальных классов    МОУ СОШ №3 г. Сыктывкара  </vt:lpstr>
      <vt:lpstr>Воспитывает все:  люди, вещи, явления,  но прежде всего и дольше всего – люди.  Из них на первом месте –  родители и педагоги. </vt:lpstr>
      <vt:lpstr>Взаимодействие  школы и семьи </vt:lpstr>
      <vt:lpstr>Презентация PowerPoint</vt:lpstr>
      <vt:lpstr>Взаимодействие школы и семьи обусловлено следующими обстоятельствами:</vt:lpstr>
      <vt:lpstr> Цель: обеспечить формирование сотруднических отношений между всеми участниками педагогического процесса,  создающими благоприятные условия для обучения,  воспитания и социального становления личности.  </vt:lpstr>
      <vt:lpstr>Частные задачи: </vt:lpstr>
      <vt:lpstr>Задачи в работе с родителями:</vt:lpstr>
      <vt:lpstr>Задачи в работе с педагогами: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родительских собраний: </vt:lpstr>
      <vt:lpstr>Формы родительских собраний:</vt:lpstr>
      <vt:lpstr>Собрание в письменной форме</vt:lpstr>
      <vt:lpstr>Формы родительских собраний:</vt:lpstr>
      <vt:lpstr>Технология подготовки и проведения родительских собраний</vt:lpstr>
      <vt:lpstr>Советы психолога:</vt:lpstr>
      <vt:lpstr>Совместное планирование родителей и педагогов</vt:lpstr>
      <vt:lpstr>Процедура совместного планирования:</vt:lpstr>
      <vt:lpstr>Результаты анкетирования: учитель – ученик – родитель.</vt:lpstr>
      <vt:lpstr>Оконченность и совершенство в педагогическом труде «…недостижимы,  а развитие и совершенствование бесконечны…»                                  Л. Н. Толстой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семьи и школы</dc:title>
  <dc:creator>Иришечка</dc:creator>
  <cp:lastModifiedBy>Алиса</cp:lastModifiedBy>
  <cp:revision>567</cp:revision>
  <dcterms:created xsi:type="dcterms:W3CDTF">2009-01-03T18:48:23Z</dcterms:created>
  <dcterms:modified xsi:type="dcterms:W3CDTF">2014-02-01T19:55:19Z</dcterms:modified>
</cp:coreProperties>
</file>