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1" r:id="rId3"/>
    <p:sldId id="258" r:id="rId4"/>
    <p:sldId id="262" r:id="rId5"/>
    <p:sldId id="257" r:id="rId6"/>
    <p:sldId id="264" r:id="rId7"/>
    <p:sldId id="260" r:id="rId8"/>
    <p:sldId id="265" r:id="rId9"/>
    <p:sldId id="259" r:id="rId10"/>
    <p:sldId id="266" r:id="rId11"/>
    <p:sldId id="263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39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690E1F7D-F7FF-4F1F-A184-ABF6A3318331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77843F0-7C62-4AF2-8901-C85F9CC9DE5E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ru.wikipedia.org/wiki/%D0%A8%D1%83%D0%BC%D0%B5%D1%80%D1%8B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4%D1%80%D0%BE%D0%B1%D1%8C_(%D0%BC%D0%B0%D1%82%D0%B5%D0%BC%D0%B0%D1%82%D0%B8%D0%BA%D0%B0)#.D0.9E.D0.B1.D1.8B.D0.BA.D0.BD.D0.BE.D0.B2.D0.B5.D0.BD.D0.BD.D1.8B.D0.B5_.D0.B4.D1.80.D0.BE.D0.B1.D0.B8" TargetMode="External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ru.wikipedia.org/wiki/%D0%9D%D0%B0%D1%82%D1%83%D1%80%D0%B0%D0%BB%D1%8C%D0%BD%D0%BE%D0%B5_%D1%87%D0%B8%D1%81%D0%BB%D0%BE" TargetMode="External"/><Relationship Id="rId4" Type="http://schemas.openxmlformats.org/officeDocument/2006/relationships/hyperlink" Target="http://ru.wikipedia.org/wiki/%D0%A6%D0%B5%D0%BB%D0%BE%D0%B5_%D1%87%D0%B8%D1%81%D0%BB%D0%BE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3429000"/>
            <a:ext cx="3667944" cy="2736304"/>
          </a:xfrm>
        </p:spPr>
        <p:txBody>
          <a:bodyPr/>
          <a:lstStyle/>
          <a:p>
            <a:r>
              <a:rPr lang="ru-RU" sz="2000" dirty="0" smtClean="0"/>
              <a:t>Автор: </a:t>
            </a:r>
            <a:r>
              <a:rPr lang="ru-RU" sz="2000" dirty="0" err="1" smtClean="0"/>
              <a:t>Борзунова</a:t>
            </a:r>
            <a:r>
              <a:rPr lang="ru-RU" sz="2000" dirty="0" smtClean="0"/>
              <a:t> Марина Ивановна, учитель математики  МОУ « СОШ с. Малый Узень Питерского района Саратовской области»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7560840" cy="1368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                   </a:t>
            </a:r>
            <a:r>
              <a:rPr lang="ru-RU" sz="3200" dirty="0" smtClean="0"/>
              <a:t>РАЦИОНАЛЬНЫЕ ЧИСЛА</a:t>
            </a:r>
          </a:p>
          <a:p>
            <a:r>
              <a:rPr lang="ru-RU" sz="2600" dirty="0"/>
              <a:t> </a:t>
            </a:r>
            <a:r>
              <a:rPr lang="ru-RU" sz="2600" dirty="0" smtClean="0"/>
              <a:t>                                 (ПРЕЗЕНТАЦИЯ</a:t>
            </a:r>
            <a:r>
              <a:rPr lang="ru-RU" sz="3200" dirty="0" smtClean="0"/>
              <a:t>)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</a:t>
            </a:r>
            <a:endParaRPr lang="ru-RU" sz="180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032448" cy="476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84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80920" cy="6048671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ru-RU" sz="3200" dirty="0">
                <a:effectLst/>
              </a:rPr>
              <a:t>Индийские математики представляли себе положительные числа как «имущества», а отрицательные числа как «долги». Вот как индийский математик </a:t>
            </a:r>
            <a:r>
              <a:rPr lang="ru-RU" sz="3200" dirty="0" err="1">
                <a:effectLst/>
              </a:rPr>
              <a:t>Брахмагупта</a:t>
            </a:r>
            <a:r>
              <a:rPr lang="ru-RU" sz="3200" dirty="0">
                <a:effectLst/>
              </a:rPr>
              <a:t> (VII в.) излагал некоторые правила выполнения действий с положительными и отрицательными числами: «Сумма двух имуществ есть имущество»,</a:t>
            </a:r>
          </a:p>
          <a:p>
            <a:pPr marL="18288" indent="0">
              <a:buNone/>
            </a:pPr>
            <a:r>
              <a:rPr lang="ru-RU" sz="3200" dirty="0">
                <a:effectLst/>
              </a:rPr>
              <a:t>«Сумма двух долгов есть долг»,</a:t>
            </a:r>
          </a:p>
          <a:p>
            <a:pPr marL="18288" indent="0">
              <a:buNone/>
            </a:pPr>
            <a:r>
              <a:rPr lang="ru-RU" sz="3200" dirty="0">
                <a:effectLst/>
              </a:rPr>
              <a:t>«Сумма имущества и долга равна их разности»,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51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" indent="0">
              <a:buNone/>
            </a:pPr>
            <a:r>
              <a:rPr lang="ru-RU" dirty="0" smtClean="0"/>
              <a:t>Используемые ресурсы:</a:t>
            </a:r>
          </a:p>
          <a:p>
            <a:pPr marL="18288" indent="0">
              <a:buNone/>
            </a:pP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ru.wikipedia.org/wik</a:t>
            </a:r>
            <a:endParaRPr lang="ru-RU" dirty="0" smtClean="0"/>
          </a:p>
          <a:p>
            <a:pPr marL="18288" indent="0">
              <a:buNone/>
            </a:pPr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images.yandex.ru</a:t>
            </a:r>
            <a:endParaRPr lang="ru-RU" dirty="0" smtClean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0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88640"/>
            <a:ext cx="7848872" cy="626469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dirty="0">
                <a:effectLst/>
              </a:rPr>
              <a:t>Как только людям понадобилось что – либо делить на части и что – то измерять, так оказалось, что натуральных чисел не хватает. Понадобилось новые числа — дробные. Множество дробных чисел </a:t>
            </a:r>
            <a:r>
              <a:rPr lang="ru-RU" sz="2800" dirty="0" smtClean="0">
                <a:effectLst/>
              </a:rPr>
              <a:t>( </a:t>
            </a:r>
            <a:r>
              <a:rPr lang="ru-RU" sz="2800" dirty="0">
                <a:effectLst/>
              </a:rPr>
              <a:t>и положительных, и отрицательных) вместе с целыми числами называется </a:t>
            </a:r>
            <a:r>
              <a:rPr lang="ru-RU" sz="2800" b="1" dirty="0">
                <a:effectLst/>
              </a:rPr>
              <a:t>множеством рациональных чисел </a:t>
            </a:r>
            <a:r>
              <a:rPr lang="ru-RU" sz="2800" dirty="0">
                <a:effectLst/>
              </a:rPr>
              <a:t>и обозначается буквой </a:t>
            </a:r>
            <a:r>
              <a:rPr lang="en-US" sz="2800" b="1" i="1" dirty="0">
                <a:effectLst/>
              </a:rPr>
              <a:t>Q </a:t>
            </a:r>
            <a:r>
              <a:rPr lang="ru-RU" sz="2800" dirty="0">
                <a:effectLst/>
              </a:rPr>
              <a:t>(от первой буквы французского слова </a:t>
            </a:r>
            <a:r>
              <a:rPr lang="en-US" sz="2800" dirty="0">
                <a:effectLst/>
              </a:rPr>
              <a:t>quotient</a:t>
            </a:r>
            <a:r>
              <a:rPr lang="ru-RU" sz="2800" dirty="0">
                <a:effectLst/>
              </a:rPr>
              <a:t> — отношение). Целые и дробные числа получили общее название - рациональные числа.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7240" y="4581128"/>
            <a:ext cx="7543800" cy="187220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626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11960" y="-531440"/>
            <a:ext cx="4608512" cy="7632848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smtClean="0"/>
              <a:t>Понятие </a:t>
            </a:r>
            <a:r>
              <a:rPr lang="ru-RU" sz="2400" dirty="0"/>
              <a:t>дроби возникло несколько тысяч лет назад, когда, сталкиваясь с необходимостью измерять некоторые вещи (длину, вес, площадь и т. п.), люди поняли, что не удаётся обойтись целыми числами и необходимо ввести понятие доли: половины, трети и т. п. Дробями и операциями над ними пользовались, например, </a:t>
            </a:r>
            <a:r>
              <a:rPr lang="ru-RU" sz="2400" dirty="0">
                <a:hlinkClick r:id="rId2" tooltip="Шумеры"/>
              </a:rPr>
              <a:t>шумеры</a:t>
            </a:r>
            <a:r>
              <a:rPr lang="ru-RU" sz="2400" dirty="0"/>
              <a:t>, древние египтяне и греки</a:t>
            </a:r>
            <a:r>
              <a:rPr lang="ru-RU" sz="2800" dirty="0" smtClean="0"/>
              <a:t>.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3322712" cy="5400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3456384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1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685801"/>
            <a:ext cx="7618040" cy="3657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777240" y="6093296"/>
            <a:ext cx="7543800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32847" cy="619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3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428999"/>
            <a:ext cx="7408333" cy="2697163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2800" b="1" dirty="0"/>
              <a:t>Рациональное число</a:t>
            </a:r>
            <a:r>
              <a:rPr lang="ru-RU" sz="2800" dirty="0"/>
              <a:t> (</a:t>
            </a:r>
            <a:r>
              <a:rPr lang="ru-RU" sz="2800" dirty="0">
                <a:hlinkClick r:id="rId2" tooltip="Латинский язык"/>
              </a:rPr>
              <a:t>лат.</a:t>
            </a:r>
            <a:r>
              <a:rPr lang="ru-RU" sz="2800" dirty="0"/>
              <a:t> </a:t>
            </a:r>
            <a:r>
              <a:rPr lang="ru-RU" sz="2800" i="1" dirty="0" err="1"/>
              <a:t>ratio</a:t>
            </a:r>
            <a:r>
              <a:rPr lang="ru-RU" sz="2800" dirty="0"/>
              <a:t> — отношение, деление, дробь) — число, представляемое </a:t>
            </a:r>
            <a:r>
              <a:rPr lang="ru-RU" sz="2800" dirty="0">
                <a:hlinkClick r:id="rId3" tooltip="Дробь (математика)"/>
              </a:rPr>
              <a:t>обыкновенной дробью</a:t>
            </a:r>
            <a:r>
              <a:rPr lang="ru-RU" sz="2800" dirty="0"/>
              <a:t> , числитель  — </a:t>
            </a:r>
            <a:r>
              <a:rPr lang="ru-RU" sz="2800" dirty="0">
                <a:hlinkClick r:id="rId4" tooltip="Целое число"/>
              </a:rPr>
              <a:t>целое число</a:t>
            </a:r>
            <a:r>
              <a:rPr lang="ru-RU" sz="2800" dirty="0"/>
              <a:t>, а знаменатель  — </a:t>
            </a:r>
            <a:r>
              <a:rPr lang="ru-RU" sz="2800" dirty="0">
                <a:hlinkClick r:id="rId5" tooltip="Натуральное число"/>
              </a:rPr>
              <a:t>натуральное число</a:t>
            </a:r>
            <a:r>
              <a:rPr lang="ru-RU" sz="2800" dirty="0"/>
              <a:t>, к примеру ¼. 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4664"/>
            <a:ext cx="381642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5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7"/>
            <a:ext cx="8208912" cy="6192688"/>
          </a:xfrm>
        </p:spPr>
        <p:txBody>
          <a:bodyPr/>
          <a:lstStyle/>
          <a:p>
            <a:pPr marL="18288" indent="0">
              <a:buNone/>
            </a:pPr>
            <a:r>
              <a:rPr lang="ru-RU" sz="4400" dirty="0">
                <a:effectLst/>
              </a:rPr>
              <a:t>Любое рациональное число можно представить либо в виде конечной десятичной дроби, либо в виде бесконечной периодической десятичной дроби, используя алгоритм деления уголком</a:t>
            </a:r>
            <a:r>
              <a:rPr lang="ru-RU" sz="4400" dirty="0" smtClean="0">
                <a:effectLst/>
              </a:rPr>
              <a:t>.</a:t>
            </a:r>
          </a:p>
          <a:p>
            <a:pPr marL="18288" indent="0">
              <a:buNone/>
            </a:pPr>
            <a:endParaRPr lang="ru-RU" dirty="0" smtClean="0">
              <a:effectLst/>
            </a:endParaRPr>
          </a:p>
          <a:p>
            <a:pPr marL="18288" indent="0">
              <a:buNone/>
            </a:pPr>
            <a:r>
              <a:rPr lang="ru-RU" dirty="0" smtClean="0">
                <a:effectLst/>
              </a:rPr>
              <a:t>  </a:t>
            </a:r>
            <a:r>
              <a:rPr lang="ru-RU" dirty="0">
                <a:effectLst/>
              </a:rPr>
              <a:t>  </a:t>
            </a:r>
            <a:r>
              <a:rPr lang="ru-RU" dirty="0">
                <a:effectLst/>
              </a:rPr>
              <a:t>   </a:t>
            </a:r>
            <a:r>
              <a:rPr lang="ru-RU" dirty="0">
                <a:effectLst/>
              </a:rPr>
              <a:t>  </a:t>
            </a:r>
            <a:r>
              <a:rPr lang="ru-RU" dirty="0" smtClean="0">
                <a:effectLst/>
              </a:rPr>
              <a:t> </a:t>
            </a:r>
            <a:r>
              <a:rPr lang="ru-RU" dirty="0">
                <a:solidFill>
                  <a:srgbClr val="000000"/>
                </a:solidFill>
                <a:effectLst/>
                <a:latin typeface="Arial"/>
              </a:rPr>
              <a:t>  </a:t>
            </a:r>
            <a:r>
              <a:rPr lang="ru-RU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dirty="0">
                <a:effectLst/>
              </a:rPr>
              <a:t>  </a:t>
            </a:r>
            <a:r>
              <a:rPr lang="ru-RU" dirty="0">
                <a:effectLst/>
              </a:rPr>
              <a:t>  </a:t>
            </a:r>
            <a:r>
              <a:rPr lang="ru-RU" dirty="0" smtClean="0">
                <a:effectLst/>
              </a:rPr>
              <a:t> </a:t>
            </a:r>
            <a:endParaRPr lang="ru-RU" dirty="0">
              <a:effectLst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01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95936" y="1340768"/>
            <a:ext cx="4968552" cy="5184575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139952" y="548680"/>
            <a:ext cx="4608512" cy="6120680"/>
          </a:xfrm>
        </p:spPr>
        <p:txBody>
          <a:bodyPr>
            <a:noAutofit/>
          </a:bodyPr>
          <a:lstStyle/>
          <a:p>
            <a:r>
              <a:rPr lang="ru-RU" sz="2800" b="1" dirty="0">
                <a:effectLst/>
              </a:rPr>
              <a:t>Сложение рациональных чисел обладает переместительным и сочетательным свойствами. 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 </a:t>
            </a:r>
            <a:r>
              <a:rPr lang="ru-RU" sz="2800" b="1" dirty="0" smtClean="0">
                <a:effectLst/>
              </a:rPr>
              <a:t>если</a:t>
            </a:r>
            <a:r>
              <a:rPr lang="ru-RU" sz="2800" b="1" dirty="0">
                <a:effectLst/>
              </a:rPr>
              <a:t>   а ,   b   и   c   — любые рациональные числа, то 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effectLst/>
              </a:rPr>
              <a:t>           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а + b   =   b + а ,   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>         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> </a:t>
            </a:r>
            <a:r>
              <a:rPr lang="ru-RU" sz="2800" b="1" dirty="0" smtClean="0">
                <a:effectLst/>
              </a:rPr>
              <a:t>  </a:t>
            </a:r>
            <a:r>
              <a:rPr lang="ru-RU" sz="2800" b="1" dirty="0">
                <a:effectLst/>
              </a:rPr>
              <a:t>а + (b + с)   =   (а + b) + с . 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331236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483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980728"/>
            <a:ext cx="3528392" cy="336267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484784"/>
            <a:ext cx="4464496" cy="4298776"/>
          </a:xfrm>
        </p:spPr>
        <p:txBody>
          <a:bodyPr/>
          <a:lstStyle/>
          <a:p>
            <a:r>
              <a:rPr lang="ru-RU" sz="2800" b="1" dirty="0">
                <a:effectLst/>
              </a:rPr>
              <a:t> Прибавление нуля не изменяет числа, а сумма противоположных чисел равна нулю. Значит, для любого рационального числа </a:t>
            </a:r>
            <a:r>
              <a:rPr lang="ru-RU" sz="2800" b="1" dirty="0" smtClean="0">
                <a:effectLst/>
              </a:rPr>
              <a:t>:</a:t>
            </a:r>
            <a:r>
              <a:rPr lang="ru-RU" sz="2800" b="1" dirty="0">
                <a:effectLst/>
              </a:rPr>
              <a:t> 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>
                <a:effectLst/>
              </a:rPr>
              <a:t>             </a:t>
            </a: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а + 0   =   а ,  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 smtClean="0">
                <a:effectLst/>
              </a:rPr>
              <a:t> </a:t>
            </a:r>
            <a:r>
              <a:rPr lang="ru-RU" sz="2800" b="1" dirty="0">
                <a:effectLst/>
              </a:rPr>
              <a:t>     </a:t>
            </a:r>
            <a:r>
              <a:rPr lang="ru-RU" sz="2800" b="1" dirty="0" smtClean="0">
                <a:effectLst/>
              </a:rPr>
              <a:t/>
            </a:r>
            <a:br>
              <a:rPr lang="ru-RU" sz="2800" b="1" dirty="0" smtClean="0">
                <a:effectLst/>
              </a:rPr>
            </a:br>
            <a:r>
              <a:rPr lang="ru-RU" sz="2800" b="1" dirty="0">
                <a:effectLst/>
              </a:rPr>
              <a:t> </a:t>
            </a:r>
            <a:r>
              <a:rPr lang="ru-RU" sz="2800" b="1" dirty="0" smtClean="0">
                <a:effectLst/>
              </a:rPr>
              <a:t>          </a:t>
            </a:r>
            <a:r>
              <a:rPr lang="ru-RU" sz="2800" b="1" dirty="0">
                <a:effectLst/>
              </a:rPr>
              <a:t>а + (– а)   =   0 .  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764704"/>
            <a:ext cx="3456384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4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4752528" cy="604867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dirty="0"/>
              <a:t>Не все обыкновенные дроби можно представить в  виде десятичной:1/3=0,333..=0,(3)</a:t>
            </a:r>
          </a:p>
          <a:p>
            <a:pPr marL="18288" indent="0">
              <a:buNone/>
            </a:pPr>
            <a:r>
              <a:rPr lang="ru-RU" sz="3200" dirty="0"/>
              <a:t>5/11=0,4545…=0,(45)</a:t>
            </a:r>
          </a:p>
          <a:p>
            <a:pPr marL="18288" indent="0">
              <a:buNone/>
            </a:pPr>
            <a:r>
              <a:rPr lang="ru-RU" sz="3200" dirty="0"/>
              <a:t>1/15=0,0666…=0,0(6)-</a:t>
            </a:r>
            <a:r>
              <a:rPr lang="ru-RU" sz="3200" b="1" dirty="0"/>
              <a:t>ПЕРИОДИЧЕСКИЕ ДРОБИ.</a:t>
            </a:r>
            <a:endParaRPr lang="ru-RU" sz="3200" dirty="0"/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84168" y="1052736"/>
            <a:ext cx="2376264" cy="51845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240360" cy="5172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750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321</TotalTime>
  <Words>261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Базовая</vt:lpstr>
      <vt:lpstr>Автор: Борзунова Марина Ивановна, учитель математики  МОУ « СОШ с. Малый Узень Питерского района Саратовской области»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Сложение рациональных чисел обладает переместительным и сочетательным свойствами.   если   а ,   b   и   c   — любые рациональные числа, то                а + b   =   b + а ,                 а + (b + с)   =   (а + b) + с .   </vt:lpstr>
      <vt:lpstr> Прибавление нуля не изменяет числа, а сумма противоположных чисел равна нулю. Значит, для любого рационального числа :                  а + 0   =   а ,                     а + (– а)   =   0 .   </vt:lpstr>
      <vt:lpstr>Презентация PowerPoint</vt:lpstr>
      <vt:lpstr>Презентация PowerPoint</vt:lpstr>
      <vt:lpstr>Презентация PowerPoint</vt:lpstr>
    </vt:vector>
  </TitlesOfParts>
  <Company>DG Win&amp;Soft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РАЦИОНАЛЬНЫЕ ЧИСЛА</dc:title>
  <dc:creator>Маргарита</dc:creator>
  <cp:lastModifiedBy>Маргарита</cp:lastModifiedBy>
  <cp:revision>20</cp:revision>
  <dcterms:created xsi:type="dcterms:W3CDTF">2013-04-14T07:06:04Z</dcterms:created>
  <dcterms:modified xsi:type="dcterms:W3CDTF">2013-04-14T12:27:14Z</dcterms:modified>
</cp:coreProperties>
</file>