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Животные белки</c:v>
                </c:pt>
                <c:pt idx="1">
                  <c:v>Растительные белки</c:v>
                </c:pt>
                <c:pt idx="2">
                  <c:v>Животные жиры</c:v>
                </c:pt>
                <c:pt idx="3">
                  <c:v>Растительные жиры</c:v>
                </c:pt>
                <c:pt idx="4">
                  <c:v>Углеводы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0.11000000000000001</c:v>
                </c:pt>
                <c:pt idx="1">
                  <c:v>6.0000000000000012E-2</c:v>
                </c:pt>
                <c:pt idx="2">
                  <c:v>0.16000000000000003</c:v>
                </c:pt>
                <c:pt idx="3">
                  <c:v>2.0000000000000004E-2</c:v>
                </c:pt>
                <c:pt idx="4">
                  <c:v>0.65000000000000013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520986698718744"/>
          <c:y val="0.17214083217287557"/>
          <c:w val="0.30534702014642284"/>
          <c:h val="0.6557183356542489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c:spPr>
          <c:cat>
            <c:strRef>
              <c:f>Лист1!$A$2:$A$6</c:f>
              <c:strCache>
                <c:ptCount val="5"/>
                <c:pt idx="0">
                  <c:v>Животные белки</c:v>
                </c:pt>
                <c:pt idx="1">
                  <c:v>Растительные белки</c:v>
                </c:pt>
                <c:pt idx="2">
                  <c:v>Животный жир</c:v>
                </c:pt>
                <c:pt idx="3">
                  <c:v>Растительный жир</c:v>
                </c:pt>
                <c:pt idx="4">
                  <c:v>Углеводы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6</c:v>
                </c:pt>
                <c:pt idx="2">
                  <c:v>16</c:v>
                </c:pt>
                <c:pt idx="3">
                  <c:v>2</c:v>
                </c:pt>
                <c:pt idx="4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Животные белки</c:v>
                </c:pt>
                <c:pt idx="1">
                  <c:v>Растительные белки</c:v>
                </c:pt>
                <c:pt idx="2">
                  <c:v>Животный жир</c:v>
                </c:pt>
                <c:pt idx="3">
                  <c:v>Растительный жир</c:v>
                </c:pt>
                <c:pt idx="4">
                  <c:v>Углеводы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Животные белки</c:v>
                </c:pt>
                <c:pt idx="1">
                  <c:v>Растительные белки</c:v>
                </c:pt>
                <c:pt idx="2">
                  <c:v>Животный жир</c:v>
                </c:pt>
                <c:pt idx="3">
                  <c:v>Растительный жир</c:v>
                </c:pt>
                <c:pt idx="4">
                  <c:v>Углеводы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overlap val="100"/>
        <c:axId val="62509440"/>
        <c:axId val="62510976"/>
      </c:barChart>
      <c:catAx>
        <c:axId val="62509440"/>
        <c:scaling>
          <c:orientation val="minMax"/>
        </c:scaling>
        <c:axPos val="b"/>
        <c:tickLblPos val="nextTo"/>
        <c:crossAx val="62510976"/>
        <c:crosses val="autoZero"/>
        <c:auto val="1"/>
        <c:lblAlgn val="ctr"/>
        <c:lblOffset val="100"/>
      </c:catAx>
      <c:valAx>
        <c:axId val="62510976"/>
        <c:scaling>
          <c:orientation val="minMax"/>
        </c:scaling>
        <c:axPos val="l"/>
        <c:majorGridlines/>
        <c:numFmt formatCode="General" sourceLinked="1"/>
        <c:tickLblPos val="nextTo"/>
        <c:crossAx val="62509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D4F8A0-8420-475C-867C-4B508CE2C723}" type="datetimeFigureOut">
              <a:rPr lang="ru-RU" smtClean="0"/>
              <a:pPr/>
              <a:t>07.05.2009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47D5E6-135E-4657-98E3-638B07C6E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53" y="1785915"/>
            <a:ext cx="8729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Столбчатые диаграммы</a:t>
            </a:r>
            <a:endParaRPr lang="ru-RU" sz="54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Школа\Рабочий стол\Образование\j023404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10" y="3940182"/>
            <a:ext cx="1985963" cy="1782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1941" y="215856"/>
            <a:ext cx="2744775" cy="800139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0070C0"/>
                </a:solidFill>
              </a:rPr>
              <a:t>Задача №1</a:t>
            </a:r>
            <a:endParaRPr lang="ru-RU" b="1" i="1" u="sng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0440" y="1092168"/>
            <a:ext cx="8496360" cy="3286170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Для детей 12 лет наиболее рациональным является питание,  если пища содержит: 11%  животных белков,  6 % растительных белков, 16% животного жира, 2 % растительного жира и 65% углеводов. По этим данным постройте круговую и столбчатую диаграммы. </a:t>
            </a:r>
            <a:endParaRPr lang="ru-RU" sz="2800" b="1" i="1" dirty="0"/>
          </a:p>
        </p:txBody>
      </p:sp>
      <p:pic>
        <p:nvPicPr>
          <p:cNvPr id="2050" name="Picture 2" descr="C:\Documents and Settings\Школа\Рабочий стол\Образование\j02290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0558" y="4341825"/>
            <a:ext cx="2446371" cy="22507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8882"/>
            <a:ext cx="8953560" cy="6094449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1)11 % + 6 % + 16% + 2 % + +65 %  = 100 %</a:t>
            </a:r>
          </a:p>
          <a:p>
            <a:r>
              <a:rPr lang="ru-RU" sz="4000" b="1" i="1" dirty="0" smtClean="0"/>
              <a:t>2)360</a:t>
            </a:r>
            <a:r>
              <a:rPr lang="ru-RU" sz="4000" b="1" i="1" dirty="0" smtClean="0">
                <a:sym typeface="Symbol"/>
              </a:rPr>
              <a:t> : 100 % = 3,6 на 1 %</a:t>
            </a:r>
          </a:p>
          <a:p>
            <a:r>
              <a:rPr lang="ru-RU" sz="4000" b="1" i="1" dirty="0" smtClean="0">
                <a:sym typeface="Symbol"/>
              </a:rPr>
              <a:t>3)3,6 · 11%  = 39,6 -жив. белки</a:t>
            </a:r>
          </a:p>
          <a:p>
            <a:r>
              <a:rPr lang="ru-RU" sz="4000" b="1" i="1" dirty="0" smtClean="0">
                <a:sym typeface="Symbol"/>
              </a:rPr>
              <a:t>4)3,6 · 6%  = 21,6 - </a:t>
            </a:r>
            <a:r>
              <a:rPr lang="ru-RU" sz="4000" b="1" i="1" dirty="0" err="1" smtClean="0">
                <a:sym typeface="Symbol"/>
              </a:rPr>
              <a:t>раст</a:t>
            </a:r>
            <a:r>
              <a:rPr lang="ru-RU" sz="4000" b="1" i="1" dirty="0" smtClean="0">
                <a:sym typeface="Symbol"/>
              </a:rPr>
              <a:t>. белки</a:t>
            </a:r>
            <a:endParaRPr lang="ru-RU" sz="4000" b="1" i="1" dirty="0" smtClean="0"/>
          </a:p>
          <a:p>
            <a:r>
              <a:rPr lang="ru-RU" sz="4000" b="1" i="1" dirty="0" smtClean="0">
                <a:sym typeface="Symbol"/>
              </a:rPr>
              <a:t>5)3,6 · 16%  = 57,6-жив. жир</a:t>
            </a:r>
            <a:endParaRPr lang="ru-RU" sz="4000" b="1" i="1" dirty="0" smtClean="0"/>
          </a:p>
          <a:p>
            <a:r>
              <a:rPr lang="ru-RU" sz="4000" b="1" i="1" dirty="0" smtClean="0">
                <a:sym typeface="Symbol"/>
              </a:rPr>
              <a:t>6)3,6 · 2%  = 7,2 -</a:t>
            </a:r>
            <a:r>
              <a:rPr lang="ru-RU" sz="4000" b="1" i="1" dirty="0" err="1" smtClean="0">
                <a:sym typeface="Symbol"/>
              </a:rPr>
              <a:t>раст</a:t>
            </a:r>
            <a:r>
              <a:rPr lang="ru-RU" sz="4000" b="1" i="1" dirty="0" smtClean="0">
                <a:sym typeface="Symbol"/>
              </a:rPr>
              <a:t>. жир</a:t>
            </a:r>
          </a:p>
          <a:p>
            <a:r>
              <a:rPr lang="ru-RU" sz="4000" b="1" i="1" dirty="0" smtClean="0">
                <a:sym typeface="Symbol"/>
              </a:rPr>
              <a:t>7)3,6 · 65%  = 234 - углеводы</a:t>
            </a:r>
            <a:endParaRPr lang="ru-RU" sz="4000" b="1" i="1" dirty="0" smtClean="0"/>
          </a:p>
          <a:p>
            <a:endParaRPr lang="ru-RU" sz="4000" b="1" i="1" dirty="0" smtClean="0">
              <a:sym typeface="Symbol"/>
            </a:endParaRPr>
          </a:p>
          <a:p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82543" y="434934"/>
          <a:ext cx="8069373" cy="5696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28596" y="544472"/>
            <a:ext cx="7631217" cy="5513463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1 % соответствует 1мм</a:t>
            </a:r>
          </a:p>
          <a:p>
            <a:r>
              <a:rPr lang="ru-RU" sz="4400" b="1" i="1" dirty="0" smtClean="0"/>
              <a:t>11 % - 11 мм</a:t>
            </a:r>
          </a:p>
          <a:p>
            <a:r>
              <a:rPr lang="ru-RU" sz="4400" b="1" i="1" dirty="0" smtClean="0"/>
              <a:t>6 % - 6 мм</a:t>
            </a:r>
          </a:p>
          <a:p>
            <a:r>
              <a:rPr lang="ru-RU" sz="4400" b="1" i="1" dirty="0" smtClean="0"/>
              <a:t>16 % - 16 мм</a:t>
            </a:r>
          </a:p>
          <a:p>
            <a:r>
              <a:rPr lang="ru-RU" sz="4400" b="1" i="1" dirty="0" smtClean="0"/>
              <a:t>2% - 2 мм</a:t>
            </a:r>
          </a:p>
          <a:p>
            <a:r>
              <a:rPr lang="ru-RU" sz="4400" b="1" i="1" dirty="0" smtClean="0"/>
              <a:t>65 % - 65 мм</a:t>
            </a:r>
            <a:endParaRPr lang="ru-RU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/>
        </p:nvGraphicFramePr>
        <p:xfrm>
          <a:off x="373005" y="252369"/>
          <a:ext cx="8434503" cy="59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</TotalTime>
  <Words>167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Слайд 1</vt:lpstr>
      <vt:lpstr>Задача №1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 №13</cp:lastModifiedBy>
  <cp:revision>18</cp:revision>
  <dcterms:created xsi:type="dcterms:W3CDTF">2008-05-04T18:12:31Z</dcterms:created>
  <dcterms:modified xsi:type="dcterms:W3CDTF">2009-05-07T06:15:13Z</dcterms:modified>
</cp:coreProperties>
</file>