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9" r:id="rId3"/>
    <p:sldId id="258" r:id="rId4"/>
    <p:sldId id="260" r:id="rId5"/>
    <p:sldId id="259" r:id="rId6"/>
    <p:sldId id="268" r:id="rId7"/>
    <p:sldId id="264" r:id="rId8"/>
    <p:sldId id="261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000"/>
    <a:srgbClr val="F57E1B"/>
    <a:srgbClr val="040404"/>
    <a:srgbClr val="0000CC"/>
    <a:srgbClr val="D20000"/>
    <a:srgbClr val="CC00CC"/>
    <a:srgbClr val="008000"/>
    <a:srgbClr val="C95B45"/>
    <a:srgbClr val="663300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3552324595513298E-2"/>
          <c:y val="5.5584101766470391E-2"/>
          <c:w val="0.94334357419882664"/>
          <c:h val="0.8869041724832521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Sales</c:v>
                </c:pt>
              </c:strCache>
            </c:strRef>
          </c:tx>
          <c:explosion val="9"/>
          <c:dPt>
            <c:idx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c:spPr>
          </c:dPt>
          <c:dPt>
            <c:idx val="1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c:spPr>
          </c:dPt>
          <c:dPt>
            <c:idx val="2"/>
            <c:spPr>
              <a:solidFill>
                <a:srgbClr val="3366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c:spPr>
          </c:dPt>
          <c:dPt>
            <c:idx val="3"/>
            <c:spPr>
              <a:solidFill>
                <a:srgbClr val="F57E1B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c:spPr>
          </c:dPt>
          <c:dLbls>
            <c:dLbl>
              <c:idx val="0"/>
              <c:layout>
                <c:manualLayout>
                  <c:x val="1.5615077856846321E-2"/>
                  <c:y val="2.77013302869731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In</a:t>
                    </a:r>
                    <a:r>
                      <a:rPr lang="en-US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the morning</a:t>
                    </a: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1.5055637092954582E-2"/>
                  <c:y val="1.533646020007441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In</a:t>
                    </a:r>
                    <a:r>
                      <a:rPr lang="en-US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the afternoon</a:t>
                    </a: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2.3397254106268878E-2"/>
                  <c:y val="-2.39617095685020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In</a:t>
                    </a:r>
                    <a:r>
                      <a:rPr lang="en-US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the     evening</a:t>
                    </a: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now</a:t>
                    </a: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4.5</c:v>
                </c:pt>
                <c:pt idx="1">
                  <c:v>4.5</c:v>
                </c:pt>
                <c:pt idx="2">
                  <c:v>4.5</c:v>
                </c:pt>
                <c:pt idx="3">
                  <c:v>4.5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FB593-298D-435E-B769-F4AE546D3D87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7F131-7C41-40D0-8C84-6469329A6D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7F131-7C41-40D0-8C84-6469329A6D2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7F131-7C41-40D0-8C84-6469329A6D21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1819-4902-4072-9152-CE682C698CB2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5E89-56C3-4D06-88ED-472988E45C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1819-4902-4072-9152-CE682C698CB2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5E89-56C3-4D06-88ED-472988E45C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1819-4902-4072-9152-CE682C698CB2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5E89-56C3-4D06-88ED-472988E45C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1819-4902-4072-9152-CE682C698CB2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5E89-56C3-4D06-88ED-472988E45C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1819-4902-4072-9152-CE682C698CB2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5E89-56C3-4D06-88ED-472988E45C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1819-4902-4072-9152-CE682C698CB2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5E89-56C3-4D06-88ED-472988E45C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1819-4902-4072-9152-CE682C698CB2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5E89-56C3-4D06-88ED-472988E45C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1819-4902-4072-9152-CE682C698CB2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5E89-56C3-4D06-88ED-472988E45C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1819-4902-4072-9152-CE682C698CB2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5E89-56C3-4D06-88ED-472988E45C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1819-4902-4072-9152-CE682C698CB2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5E89-56C3-4D06-88ED-472988E45C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1819-4902-4072-9152-CE682C698CB2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5E89-56C3-4D06-88ED-472988E45C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71819-4902-4072-9152-CE682C698CB2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5E89-56C3-4D06-88ED-472988E45C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hyperlink" Target="http://learningapps.org/watch?v=p4tmqvnrj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072;&#1088;&#1080;&#1089;&#1072;\Documents\&#1051;&#1072;&#1088;&#1080;&#1089;&#1072;\&#1084;&#1086;&#1080;%20&#1076;&#1086;&#1082;&#1091;&#1084;&#1077;&#1085;&#1090;&#1099;%20&#1064;&#1082;&#1086;&#1083;&#1072;\&#1082;%20&#1072;&#1090;&#1090;&#1077;&#1089;&#1090;&#1072;&#1094;&#1080;&#1080;%20&#1080;%20&#1089;&#1082;&#1088;&#1080;&#1085;&#1096;&#1086;&#1090;&#1099;\&#1084;&#1086;&#1080;%20&#1086;&#1090;&#1082;&#1088;.%20&#1091;&#1088;&#1086;&#1082;&#1080;\&#1086;&#1090;&#1082;&#1088;.%20&#1091;&#1088;&#1086;&#1082;%20DAILY%20LIFE\Fun%20Summer%20Song!%20_%20I%20Love%20Summer%20_%20Seasons%20_%20ELF%20Learning.mp4" TargetMode="External"/><Relationship Id="rId6" Type="http://schemas.openxmlformats.org/officeDocument/2006/relationships/hyperlink" Target="http://www.youtube.com/watch?v=DfHWc6-xuE4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3154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Consolas" pitchFamily="49" charset="0"/>
                <a:cs typeface="Consolas" pitchFamily="49" charset="0"/>
              </a:rPr>
              <a:t>                 </a:t>
            </a:r>
            <a:endParaRPr lang="en-US" sz="40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4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4000" dirty="0" smtClean="0">
                <a:latin typeface="Consolas" pitchFamily="49" charset="0"/>
                <a:cs typeface="Consolas" pitchFamily="49" charset="0"/>
              </a:rPr>
              <a:t>           </a:t>
            </a:r>
            <a:r>
              <a:rPr lang="en-US" sz="4400" dirty="0" smtClean="0">
                <a:solidFill>
                  <a:srgbClr val="663300"/>
                </a:solidFill>
                <a:latin typeface="Consolas" pitchFamily="49" charset="0"/>
                <a:cs typeface="Consolas" pitchFamily="49" charset="0"/>
              </a:rPr>
              <a:t>DAY BY DAY</a:t>
            </a:r>
            <a:endParaRPr lang="ru-RU" sz="4400" dirty="0" smtClean="0">
              <a:solidFill>
                <a:srgbClr val="6633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ru-RU" sz="4000" dirty="0">
                <a:latin typeface="Consolas" pitchFamily="49" charset="0"/>
                <a:cs typeface="Consolas" pitchFamily="49" charset="0"/>
              </a:rPr>
              <a:t> </a:t>
            </a:r>
            <a:r>
              <a:rPr lang="ru-RU" sz="4000" dirty="0" smtClean="0">
                <a:latin typeface="Consolas" pitchFamily="49" charset="0"/>
                <a:cs typeface="Consolas" pitchFamily="49" charset="0"/>
              </a:rPr>
              <a:t>              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4 класс</a:t>
            </a:r>
            <a:endParaRPr lang="en-US" sz="4000" dirty="0">
              <a:solidFill>
                <a:srgbClr val="6633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40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ru-RU" sz="4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Афанасьева Лариса Анатольевна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учитель английского языка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ГБОУ СОШ № 682 Приморского района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Санкт-Петербург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2015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728192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00CC"/>
                </a:solidFill>
              </a:rPr>
              <a:t>Your homework</a:t>
            </a:r>
            <a:endParaRPr lang="ru-RU" sz="54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276872"/>
            <a:ext cx="7488832" cy="384929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 Bring your family’s photos and tell 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what you and your family are doing.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Or  2. Write, what your family does: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in summer, or on holiday (at the weekend, on Monday and on these photos).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944216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002060"/>
                </a:solidFill>
                <a:latin typeface="Script MT Bold" pitchFamily="66" charset="0"/>
              </a:rPr>
              <a:t>Good luck</a:t>
            </a:r>
            <a:endParaRPr lang="ru-RU" sz="9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57200" y="7029399"/>
            <a:ext cx="8229600" cy="21602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758"/>
            <a:ext cx="8229600" cy="100097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sto MT" pitchFamily="18" charset="0"/>
              </a:rPr>
              <a:t>CONTENTS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319842"/>
            <a:ext cx="4552841" cy="480632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Collocations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Game </a:t>
            </a:r>
            <a:r>
              <a:rPr lang="ru-RU" dirty="0" smtClean="0">
                <a:latin typeface="Andalus" pitchFamily="18" charset="-78"/>
                <a:cs typeface="Andalus" pitchFamily="18" charset="-78"/>
              </a:rPr>
              <a:t>«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Pr.S.+Pr.C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  <a:r>
              <a:rPr lang="ru-RU" dirty="0" smtClean="0">
                <a:latin typeface="Andalus" pitchFamily="18" charset="-78"/>
                <a:cs typeface="Andalus" pitchFamily="18" charset="-78"/>
              </a:rPr>
              <a:t>»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I know…(on, at, in)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Sing together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Find missing words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Your story about….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Magic city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Your homework</a:t>
            </a:r>
            <a:endParaRPr lang="ru-RU" dirty="0">
              <a:cs typeface="Andalus" pitchFamily="18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What is the theme of our lesson?</a:t>
            </a:r>
            <a:endParaRPr lang="ru-RU" dirty="0"/>
          </a:p>
        </p:txBody>
      </p:sp>
      <p:pic>
        <p:nvPicPr>
          <p:cNvPr id="8" name="Content Placeholder 7" descr="800px-111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340768"/>
            <a:ext cx="7704856" cy="525658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Lucida Handwriting" pitchFamily="66" charset="0"/>
              </a:rPr>
              <a:t>DAILY LIFE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Sem-título-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196752"/>
            <a:ext cx="8280920" cy="547260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Do you know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7666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Oval 3"/>
          <p:cNvSpPr/>
          <p:nvPr/>
        </p:nvSpPr>
        <p:spPr>
          <a:xfrm>
            <a:off x="1187624" y="2132856"/>
            <a:ext cx="2880320" cy="1944216"/>
          </a:xfrm>
          <a:prstGeom prst="ellipse">
            <a:avLst/>
          </a:prstGeom>
          <a:solidFill>
            <a:srgbClr val="F57E1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Present Continuous</a:t>
            </a:r>
          </a:p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(now)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2" name="Cloud Callout 41"/>
          <p:cNvSpPr/>
          <p:nvPr/>
        </p:nvSpPr>
        <p:spPr>
          <a:xfrm>
            <a:off x="3707904" y="4437112"/>
            <a:ext cx="914400" cy="612648"/>
          </a:xfrm>
          <a:prstGeom prst="cloudCallout">
            <a:avLst>
              <a:gd name="adj1" fmla="val -78709"/>
              <a:gd name="adj2" fmla="val -114509"/>
            </a:avLst>
          </a:prstGeom>
          <a:solidFill>
            <a:srgbClr val="F57E1B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are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3" name="Cloud Callout 42"/>
          <p:cNvSpPr/>
          <p:nvPr/>
        </p:nvSpPr>
        <p:spPr>
          <a:xfrm>
            <a:off x="323528" y="1268760"/>
            <a:ext cx="914400" cy="612648"/>
          </a:xfrm>
          <a:prstGeom prst="cloudCallout">
            <a:avLst>
              <a:gd name="adj1" fmla="val 70676"/>
              <a:gd name="adj2" fmla="val 124454"/>
            </a:avLst>
          </a:prstGeom>
          <a:solidFill>
            <a:srgbClr val="F57E1B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323528" y="4221088"/>
            <a:ext cx="914400" cy="612648"/>
          </a:xfrm>
          <a:prstGeom prst="cloudCallout">
            <a:avLst>
              <a:gd name="adj1" fmla="val 83902"/>
              <a:gd name="adj2" fmla="val -116784"/>
            </a:avLst>
          </a:prstGeom>
          <a:solidFill>
            <a:srgbClr val="F57E1B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ing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6-Point Star 45"/>
          <p:cNvSpPr/>
          <p:nvPr/>
        </p:nvSpPr>
        <p:spPr>
          <a:xfrm>
            <a:off x="6084168" y="3356992"/>
            <a:ext cx="2664296" cy="2160240"/>
          </a:xfrm>
          <a:prstGeom prst="star6">
            <a:avLst>
              <a:gd name="adj" fmla="val 31815"/>
              <a:gd name="hf" fmla="val 115470"/>
            </a:avLst>
          </a:prstGeom>
          <a:solidFill>
            <a:srgbClr val="B40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Present Simple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(every day, usually, often)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7" name="Oval Callout 46"/>
          <p:cNvSpPr/>
          <p:nvPr/>
        </p:nvSpPr>
        <p:spPr>
          <a:xfrm>
            <a:off x="8028384" y="2636912"/>
            <a:ext cx="1008112" cy="612648"/>
          </a:xfrm>
          <a:prstGeom prst="wedgeEllipseCallout">
            <a:avLst>
              <a:gd name="adj1" fmla="val -66830"/>
              <a:gd name="adj2" fmla="val 144302"/>
            </a:avLst>
          </a:prstGeom>
          <a:solidFill>
            <a:srgbClr val="B4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Does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" name="Oval Callout 47"/>
          <p:cNvSpPr/>
          <p:nvPr/>
        </p:nvSpPr>
        <p:spPr>
          <a:xfrm>
            <a:off x="5076056" y="2564904"/>
            <a:ext cx="914400" cy="612648"/>
          </a:xfrm>
          <a:prstGeom prst="wedgeEllipseCallout">
            <a:avLst>
              <a:gd name="adj1" fmla="val 90706"/>
              <a:gd name="adj2" fmla="val 165830"/>
            </a:avLst>
          </a:prstGeom>
          <a:solidFill>
            <a:srgbClr val="B4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9" name="Oval Callout 48"/>
          <p:cNvSpPr/>
          <p:nvPr/>
        </p:nvSpPr>
        <p:spPr>
          <a:xfrm>
            <a:off x="5868144" y="5805264"/>
            <a:ext cx="914400" cy="612648"/>
          </a:xfrm>
          <a:prstGeom prst="wedgeEllipseCallout">
            <a:avLst>
              <a:gd name="adj1" fmla="val 59937"/>
              <a:gd name="adj2" fmla="val -175731"/>
            </a:avLst>
          </a:prstGeom>
          <a:solidFill>
            <a:srgbClr val="B4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-s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2" name="Cloud Callout 51"/>
          <p:cNvSpPr/>
          <p:nvPr/>
        </p:nvSpPr>
        <p:spPr>
          <a:xfrm>
            <a:off x="3779912" y="1268760"/>
            <a:ext cx="914400" cy="612648"/>
          </a:xfrm>
          <a:prstGeom prst="cloudCallout">
            <a:avLst>
              <a:gd name="adj1" fmla="val -64231"/>
              <a:gd name="adj2" fmla="val 131495"/>
            </a:avLst>
          </a:prstGeom>
          <a:solidFill>
            <a:srgbClr val="F57E1B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Fun Summer Song! _ I Love Summer _ Seasons _ ELF Learni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4" y="3573016"/>
            <a:ext cx="2664296" cy="6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656184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008000"/>
                </a:solidFill>
                <a:latin typeface="Lucida Calligraphy" pitchFamily="66" charset="0"/>
              </a:rPr>
              <a:t>Let’s play</a:t>
            </a:r>
            <a:endParaRPr lang="ru-RU" sz="8800" dirty="0">
              <a:solidFill>
                <a:srgbClr val="008000"/>
              </a:solidFill>
            </a:endParaRPr>
          </a:p>
        </p:txBody>
      </p:sp>
      <p:sp>
        <p:nvSpPr>
          <p:cNvPr id="5" name="Rectangle 4">
            <a:hlinkClick r:id="rId6"/>
          </p:cNvPr>
          <p:cNvSpPr/>
          <p:nvPr/>
        </p:nvSpPr>
        <p:spPr>
          <a:xfrm>
            <a:off x="467544" y="3982999"/>
            <a:ext cx="2664296" cy="369332"/>
          </a:xfrm>
          <a:prstGeom prst="rect">
            <a:avLst/>
          </a:prstGeom>
          <a:solidFill>
            <a:srgbClr val="F57E1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B40000"/>
                </a:solidFill>
              </a:rPr>
              <a:t>Song: </a:t>
            </a:r>
            <a:r>
              <a:rPr lang="ru-RU" b="1" dirty="0" smtClean="0">
                <a:solidFill>
                  <a:srgbClr val="B40000"/>
                </a:solidFill>
              </a:rPr>
              <a:t>«</a:t>
            </a:r>
            <a:r>
              <a:rPr lang="en-US" b="1" dirty="0" smtClean="0">
                <a:solidFill>
                  <a:srgbClr val="B40000"/>
                </a:solidFill>
              </a:rPr>
              <a:t>I love Summer</a:t>
            </a:r>
            <a:r>
              <a:rPr lang="ru-RU" b="1" dirty="0" smtClean="0">
                <a:solidFill>
                  <a:srgbClr val="B40000"/>
                </a:solidFill>
              </a:rPr>
              <a:t>»</a:t>
            </a:r>
            <a:endParaRPr lang="ru-RU" dirty="0">
              <a:solidFill>
                <a:srgbClr val="B4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941168"/>
            <a:ext cx="2016224" cy="400110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Game</a:t>
            </a:r>
            <a:r>
              <a:rPr lang="en-US" sz="2000" b="1" dirty="0" smtClean="0">
                <a:solidFill>
                  <a:srgbClr val="0000CC"/>
                </a:solidFill>
                <a:hlinkClick r:id="rId7"/>
              </a:rPr>
              <a:t>:</a:t>
            </a:r>
            <a:r>
              <a:rPr lang="en-US" sz="2000" b="1" dirty="0" smtClean="0">
                <a:solidFill>
                  <a:srgbClr val="0000CC"/>
                </a:solidFill>
              </a:rPr>
              <a:t> on</a:t>
            </a:r>
            <a:r>
              <a:rPr lang="en-US" sz="2000" b="1" dirty="0" smtClean="0">
                <a:solidFill>
                  <a:srgbClr val="0000CC"/>
                </a:solidFill>
                <a:hlinkClick r:id="rId7"/>
              </a:rPr>
              <a:t>,</a:t>
            </a:r>
            <a:r>
              <a:rPr lang="en-US" sz="2000" b="1" dirty="0" smtClean="0">
                <a:solidFill>
                  <a:srgbClr val="0000CC"/>
                </a:solidFill>
              </a:rPr>
              <a:t> in</a:t>
            </a:r>
            <a:r>
              <a:rPr lang="en-US" sz="2000" b="1" dirty="0" smtClean="0">
                <a:solidFill>
                  <a:srgbClr val="0000CC"/>
                </a:solidFill>
                <a:hlinkClick r:id="rId7"/>
              </a:rPr>
              <a:t>,</a:t>
            </a:r>
            <a:r>
              <a:rPr lang="en-US" sz="2000" b="1" dirty="0" smtClean="0">
                <a:solidFill>
                  <a:srgbClr val="0000CC"/>
                </a:solidFill>
              </a:rPr>
              <a:t> at</a:t>
            </a:r>
            <a:endParaRPr lang="ru-RU" sz="2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0"/>
            <a:ext cx="4608512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Choose the words and fill in the gaps </a:t>
            </a:r>
            <a:r>
              <a:rPr lang="en-US" sz="2400" b="1" dirty="0" smtClean="0">
                <a:latin typeface="Century" pitchFamily="18" charset="0"/>
                <a:cs typeface="Times New Roman" pitchFamily="18" charset="0"/>
              </a:rPr>
              <a:t>(to bed, flying, gets up, reads, are, riding, goes, has, go for a walk,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In, at </a:t>
            </a:r>
            <a:r>
              <a:rPr lang="en-US" sz="2400" b="1" dirty="0" smtClean="0">
                <a:latin typeface="Century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Alice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day is Sunday. She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ten o’clock.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morning, she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breakfast, then she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the shop.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Then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two o’clock she has lunch with her family.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In the afternoon Alice likes to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 her two dogs. Look, she is in the park. The boys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playing football now. Jill is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bike and Ken is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kite.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In the evening she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books, plays games. Then at 10 o’clock, Alice goes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Sundays are happy days for Alice. 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04" y="260648"/>
            <a:ext cx="4032448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Content Placeholder 3" descr="Scan0004.jpg"/>
          <p:cNvPicPr>
            <a:picLocks noChangeAspect="1"/>
          </p:cNvPicPr>
          <p:nvPr/>
        </p:nvPicPr>
        <p:blipFill>
          <a:blip r:embed="rId3" cstate="print"/>
          <a:srcRect l="11077" t="7249" r="8062" b="54091"/>
          <a:stretch>
            <a:fillRect/>
          </a:stretch>
        </p:blipFill>
        <p:spPr>
          <a:xfrm>
            <a:off x="0" y="692696"/>
            <a:ext cx="4716016" cy="482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     </a:t>
            </a:r>
            <a:r>
              <a:rPr lang="en-US" dirty="0" smtClean="0">
                <a:solidFill>
                  <a:schemeClr val="bg1"/>
                </a:solidFill>
              </a:rPr>
              <a:t>Alice favorite day is Sunday. She </a:t>
            </a:r>
            <a:r>
              <a:rPr lang="en-US" dirty="0" smtClean="0">
                <a:solidFill>
                  <a:srgbClr val="FF0000"/>
                </a:solidFill>
              </a:rPr>
              <a:t>gets up </a:t>
            </a:r>
            <a:r>
              <a:rPr lang="en-US" dirty="0" smtClean="0">
                <a:solidFill>
                  <a:schemeClr val="bg1"/>
                </a:solidFill>
              </a:rPr>
              <a:t>at ten o’clock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rgbClr val="FF0000"/>
                </a:solidFill>
              </a:rPr>
              <a:t>In</a:t>
            </a:r>
            <a:r>
              <a:rPr lang="en-US" dirty="0" smtClean="0">
                <a:solidFill>
                  <a:schemeClr val="bg1"/>
                </a:solidFill>
              </a:rPr>
              <a:t> the morning, she </a:t>
            </a:r>
            <a:r>
              <a:rPr lang="en-US" dirty="0" smtClean="0">
                <a:solidFill>
                  <a:srgbClr val="FF0000"/>
                </a:solidFill>
              </a:rPr>
              <a:t>has</a:t>
            </a:r>
            <a:r>
              <a:rPr lang="en-US" dirty="0" smtClean="0">
                <a:solidFill>
                  <a:schemeClr val="bg1"/>
                </a:solidFill>
              </a:rPr>
              <a:t> breakfast, then </a:t>
            </a:r>
            <a:r>
              <a:rPr lang="en-US" dirty="0" smtClean="0">
                <a:solidFill>
                  <a:schemeClr val="bg1"/>
                </a:solidFill>
              </a:rPr>
              <a:t>she </a:t>
            </a:r>
            <a:r>
              <a:rPr lang="en-US" dirty="0" smtClean="0">
                <a:solidFill>
                  <a:srgbClr val="FF0000"/>
                </a:solidFill>
              </a:rPr>
              <a:t>goes</a:t>
            </a:r>
            <a:r>
              <a:rPr lang="en-US" dirty="0" smtClean="0">
                <a:solidFill>
                  <a:schemeClr val="bg1"/>
                </a:solidFill>
              </a:rPr>
              <a:t> to the shop. Then </a:t>
            </a:r>
            <a:r>
              <a:rPr lang="en-US" dirty="0" smtClean="0">
                <a:solidFill>
                  <a:srgbClr val="FF0000"/>
                </a:solidFill>
              </a:rPr>
              <a:t>at</a:t>
            </a:r>
            <a:r>
              <a:rPr lang="en-US" dirty="0" smtClean="0">
                <a:solidFill>
                  <a:schemeClr val="bg1"/>
                </a:solidFill>
              </a:rPr>
              <a:t> two o’clock she has lunch with her family.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In the afternoon Alice likes to </a:t>
            </a:r>
            <a:r>
              <a:rPr lang="en-US" dirty="0" smtClean="0">
                <a:solidFill>
                  <a:srgbClr val="FF0000"/>
                </a:solidFill>
              </a:rPr>
              <a:t>go for a walk </a:t>
            </a:r>
            <a:r>
              <a:rPr lang="en-US" dirty="0" smtClean="0">
                <a:solidFill>
                  <a:schemeClr val="bg1"/>
                </a:solidFill>
              </a:rPr>
              <a:t>with her two dogs. Look, she is in the park. The boys </a:t>
            </a:r>
            <a:r>
              <a:rPr lang="en-US" dirty="0" smtClean="0">
                <a:solidFill>
                  <a:srgbClr val="FF0000"/>
                </a:solidFill>
              </a:rPr>
              <a:t>are</a:t>
            </a:r>
            <a:r>
              <a:rPr lang="en-US" dirty="0" smtClean="0">
                <a:solidFill>
                  <a:schemeClr val="bg1"/>
                </a:solidFill>
              </a:rPr>
              <a:t> playing football now. Jill is </a:t>
            </a:r>
            <a:r>
              <a:rPr lang="en-US" dirty="0" smtClean="0">
                <a:solidFill>
                  <a:srgbClr val="FF0000"/>
                </a:solidFill>
              </a:rPr>
              <a:t>riding</a:t>
            </a:r>
            <a:r>
              <a:rPr lang="en-US" dirty="0" smtClean="0">
                <a:solidFill>
                  <a:schemeClr val="bg1"/>
                </a:solidFill>
              </a:rPr>
              <a:t> a bike and Ken is </a:t>
            </a:r>
            <a:r>
              <a:rPr lang="en-US" dirty="0" smtClean="0">
                <a:solidFill>
                  <a:srgbClr val="FF0000"/>
                </a:solidFill>
              </a:rPr>
              <a:t>flying</a:t>
            </a:r>
            <a:r>
              <a:rPr lang="en-US" dirty="0" smtClean="0">
                <a:solidFill>
                  <a:schemeClr val="bg1"/>
                </a:solidFill>
              </a:rPr>
              <a:t> a kite. 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In the evening she </a:t>
            </a:r>
            <a:r>
              <a:rPr lang="en-US" dirty="0" smtClean="0">
                <a:solidFill>
                  <a:srgbClr val="FF0000"/>
                </a:solidFill>
              </a:rPr>
              <a:t>reads</a:t>
            </a:r>
            <a:r>
              <a:rPr lang="en-US" dirty="0" smtClean="0">
                <a:solidFill>
                  <a:schemeClr val="bg1"/>
                </a:solidFill>
              </a:rPr>
              <a:t> books, plays games. Then at 10 o’clock, Alice goes </a:t>
            </a:r>
            <a:r>
              <a:rPr lang="en-US" dirty="0" smtClean="0">
                <a:solidFill>
                  <a:srgbClr val="FF0000"/>
                </a:solidFill>
              </a:rPr>
              <a:t>to bed</a:t>
            </a:r>
            <a:r>
              <a:rPr lang="en-US" dirty="0" smtClean="0">
                <a:solidFill>
                  <a:schemeClr val="bg1"/>
                </a:solidFill>
              </a:rPr>
              <a:t>. Sundays are happy days for Alice.  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Say YES or NO:</a:t>
            </a:r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                     </a:t>
            </a:r>
            <a:r>
              <a:rPr lang="en-US" dirty="0" smtClean="0">
                <a:solidFill>
                  <a:srgbClr val="FFC000"/>
                </a:solidFill>
              </a:rPr>
              <a:t>1.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Alice goes for a walk at two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o’clock.</a:t>
            </a:r>
          </a:p>
          <a:p>
            <a:pPr>
              <a:buNone/>
            </a:pP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                 2.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Jill is playing football.    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Abs val="1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280" y="274638"/>
            <a:ext cx="1594520" cy="625070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Use words: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often,</a:t>
            </a:r>
            <a:br>
              <a:rPr lang="en-US" sz="2800" b="1" dirty="0" smtClean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usually,</a:t>
            </a:r>
            <a:br>
              <a:rPr lang="en-US" sz="2800" b="1" dirty="0" smtClean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then,</a:t>
            </a:r>
            <a:br>
              <a:rPr lang="en-US" sz="2800" b="1" dirty="0" smtClean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like</a:t>
            </a:r>
            <a:br>
              <a:rPr lang="en-US" sz="2800" b="1" dirty="0" smtClean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Footlight MT Light" pitchFamily="18" charset="0"/>
              </a:rPr>
              <a:t/>
            </a:r>
            <a:br>
              <a:rPr lang="en-US" sz="2800" dirty="0" smtClean="0">
                <a:latin typeface="Footlight MT Light" pitchFamily="18" charset="0"/>
              </a:rPr>
            </a:br>
            <a:endParaRPr lang="ru-RU" sz="2800" b="1" dirty="0">
              <a:ln w="11430"/>
              <a:solidFill>
                <a:srgbClr val="66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251520" y="116632"/>
          <a:ext cx="6840760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2339752" y="1916832"/>
            <a:ext cx="3024336" cy="30243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Oval 10"/>
          <p:cNvSpPr/>
          <p:nvPr/>
        </p:nvSpPr>
        <p:spPr>
          <a:xfrm>
            <a:off x="2267744" y="1844824"/>
            <a:ext cx="3168352" cy="3168352"/>
          </a:xfrm>
          <a:prstGeom prst="ellipse">
            <a:avLst/>
          </a:prstGeom>
          <a:solidFill>
            <a:srgbClr val="C95B4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Footlight MT Light" pitchFamily="18" charset="0"/>
              </a:rPr>
              <a:t>in summer</a:t>
            </a:r>
            <a:br>
              <a:rPr lang="en-US" sz="2400" dirty="0" smtClean="0">
                <a:latin typeface="Footlight MT Light" pitchFamily="18" charset="0"/>
              </a:rPr>
            </a:br>
            <a:r>
              <a:rPr lang="en-US" sz="2400" dirty="0" smtClean="0">
                <a:latin typeface="Footlight MT Light" pitchFamily="18" charset="0"/>
              </a:rPr>
              <a:t> on holidays</a:t>
            </a:r>
            <a:br>
              <a:rPr lang="en-US" sz="2400" dirty="0" smtClean="0">
                <a:latin typeface="Footlight MT Light" pitchFamily="18" charset="0"/>
              </a:rPr>
            </a:br>
            <a:r>
              <a:rPr lang="en-US" sz="2400" dirty="0" smtClean="0">
                <a:latin typeface="Footlight MT Light" pitchFamily="18" charset="0"/>
              </a:rPr>
              <a:t> on Monday</a:t>
            </a:r>
            <a:br>
              <a:rPr lang="en-US" sz="2400" dirty="0" smtClean="0">
                <a:latin typeface="Footlight MT Light" pitchFamily="18" charset="0"/>
              </a:rPr>
            </a:br>
            <a:r>
              <a:rPr lang="en-US" sz="2400" dirty="0" smtClean="0">
                <a:latin typeface="Footlight MT Light" pitchFamily="18" charset="0"/>
              </a:rPr>
              <a:t>  at the weekend</a:t>
            </a:r>
            <a:br>
              <a:rPr lang="en-US" sz="2400" dirty="0" smtClean="0">
                <a:latin typeface="Footlight MT Light" pitchFamily="18" charset="0"/>
              </a:rPr>
            </a:br>
            <a:r>
              <a:rPr lang="en-US" sz="2400" dirty="0" smtClean="0">
                <a:latin typeface="Footlight MT Light" pitchFamily="18" charset="0"/>
              </a:rPr>
              <a:t> in winter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1310</TotalTime>
  <Words>464</Words>
  <Application>Microsoft Office PowerPoint</Application>
  <PresentationFormat>On-screen Show (4:3)</PresentationFormat>
  <Paragraphs>62</Paragraphs>
  <Slides>11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CONTENTS</vt:lpstr>
      <vt:lpstr> What is the theme of our lesson?</vt:lpstr>
      <vt:lpstr>DAILY LIFE</vt:lpstr>
      <vt:lpstr>Do you know?</vt:lpstr>
      <vt:lpstr>Let’s play</vt:lpstr>
      <vt:lpstr>Slide 7</vt:lpstr>
      <vt:lpstr>Slide 8</vt:lpstr>
      <vt:lpstr>Use words: often, usually, then, like  </vt:lpstr>
      <vt:lpstr>Your homework</vt:lpstr>
      <vt:lpstr>Good luck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Лариса</dc:creator>
  <cp:lastModifiedBy>Лариса</cp:lastModifiedBy>
  <cp:revision>112</cp:revision>
  <dcterms:created xsi:type="dcterms:W3CDTF">2015-04-05T13:37:01Z</dcterms:created>
  <dcterms:modified xsi:type="dcterms:W3CDTF">2015-05-14T18:50:50Z</dcterms:modified>
</cp:coreProperties>
</file>