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65" r:id="rId6"/>
    <p:sldId id="259" r:id="rId7"/>
    <p:sldId id="274" r:id="rId8"/>
    <p:sldId id="266" r:id="rId9"/>
    <p:sldId id="261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44" autoAdjust="0"/>
    <p:restoredTop sz="94660"/>
  </p:normalViewPr>
  <p:slideViewPr>
    <p:cSldViewPr>
      <p:cViewPr>
        <p:scale>
          <a:sx n="76" d="100"/>
          <a:sy n="76" d="100"/>
        </p:scale>
        <p:origin x="-100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E51E60-7FA9-42E4-A638-7918745570CB}" type="datetimeFigureOut">
              <a:rPr lang="ru-RU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770566-0915-40BF-A911-D232B1088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EA7A0-B448-4D5E-8426-47F472D54D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8DAC5-F222-49AF-A027-230782B4A9E1}" type="datetimeFigureOut">
              <a:rPr lang="ru-RU" smtClean="0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DD87-BACE-458A-8463-FB641CDD1A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50DD5-9AAD-4B44-82FA-9167B4A1BE17}" type="datetimeFigureOut">
              <a:rPr lang="ru-RU" smtClean="0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1F830-1891-4C32-B592-6748D85E66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22E784-CD72-49FE-B09F-5C01256D0C18}" type="datetimeFigureOut">
              <a:rPr lang="ru-RU" smtClean="0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CE8F7-3048-450C-803F-C0F5954C52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D0D98A-C780-4EFE-987B-EC6FE3F4889C}" type="datetimeFigureOut">
              <a:rPr lang="ru-RU" smtClean="0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9329D-9467-431B-B6F0-3CD8BBE0C7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232FC8-F844-47C7-9AB3-71D6E09A5C96}" type="datetimeFigureOut">
              <a:rPr lang="ru-RU" smtClean="0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CA501-C70F-45E1-B185-7966D2CE66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D5BDE4-7755-4D2B-95EC-0140EC28CBD4}" type="datetimeFigureOut">
              <a:rPr lang="ru-RU" smtClean="0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130ED-BDE8-415D-8903-6707507E3D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7AEBE-C117-4BD6-A910-B2F5AFEAC49C}" type="datetimeFigureOut">
              <a:rPr lang="ru-RU" smtClean="0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C42E9-1729-42E5-B776-59E51A771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443B68-C138-45E3-A5E6-3ECC0E95DFAB}" type="datetimeFigureOut">
              <a:rPr lang="ru-RU" smtClean="0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31412-04EF-44E7-A968-B2CFA2EB3A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A23D3-1EAA-4EA9-B4DF-3469CD8C9D05}" type="datetimeFigureOut">
              <a:rPr lang="ru-RU" smtClean="0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40927-905E-4FDC-B503-9006632FE0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5E6E9-F12F-43BB-A56C-9355A246C69A}" type="datetimeFigureOut">
              <a:rPr lang="ru-RU" smtClean="0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F9B23-F0C2-46DB-9DF2-C3A7718DBD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84368-D1F4-43DC-8BBD-64E3305CC3AB}" type="datetimeFigureOut">
              <a:rPr lang="ru-RU" smtClean="0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CF451-B0A1-45C0-9904-4155D1B9EF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4B3BB2-A7F1-45BD-AAE4-FD0EF600CF08}" type="datetimeFigureOut">
              <a:rPr lang="ru-RU" smtClean="0"/>
              <a:pPr>
                <a:defRPr/>
              </a:pPr>
              <a:t>28.06.2015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909035-EEC8-47E3-B7E4-94C3DCA8E3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113338" y="5373688"/>
            <a:ext cx="4030662" cy="71913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Garamond" pitchFamily="18" charset="0"/>
              </a:rPr>
              <a:t>   </a:t>
            </a:r>
          </a:p>
        </p:txBody>
      </p:sp>
      <p:pic>
        <p:nvPicPr>
          <p:cNvPr id="8196" name="Picture 3" descr="C:\Users\Владимир\Downloads\дети едят мороженое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643050"/>
            <a:ext cx="36576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Организация  работы по пропаганде здорового питания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b="1" dirty="0" smtClean="0"/>
              <a:t>Соблюдается оптимальный режим питания</a:t>
            </a:r>
          </a:p>
          <a:p>
            <a:pPr eaLnBrk="1" hangingPunct="1"/>
            <a:r>
              <a:rPr lang="ru-RU" b="1" dirty="0" smtClean="0"/>
              <a:t>Проводится работа по формированию у детей навыков культуры питания</a:t>
            </a:r>
          </a:p>
          <a:p>
            <a:pPr eaLnBrk="1" hangingPunct="1"/>
            <a:r>
              <a:rPr lang="ru-RU" b="1" dirty="0" smtClean="0"/>
              <a:t>Проводятся  Дни открытых дверей на тему: « Организация питания»</a:t>
            </a:r>
          </a:p>
          <a:p>
            <a:pPr eaLnBrk="1" hangingPunct="1"/>
            <a:r>
              <a:rPr lang="ru-RU" b="1" dirty="0" smtClean="0"/>
              <a:t>Планируется  оформление информационных стендов по вопросам здорового питания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Garamond" pitchFamily="18" charset="0"/>
              </a:rPr>
              <a:t>Рациональное питание дошкольников</a:t>
            </a:r>
            <a:endParaRPr lang="ru-RU" b="1" dirty="0">
              <a:latin typeface="Garamond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dirty="0" smtClean="0">
                <a:latin typeface="Garamond" pitchFamily="18" charset="0"/>
              </a:rPr>
              <a:t>Одно из необходимых условий  гармоничного роста дошкольников</a:t>
            </a:r>
          </a:p>
          <a:p>
            <a:pPr eaLnBrk="1" hangingPunct="1"/>
            <a:r>
              <a:rPr lang="ru-RU" b="1" dirty="0" smtClean="0">
                <a:latin typeface="Garamond" pitchFamily="18" charset="0"/>
              </a:rPr>
              <a:t> физического и нервно-психического развития</a:t>
            </a:r>
          </a:p>
          <a:p>
            <a:pPr eaLnBrk="1" hangingPunct="1"/>
            <a:r>
              <a:rPr lang="ru-RU" b="1" dirty="0" smtClean="0">
                <a:latin typeface="Garamond" pitchFamily="18" charset="0"/>
              </a:rPr>
              <a:t> устойчивости к воздействию инфекций и других неблагоприятных факторов внешней среды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5072074"/>
            <a:ext cx="20002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86737" cy="19288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Факторы определяющие  соответствие  питания принципам здорового образа жизни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39750" y="2565400"/>
            <a:ext cx="8247091" cy="3721120"/>
          </a:xfrm>
        </p:spPr>
        <p:txBody>
          <a:bodyPr/>
          <a:lstStyle/>
          <a:p>
            <a:pPr eaLnBrk="1" hangingPunct="1"/>
            <a:r>
              <a:rPr lang="ru-RU" dirty="0" smtClean="0"/>
              <a:t>Состав продуктов питания</a:t>
            </a:r>
          </a:p>
          <a:p>
            <a:pPr eaLnBrk="1" hangingPunct="1"/>
            <a:r>
              <a:rPr lang="ru-RU" dirty="0" smtClean="0"/>
              <a:t>Их качество и количество</a:t>
            </a:r>
          </a:p>
          <a:p>
            <a:pPr eaLnBrk="1" hangingPunct="1"/>
            <a:r>
              <a:rPr lang="ru-RU" dirty="0" smtClean="0"/>
              <a:t>Режим и организация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1271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Оптимизация производственного контроля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285860"/>
            <a:ext cx="2143140" cy="3643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357298"/>
            <a:ext cx="385765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Выполнение основных норм питания </a:t>
            </a:r>
            <a:endParaRPr lang="ru-RU" b="1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b="1" dirty="0" smtClean="0"/>
              <a:t>Выдерживается достаточное обеспечение калорийности важных пищевых компонентов</a:t>
            </a:r>
          </a:p>
          <a:p>
            <a:pPr eaLnBrk="1" hangingPunct="1"/>
            <a:r>
              <a:rPr lang="ru-RU" b="1" dirty="0" smtClean="0"/>
              <a:t>Используется максимальное разнообразие рациона</a:t>
            </a:r>
          </a:p>
          <a:p>
            <a:pPr eaLnBrk="1" hangingPunct="1"/>
            <a:r>
              <a:rPr lang="ru-RU" b="1" dirty="0" smtClean="0"/>
              <a:t>Проводится технологическая и кулинарная обработка продуктов</a:t>
            </a:r>
          </a:p>
          <a:p>
            <a:pPr eaLnBrk="1" hangingPunct="1"/>
            <a:r>
              <a:rPr lang="ru-RU" b="1" dirty="0" smtClean="0"/>
              <a:t>Пища, всегда имеет хорошие вкусовые качества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Условия рационального питания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b="1" dirty="0" smtClean="0"/>
              <a:t>Правильный подбор продуктов, обеспечивающий нормы физиологических потребностей детей;</a:t>
            </a:r>
          </a:p>
          <a:p>
            <a:pPr eaLnBrk="1" hangingPunct="1"/>
            <a:r>
              <a:rPr lang="ru-RU" b="1" dirty="0" smtClean="0"/>
              <a:t> Строгий режим питания, который должен предусматривать не менее 4-х приемов пищи;</a:t>
            </a:r>
          </a:p>
          <a:p>
            <a:pPr eaLnBrk="1" hangingPunct="1"/>
            <a:r>
              <a:rPr lang="ru-RU" b="1" dirty="0" smtClean="0"/>
              <a:t>Длительность промежутков между отдельными приемами пищи не должна превышать 3,5-4 часов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Объект 6" descr="C:\Users\Владимир\Downloads\медвежонок правила поведения за столом.jpg"/>
          <p:cNvPicPr>
            <a:picLocks noGrp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5721" y="642918"/>
            <a:ext cx="5214974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Организация питьевого режима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Питьевой режим проводиться в соответствии с требованиями  </a:t>
            </a:r>
            <a:r>
              <a:rPr lang="ru-RU" b="1" dirty="0" err="1" smtClean="0"/>
              <a:t>СанПиН</a:t>
            </a:r>
            <a:r>
              <a:rPr lang="ru-RU" b="1" dirty="0" smtClean="0"/>
              <a:t>;</a:t>
            </a:r>
          </a:p>
          <a:p>
            <a:pPr eaLnBrk="1" hangingPunct="1"/>
            <a:r>
              <a:rPr lang="ru-RU" b="1" dirty="0" smtClean="0"/>
              <a:t>Питьевая вода доступна воспитанникам в течение всего времени нахождения в саду</a:t>
            </a:r>
          </a:p>
          <a:p>
            <a:pPr eaLnBrk="1" hangingPunct="1"/>
            <a:r>
              <a:rPr lang="ru-RU" b="1" dirty="0" smtClean="0"/>
              <a:t>Размеры потребления воды ребёнком зависят от времени года и двигательной активности ребёнка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принципы организации питания  в ДОУ: 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7239000" cy="4884738"/>
          </a:xfrm>
        </p:spPr>
        <p:txBody>
          <a:bodyPr/>
          <a:lstStyle/>
          <a:p>
            <a:pPr eaLnBrk="1" hangingPunct="1"/>
            <a:r>
              <a:rPr lang="ru-RU" sz="2200" b="1" dirty="0" smtClean="0"/>
              <a:t>Соответствие энергетической ценности рациона </a:t>
            </a:r>
            <a:r>
              <a:rPr lang="ru-RU" sz="2200" b="1" dirty="0" err="1" smtClean="0"/>
              <a:t>энергозатратам</a:t>
            </a:r>
            <a:r>
              <a:rPr lang="ru-RU" sz="2200" b="1" dirty="0" smtClean="0"/>
              <a:t> ребёнка;</a:t>
            </a:r>
          </a:p>
          <a:p>
            <a:pPr eaLnBrk="1" hangingPunct="1"/>
            <a:r>
              <a:rPr lang="ru-RU" sz="2200" b="1" dirty="0" smtClean="0"/>
              <a:t>Сбалансированность в рационе всех заменимых и незаменимых пищевых веществ</a:t>
            </a:r>
          </a:p>
          <a:p>
            <a:pPr eaLnBrk="1" hangingPunct="1"/>
            <a:r>
              <a:rPr lang="ru-RU" sz="2200" b="1" dirty="0" smtClean="0"/>
              <a:t>Максимальное разнообразие продуктов и блюд, обеспечивающих сбалансированность рациона</a:t>
            </a:r>
          </a:p>
          <a:p>
            <a:pPr eaLnBrk="1" hangingPunct="1"/>
            <a:r>
              <a:rPr lang="ru-RU" sz="2200" b="1" dirty="0" smtClean="0"/>
              <a:t> правильная кулинарная и технологическая обработка продуктов</a:t>
            </a:r>
          </a:p>
          <a:p>
            <a:pPr eaLnBrk="1" hangingPunct="1"/>
            <a:r>
              <a:rPr lang="ru-RU" sz="2200" b="1" dirty="0" smtClean="0"/>
              <a:t>Оптимальный режим питания, обстановка, формирующая у детей навыки культуры приема пищи</a:t>
            </a:r>
          </a:p>
          <a:p>
            <a:pPr eaLnBrk="1" hangingPunct="1"/>
            <a:r>
              <a:rPr lang="ru-RU" sz="2200" b="1" dirty="0" smtClean="0"/>
              <a:t>Соблюдение гигиенических требований к питанию детей в организованных коллективах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259</Words>
  <Application>Microsoft Office PowerPoint</Application>
  <PresentationFormat>Экран (4:3)</PresentationFormat>
  <Paragraphs>48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Рациональное питание дошкольников</vt:lpstr>
      <vt:lpstr>Факторы определяющие  соответствие  питания принципам здорового образа жизни</vt:lpstr>
      <vt:lpstr>Оптимизация производственного контроля</vt:lpstr>
      <vt:lpstr>Выполнение основных норм питания </vt:lpstr>
      <vt:lpstr>Условия рационального питания</vt:lpstr>
      <vt:lpstr>Слайд 7</vt:lpstr>
      <vt:lpstr>Организация питьевого режима</vt:lpstr>
      <vt:lpstr>Основные принципы организации питания  в ДОУ: </vt:lpstr>
      <vt:lpstr>Организация  работы по пропаганде здорового питания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в дошкольных образовательных учреждениях</dc:title>
  <dc:creator>Сафарова</dc:creator>
  <cp:lastModifiedBy>Admin</cp:lastModifiedBy>
  <cp:revision>88</cp:revision>
  <dcterms:created xsi:type="dcterms:W3CDTF">2010-02-07T12:11:39Z</dcterms:created>
  <dcterms:modified xsi:type="dcterms:W3CDTF">2015-06-28T04:02:33Z</dcterms:modified>
</cp:coreProperties>
</file>