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320" r:id="rId2"/>
    <p:sldId id="363" r:id="rId3"/>
    <p:sldId id="318" r:id="rId4"/>
    <p:sldId id="364" r:id="rId5"/>
    <p:sldId id="365" r:id="rId6"/>
    <p:sldId id="367" r:id="rId7"/>
    <p:sldId id="374" r:id="rId8"/>
    <p:sldId id="373" r:id="rId9"/>
    <p:sldId id="375" r:id="rId10"/>
    <p:sldId id="376" r:id="rId11"/>
    <p:sldId id="369" r:id="rId12"/>
    <p:sldId id="370" r:id="rId13"/>
    <p:sldId id="371" r:id="rId14"/>
    <p:sldId id="413" r:id="rId15"/>
    <p:sldId id="414" r:id="rId16"/>
    <p:sldId id="41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6600"/>
    <a:srgbClr val="A50021"/>
    <a:srgbClr val="CCCC00"/>
    <a:srgbClr val="FF0000"/>
    <a:srgbClr val="FF3300"/>
    <a:srgbClr val="FFCC00"/>
    <a:srgbClr val="0099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581" autoAdjust="0"/>
  </p:normalViewPr>
  <p:slideViewPr>
    <p:cSldViewPr>
      <p:cViewPr>
        <p:scale>
          <a:sx n="75" d="100"/>
          <a:sy n="75" d="100"/>
        </p:scale>
        <p:origin x="-112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090A8D69-45F1-45A2-95D2-AF8220DB3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25A4BF66-58A8-4745-8A3A-BA6A647BD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5F227D-0445-4E09-99C6-2A46A7813C08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A5BC2-8498-4FBA-8DB6-15F2F0F2E706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3"/>
          </p:nvPr>
        </p:nvSpPr>
        <p:spPr>
          <a:xfrm>
            <a:off x="5580112" y="2564904"/>
            <a:ext cx="1706637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54D61-FA01-43C6-8B5E-0638C2EC644D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A3513-47BC-4BD3-AD60-71255A3753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D2EB5-48C3-482A-B673-06BF1FF7E710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1145-F785-45B0-888C-1BF2ABDF7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D7A86-6E3B-45F8-B152-DB046FACED39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7F20E-373C-4632-AB99-8DECF1E81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457200"/>
            <a:ext cx="8240713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F58DB-E5B7-44AE-9E1D-DD563B90CF53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11E42-3E80-4BC1-8B51-4DC279A90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DDB4D-4E9E-421F-9C02-B66ED38000DF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6FC87-2CA2-4098-8B14-31C72E42C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6BF31-452F-41BF-BF25-0D4814AFD39E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48591-BA83-47C6-98DA-0C42BA49E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32AF6-7E60-42EF-8620-B35C930EFA3B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90C7C-607B-44D5-B619-D2E05640B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F03C5-3A23-42D6-AC93-F2E02814338C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DE383-EF3B-45F3-9BE4-3591A618C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A873A-707D-4FB1-89A6-25574F8838E1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346BE-E8E8-4277-9750-846CCE20B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DC49-5FE7-4531-A6C4-E0F7BA23B4C6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B626D-92C2-477F-977E-ED10647F3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21755-F74C-4536-A91D-86F66570D6B9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8B369-1003-4E44-B65D-F90026167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227DD-3D21-4D7E-80BB-60332A86F373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51405-D2C7-463C-81D2-4AD58AF26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639A2-CCE5-4631-827E-9A7DD51AC822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01D3B-4037-4B27-811D-D66D40F61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CAEC4-C413-422C-83C9-CC1A700B1DBF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0766-30CC-42F7-BA4A-EAE7E6F79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306A8-E878-4055-914A-1C2057FABB72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17021-53C1-4FEB-A112-FDF961ECE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63491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492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7" cstate="screen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63494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/>
                <a:ahLst/>
                <a:cxnLst>
                  <a:cxn ang="0">
                    <a:pos x="1059" y="0"/>
                  </a:cxn>
                  <a:cxn ang="0">
                    <a:pos x="147" y="144"/>
                  </a:cxn>
                  <a:cxn ang="0">
                    <a:pos x="177" y="171"/>
                  </a:cxn>
                  <a:cxn ang="0">
                    <a:pos x="1059" y="24"/>
                  </a:cxn>
                  <a:cxn ang="0">
                    <a:pos x="1059" y="0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495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3544" y="348"/>
                  </a:cxn>
                  <a:cxn ang="0">
                    <a:pos x="3680" y="630"/>
                  </a:cxn>
                  <a:cxn ang="0">
                    <a:pos x="3616" y="624"/>
                  </a:cxn>
                  <a:cxn ang="0">
                    <a:pos x="3534" y="368"/>
                  </a:cxn>
                  <a:cxn ang="0">
                    <a:pos x="17" y="231"/>
                  </a:cxn>
                  <a:cxn ang="0">
                    <a:pos x="0" y="204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62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63497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498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499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0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1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2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3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4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5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63506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1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6350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fld id="{1FE9085B-0CFE-4166-8EB0-6E70961B38E1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351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83B15D6B-1594-43D0-8846-928F611C9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89138"/>
            <a:ext cx="8569325" cy="439261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sz="2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Тема выступления: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b="1" i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«Организация инновационной деятельности </a:t>
            </a:r>
            <a:r>
              <a:rPr lang="ru-RU" b="1" i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 муниципальной системе образования</a:t>
            </a:r>
            <a:r>
              <a:rPr lang="ru-RU" b="1" i="1" dirty="0" smtClean="0">
                <a:solidFill>
                  <a:srgbClr val="A50021"/>
                </a:solidFill>
                <a:latin typeface="Times New Roman" pitchFamily="18" charset="0"/>
              </a:rPr>
              <a:t>»</a:t>
            </a:r>
          </a:p>
          <a:p>
            <a:pPr marL="0" indent="0" algn="r" eaLnBrk="1" hangingPunct="1">
              <a:buFontTx/>
              <a:buNone/>
              <a:defRPr/>
            </a:pPr>
            <a:endParaRPr lang="ru-RU" sz="2000" b="1" i="1" u="sng" dirty="0" smtClean="0">
              <a:solidFill>
                <a:srgbClr val="A50021"/>
              </a:solidFill>
              <a:latin typeface="Times New Roman" pitchFamily="18" charset="0"/>
            </a:endParaRPr>
          </a:p>
          <a:p>
            <a:pPr marL="0" indent="0" algn="r" eaLnBrk="1" hangingPunct="1">
              <a:buFontTx/>
              <a:buNone/>
              <a:defRPr/>
            </a:pPr>
            <a:endParaRPr lang="ru-RU" sz="2000" b="1" i="1" u="sng" dirty="0" smtClean="0">
              <a:solidFill>
                <a:srgbClr val="A50021"/>
              </a:solidFill>
              <a:latin typeface="Times New Roman" pitchFamily="18" charset="0"/>
            </a:endParaRPr>
          </a:p>
          <a:p>
            <a:pPr marL="0" indent="0" algn="r" eaLnBrk="1" hangingPunct="1">
              <a:buFontTx/>
              <a:buNone/>
              <a:defRPr/>
            </a:pPr>
            <a:r>
              <a:rPr lang="ru-RU" sz="2000" b="1" i="1" u="sng" dirty="0" smtClean="0">
                <a:solidFill>
                  <a:srgbClr val="A50021"/>
                </a:solidFill>
                <a:latin typeface="Times New Roman" pitchFamily="18" charset="0"/>
              </a:rPr>
              <a:t>Подготовили:</a:t>
            </a:r>
            <a:r>
              <a:rPr lang="ru-RU" sz="2000" i="1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9900"/>
                </a:solidFill>
                <a:latin typeface="Times New Roman" pitchFamily="18" charset="0"/>
              </a:rPr>
              <a:t>Мачулина Т.Н.- руководитель </a:t>
            </a:r>
          </a:p>
          <a:p>
            <a:pPr marL="0" indent="0" algn="r" eaLnBrk="1" hangingPunct="1">
              <a:buFontTx/>
              <a:buNone/>
              <a:defRPr/>
            </a:pPr>
            <a:r>
              <a:rPr lang="ru-RU" sz="1800" b="1" dirty="0" smtClean="0">
                <a:solidFill>
                  <a:srgbClr val="009900"/>
                </a:solidFill>
                <a:latin typeface="Times New Roman" pitchFamily="18" charset="0"/>
              </a:rPr>
              <a:t>методического объединения</a:t>
            </a:r>
          </a:p>
          <a:p>
            <a:pPr marL="0" indent="0" algn="r" eaLnBrk="1" hangingPunct="1">
              <a:buFontTx/>
              <a:buNone/>
              <a:defRPr/>
            </a:pPr>
            <a:r>
              <a:rPr lang="ru-RU" sz="1800" b="1" dirty="0" smtClean="0">
                <a:solidFill>
                  <a:srgbClr val="009900"/>
                </a:solidFill>
                <a:latin typeface="Times New Roman" pitchFamily="18" charset="0"/>
              </a:rPr>
              <a:t> «Вариативность образовательного процесса</a:t>
            </a:r>
            <a:r>
              <a:rPr lang="ru-RU" sz="1800" b="1" dirty="0" smtClean="0">
                <a:solidFill>
                  <a:srgbClr val="009900"/>
                </a:solidFill>
                <a:latin typeface="Times New Roman" pitchFamily="18" charset="0"/>
              </a:rPr>
              <a:t>»</a:t>
            </a:r>
            <a:endParaRPr lang="ru-RU" sz="1800" b="1" dirty="0" smtClean="0">
              <a:solidFill>
                <a:srgbClr val="009900"/>
              </a:solidFill>
              <a:latin typeface="Times New Roman" pitchFamily="18" charset="0"/>
            </a:endParaRPr>
          </a:p>
        </p:txBody>
      </p:sp>
      <p:pic>
        <p:nvPicPr>
          <p:cNvPr id="5127" name="Picture 7" descr="80-14157852719-3"/>
          <p:cNvPicPr>
            <a:picLocks noChangeAspect="1" noChangeArrowheads="1" noCrop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5536" y="4076948"/>
            <a:ext cx="2592411" cy="2592412"/>
          </a:xfrm>
          <a:prstGeom prst="rect">
            <a:avLst/>
          </a:prstGeom>
          <a:noFill/>
        </p:spPr>
      </p:pic>
      <p:sp>
        <p:nvSpPr>
          <p:cNvPr id="4101" name="WordArt 9"/>
          <p:cNvSpPr>
            <a:spLocks noChangeArrowheads="1" noChangeShapeType="1" noTextEdit="1"/>
          </p:cNvSpPr>
          <p:nvPr/>
        </p:nvSpPr>
        <p:spPr bwMode="auto">
          <a:xfrm>
            <a:off x="2195513" y="692150"/>
            <a:ext cx="66643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rgbClr val="A50021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«Педагогические чтения-2015»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Доклады  Консультации</a:t>
            </a:r>
          </a:p>
        </p:txBody>
      </p:sp>
      <p:pic>
        <p:nvPicPr>
          <p:cNvPr id="13315" name="Рисунок 4" descr="IMG_3583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51050" y="2060575"/>
            <a:ext cx="2276475" cy="1706563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13316" name="Рисунок 5" descr="s57505278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071938" y="4286250"/>
            <a:ext cx="2468562" cy="1849438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13317" name="Рисунок 6" descr="s69896937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71563" y="4786313"/>
            <a:ext cx="2192337" cy="164306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13318" name="Picture 8" descr="P5063329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227763" y="1989138"/>
            <a:ext cx="1981200" cy="18954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547813" y="428625"/>
            <a:ext cx="7596187" cy="1143000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Непосредственно образовательная деятельность в подготовительной к школе группе МБДОУ №15 «Теремок»</a:t>
            </a:r>
            <a:b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«Путешествие по городу Гаю»</a:t>
            </a:r>
          </a:p>
        </p:txBody>
      </p:sp>
      <p:pic>
        <p:nvPicPr>
          <p:cNvPr id="14339" name="Содержимое 6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500063" y="1857375"/>
            <a:ext cx="2451100" cy="2090738"/>
          </a:xfrm>
          <a:ln w="38100">
            <a:solidFill>
              <a:srgbClr val="006600"/>
            </a:solidFill>
          </a:ln>
        </p:spPr>
      </p:pic>
      <p:pic>
        <p:nvPicPr>
          <p:cNvPr id="14340" name="Рисунок 7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14938" y="2928938"/>
            <a:ext cx="2571750" cy="20701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14341" name="Рисунок 8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57250" y="4071938"/>
            <a:ext cx="1798638" cy="252095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4429125" y="5429250"/>
            <a:ext cx="3968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Подготовила и провела  педагог: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Ступак Анна Алексеевна</a:t>
            </a:r>
            <a:r>
              <a:rPr lang="ru-RU">
                <a:solidFill>
                  <a:srgbClr val="006600"/>
                </a:solidFill>
              </a:rPr>
              <a:t>. </a:t>
            </a:r>
          </a:p>
        </p:txBody>
      </p:sp>
      <p:sp>
        <p:nvSpPr>
          <p:cNvPr id="14343" name="TextBox 14"/>
          <p:cNvSpPr txBox="1">
            <a:spLocks noChangeArrowheads="1"/>
          </p:cNvSpPr>
          <p:nvPr/>
        </p:nvSpPr>
        <p:spPr bwMode="auto">
          <a:xfrm>
            <a:off x="4071938" y="1714500"/>
            <a:ext cx="43576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НОД  разработана на основе дополнительной образовательной программы « Я- гражданин!»</a:t>
            </a:r>
          </a:p>
        </p:txBody>
      </p:sp>
      <p:pic>
        <p:nvPicPr>
          <p:cNvPr id="9" name="Рисунок 8" descr="images (7).jpg"/>
          <p:cNvPicPr>
            <a:picLocks noChangeAspect="1"/>
          </p:cNvPicPr>
          <p:nvPr/>
        </p:nvPicPr>
        <p:blipFill>
          <a:blip r:embed="rId5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71802" y="5357826"/>
            <a:ext cx="1390080" cy="91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4"/>
          <p:cNvSpPr>
            <a:spLocks noChangeArrowheads="1"/>
          </p:cNvSpPr>
          <p:nvPr/>
        </p:nvSpPr>
        <p:spPr bwMode="auto">
          <a:xfrm>
            <a:off x="1547813" y="500063"/>
            <a:ext cx="75961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Непосредственно образовательная деятельность в подготовительной к школе группе МБДОУ №17 «Ласточка»</a:t>
            </a:r>
            <a:br>
              <a:rPr lang="ru-RU" sz="200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«Волшебница вода»</a:t>
            </a:r>
          </a:p>
        </p:txBody>
      </p:sp>
      <p:pic>
        <p:nvPicPr>
          <p:cNvPr id="15363" name="Рисунок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28688" y="2000250"/>
            <a:ext cx="3024187" cy="21590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15364" name="Рисунок 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500688" y="3643313"/>
            <a:ext cx="3168650" cy="223202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15365" name="Прямоугольник 7"/>
          <p:cNvSpPr>
            <a:spLocks noChangeArrowheads="1"/>
          </p:cNvSpPr>
          <p:nvPr/>
        </p:nvSpPr>
        <p:spPr bwMode="auto">
          <a:xfrm>
            <a:off x="1071563" y="5214938"/>
            <a:ext cx="3968750" cy="7080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Подготовила и провела  педагог: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Салихова Гульдар Рифовна</a:t>
            </a:r>
          </a:p>
        </p:txBody>
      </p:sp>
      <p:sp>
        <p:nvSpPr>
          <p:cNvPr id="15366" name="TextBox 9"/>
          <p:cNvSpPr txBox="1">
            <a:spLocks noChangeArrowheads="1"/>
          </p:cNvSpPr>
          <p:nvPr/>
        </p:nvSpPr>
        <p:spPr bwMode="auto">
          <a:xfrm>
            <a:off x="4357688" y="1857375"/>
            <a:ext cx="4270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НОД  разработана на основе дополнительной образовательной программы «Лаборатория профессора Почемучки»</a:t>
            </a:r>
          </a:p>
        </p:txBody>
      </p:sp>
      <p:pic>
        <p:nvPicPr>
          <p:cNvPr id="8" name="Рисунок 7" descr="images (6).jpg"/>
          <p:cNvPicPr>
            <a:picLocks noChangeAspect="1"/>
          </p:cNvPicPr>
          <p:nvPr/>
        </p:nvPicPr>
        <p:blipFill>
          <a:blip r:embed="rId4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85720" y="4714884"/>
            <a:ext cx="1001435" cy="12344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357188" y="2071688"/>
            <a:ext cx="3068637" cy="2301875"/>
          </a:xfrm>
          <a:noFill/>
          <a:ln w="38100">
            <a:solidFill>
              <a:srgbClr val="006600"/>
            </a:solidFill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143500" y="3357563"/>
            <a:ext cx="3097213" cy="232251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16388" name="Заголовок 1"/>
          <p:cNvSpPr>
            <a:spLocks noGrp="1"/>
          </p:cNvSpPr>
          <p:nvPr>
            <p:ph type="title"/>
          </p:nvPr>
        </p:nvSpPr>
        <p:spPr>
          <a:xfrm>
            <a:off x="1547813" y="500063"/>
            <a:ext cx="7596187" cy="1143000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Непосредственно образовательная деятельность в</a:t>
            </a:r>
            <a:b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младшей группе МБДОУ №15 «Теремок»</a:t>
            </a:r>
            <a:b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«Путешествие по сказкам»</a:t>
            </a:r>
          </a:p>
        </p:txBody>
      </p:sp>
      <p:sp>
        <p:nvSpPr>
          <p:cNvPr id="16389" name="Прямоугольник 9"/>
          <p:cNvSpPr>
            <a:spLocks noChangeArrowheads="1"/>
          </p:cNvSpPr>
          <p:nvPr/>
        </p:nvSpPr>
        <p:spPr bwMode="auto">
          <a:xfrm>
            <a:off x="1357313" y="5643563"/>
            <a:ext cx="3857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Подготовила и провела  педагог: Фоменко Олеся                                  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Сергеевна</a:t>
            </a:r>
          </a:p>
        </p:txBody>
      </p:sp>
      <p:pic>
        <p:nvPicPr>
          <p:cNvPr id="16390" name="Picture 2" descr="d:\Мои документы\Мои рисунки\школьная тема.jpg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00" y="5072063"/>
            <a:ext cx="54768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Box 11"/>
          <p:cNvSpPr txBox="1">
            <a:spLocks noChangeArrowheads="1"/>
          </p:cNvSpPr>
          <p:nvPr/>
        </p:nvSpPr>
        <p:spPr bwMode="auto">
          <a:xfrm>
            <a:off x="4000500" y="1714500"/>
            <a:ext cx="43576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НОД  разработана на основе  Образовательной программы ДОУ</a:t>
            </a:r>
          </a:p>
          <a:p>
            <a:pPr algn="ctr"/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годовым комплексно-тематическим планированием</a:t>
            </a:r>
          </a:p>
        </p:txBody>
      </p:sp>
      <p:pic>
        <p:nvPicPr>
          <p:cNvPr id="8" name="Рисунок 7" descr="images (11).jpg"/>
          <p:cNvPicPr>
            <a:picLocks noChangeAspect="1"/>
          </p:cNvPicPr>
          <p:nvPr/>
        </p:nvPicPr>
        <p:blipFill>
          <a:blip r:embed="rId5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5000636"/>
            <a:ext cx="1000132" cy="1093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>
          <a:xfrm>
            <a:off x="5214938" y="3429000"/>
            <a:ext cx="2590800" cy="1943100"/>
          </a:xfrm>
          <a:noFill/>
          <a:ln w="38100">
            <a:solidFill>
              <a:srgbClr val="006600"/>
            </a:solidFill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357313" y="2071688"/>
            <a:ext cx="2574925" cy="19304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00063" y="4429125"/>
            <a:ext cx="2592387" cy="1944688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17413" name="Заголовок 1"/>
          <p:cNvSpPr>
            <a:spLocks noGrp="1"/>
          </p:cNvSpPr>
          <p:nvPr>
            <p:ph type="title"/>
          </p:nvPr>
        </p:nvSpPr>
        <p:spPr>
          <a:xfrm>
            <a:off x="1547813" y="500063"/>
            <a:ext cx="7596187" cy="1143000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Непосредственно образовательная деятельность в</a:t>
            </a:r>
            <a:b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подготовительной группе МБДОУ №15 «Теремок»</a:t>
            </a:r>
            <a:b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« Соседи Оренбургской области». </a:t>
            </a:r>
          </a:p>
        </p:txBody>
      </p:sp>
      <p:sp>
        <p:nvSpPr>
          <p:cNvPr id="17414" name="Прямоугольник 7"/>
          <p:cNvSpPr>
            <a:spLocks noChangeArrowheads="1"/>
          </p:cNvSpPr>
          <p:nvPr/>
        </p:nvSpPr>
        <p:spPr bwMode="auto">
          <a:xfrm>
            <a:off x="4643438" y="5786438"/>
            <a:ext cx="4295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Подготовила и провела  педагог: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Мещерякова Ирина Владимировна</a:t>
            </a:r>
          </a:p>
        </p:txBody>
      </p:sp>
      <p:sp>
        <p:nvSpPr>
          <p:cNvPr id="17415" name="TextBox 9"/>
          <p:cNvSpPr txBox="1">
            <a:spLocks noChangeArrowheads="1"/>
          </p:cNvSpPr>
          <p:nvPr/>
        </p:nvSpPr>
        <p:spPr bwMode="auto">
          <a:xfrm>
            <a:off x="4214813" y="1714500"/>
            <a:ext cx="49291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НОД  разработана на основе дополнительной образовательной программы</a:t>
            </a:r>
          </a:p>
          <a:p>
            <a:pPr algn="ctr"/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« Моё Оренбуржье»</a:t>
            </a:r>
          </a:p>
        </p:txBody>
      </p:sp>
      <p:pic>
        <p:nvPicPr>
          <p:cNvPr id="9" name="Рисунок 8" descr="images (3).jpg"/>
          <p:cNvPicPr>
            <a:picLocks noChangeAspect="1"/>
          </p:cNvPicPr>
          <p:nvPr/>
        </p:nvPicPr>
        <p:blipFill>
          <a:blip r:embed="rId6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14678" y="5500702"/>
            <a:ext cx="1336911" cy="11697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642938" y="17145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Наши методические объединения проходят в атмосфере партнерского, доброжелательного сотрудничества!</a:t>
            </a:r>
          </a:p>
          <a:p>
            <a:endParaRPr lang="ru-RU" smtClean="0"/>
          </a:p>
        </p:txBody>
      </p:sp>
      <p:pic>
        <p:nvPicPr>
          <p:cNvPr id="5" name="Рисунок 4" descr="images (12).jpg"/>
          <p:cNvPicPr>
            <a:picLocks noChangeAspect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86116" y="3429000"/>
            <a:ext cx="2714644" cy="2375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7107" name="WordArt 5"/>
          <p:cNvSpPr>
            <a:spLocks noGrp="1" noChangeArrowheads="1" noChangeShapeType="1" noTextEdit="1"/>
          </p:cNvSpPr>
          <p:nvPr/>
        </p:nvSpPr>
        <p:spPr bwMode="auto">
          <a:xfrm>
            <a:off x="755576" y="1844824"/>
            <a:ext cx="7772400" cy="1470025"/>
          </a:xfrm>
          <a:prstGeom prst="rect">
            <a:avLst/>
          </a:prstGeom>
        </p:spPr>
        <p:txBody>
          <a:bodyPr wrap="none" fromWordArt="1" anchor="ctr"/>
          <a:lstStyle/>
          <a:p>
            <a:pPr algn="ctr" eaLnBrk="0" hangingPunct="0">
              <a:defRPr/>
            </a:pPr>
            <a:r>
              <a:rPr lang="ru-RU" sz="3600" b="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Arial"/>
                <a:ea typeface="+mj-ea"/>
                <a:cs typeface="Arial"/>
              </a:rPr>
              <a:t>Творческих успехов Вам,</a:t>
            </a:r>
          </a:p>
          <a:p>
            <a:pPr algn="ctr" eaLnBrk="0" hangingPunct="0">
              <a:defRPr/>
            </a:pPr>
            <a:r>
              <a:rPr lang="ru-RU" sz="3600" b="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Arial"/>
                <a:ea typeface="+mj-ea"/>
                <a:cs typeface="Arial"/>
              </a:rPr>
              <a:t>дорогие педагоги!</a:t>
            </a:r>
          </a:p>
        </p:txBody>
      </p:sp>
      <p:pic>
        <p:nvPicPr>
          <p:cNvPr id="47108" name="Рисунок 4" descr="nedvija-44.gi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700338" y="3860800"/>
            <a:ext cx="33845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0">
                <a:solidFill>
                  <a:schemeClr val="tx2"/>
                </a:solidFill>
                <a:latin typeface="Arial Narrow" pitchFamily="34" charset="0"/>
              </a:rPr>
              <a:t> </a:t>
            </a:r>
          </a:p>
        </p:txBody>
      </p:sp>
      <p:pic>
        <p:nvPicPr>
          <p:cNvPr id="90125" name="Picture 13" descr="ANd9GcQAzwIsQXV-zN1z-cB-FTLDOyvj1bGlABpPtFHUPJp6Cxc7JrT0XQ"/>
          <p:cNvPicPr>
            <a:picLocks noChangeAspect="1" noChangeArrowheads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99592" y="3933056"/>
            <a:ext cx="2736428" cy="2321866"/>
          </a:xfrm>
          <a:prstGeom prst="rect">
            <a:avLst/>
          </a:prstGeom>
          <a:solidFill>
            <a:srgbClr val="00FF00"/>
          </a:solidFill>
        </p:spPr>
      </p:pic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3203575" y="2133600"/>
            <a:ext cx="56419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ru-RU" sz="3600">
                <a:latin typeface="Monotype Corsiva" pitchFamily="66" charset="0"/>
              </a:rPr>
              <a:t> </a:t>
            </a:r>
            <a:r>
              <a:rPr lang="ru-RU" sz="3600">
                <a:solidFill>
                  <a:schemeClr val="bg2"/>
                </a:solidFill>
                <a:latin typeface="Monotype Corsiva" pitchFamily="66" charset="0"/>
              </a:rPr>
              <a:t> </a:t>
            </a:r>
            <a:r>
              <a:rPr lang="ru-RU" sz="3600">
                <a:solidFill>
                  <a:schemeClr val="bg2"/>
                </a:solidFill>
                <a:latin typeface="Times New Roman" pitchFamily="18" charset="0"/>
              </a:rPr>
              <a:t>«Чтобы иметь будущее,</a:t>
            </a:r>
          </a:p>
          <a:p>
            <a:pPr algn="r"/>
            <a:r>
              <a:rPr lang="ru-RU" sz="3600">
                <a:solidFill>
                  <a:schemeClr val="bg2"/>
                </a:solidFill>
                <a:latin typeface="Times New Roman" pitchFamily="18" charset="0"/>
              </a:rPr>
              <a:t>нужно быть готовым</a:t>
            </a:r>
          </a:p>
          <a:p>
            <a:pPr algn="r"/>
            <a:r>
              <a:rPr lang="ru-RU" sz="3600">
                <a:solidFill>
                  <a:schemeClr val="bg2"/>
                </a:solidFill>
                <a:latin typeface="Times New Roman" pitchFamily="18" charset="0"/>
              </a:rPr>
              <a:t>сделать что-то новое»</a:t>
            </a:r>
          </a:p>
          <a:p>
            <a:pPr algn="r"/>
            <a:r>
              <a:rPr lang="ru-RU" sz="3600" i="1">
                <a:solidFill>
                  <a:schemeClr val="bg2"/>
                </a:solidFill>
                <a:latin typeface="Times New Roman" pitchFamily="18" charset="0"/>
              </a:rPr>
              <a:t>                         </a:t>
            </a:r>
            <a:r>
              <a:rPr lang="ru-RU" sz="3000" b="0" i="1">
                <a:solidFill>
                  <a:schemeClr val="bg2"/>
                </a:solidFill>
                <a:latin typeface="Times New Roman" pitchFamily="18" charset="0"/>
              </a:rPr>
              <a:t>Питер Джукер</a:t>
            </a:r>
            <a:r>
              <a:rPr lang="ru-RU" sz="3600" b="0" i="1">
                <a:solidFill>
                  <a:schemeClr val="bg2"/>
                </a:solidFill>
                <a:latin typeface="Monotype Corsiva" pitchFamily="66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logo-conferenciasv2.jpg"/>
          <p:cNvPicPr>
            <a:picLocks noChangeAspect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6176" y="3861048"/>
            <a:ext cx="2843808" cy="2834360"/>
          </a:xfrm>
          <a:prstGeom prst="rect">
            <a:avLst/>
          </a:prstGeom>
        </p:spPr>
      </p:pic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327400" y="785813"/>
            <a:ext cx="455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0">
              <a:latin typeface="Times New Roman" pitchFamily="18" charset="0"/>
            </a:endParaRP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7308850" cy="10699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Инновационная деятельность </a:t>
            </a:r>
            <a:endParaRPr lang="ru-RU" sz="4000" smtClean="0">
              <a:solidFill>
                <a:srgbClr val="A50021"/>
              </a:solidFill>
              <a:latin typeface="Monotype Corsiva" pitchFamily="66" charset="0"/>
            </a:endParaRPr>
          </a:p>
        </p:txBody>
      </p:sp>
      <p:sp>
        <p:nvSpPr>
          <p:cNvPr id="6149" name="Text Box 3"/>
          <p:cNvSpPr>
            <a:spLocks noGrp="1" noChangeArrowheads="1"/>
          </p:cNvSpPr>
          <p:nvPr>
            <p:ph sz="half" idx="2"/>
          </p:nvPr>
        </p:nvSpPr>
        <p:spPr>
          <a:xfrm>
            <a:off x="1258888" y="1844675"/>
            <a:ext cx="6767512" cy="2592388"/>
          </a:xfrm>
        </p:spPr>
        <p:txBody>
          <a:bodyPr lIns="90000" tIns="45000" rIns="90000" bIns="45000"/>
          <a:lstStyle/>
          <a:p>
            <a:pPr algn="just">
              <a:lnSpc>
                <a:spcPct val="93000"/>
              </a:lnSpc>
              <a:buClr>
                <a:srgbClr val="000000"/>
              </a:buClr>
              <a:buFont typeface="Times New Roman" pitchFamily="18" charset="0"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ru-RU" sz="29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9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 деятельность, которая обеспечивает превращение идей в нововведение и формирует систему управления этим процессом </a:t>
            </a:r>
          </a:p>
        </p:txBody>
      </p:sp>
      <p:sp>
        <p:nvSpPr>
          <p:cNvPr id="6150" name="Text Box 2"/>
          <p:cNvSpPr txBox="1">
            <a:spLocks noChangeArrowheads="1"/>
          </p:cNvSpPr>
          <p:nvPr/>
        </p:nvSpPr>
        <p:spPr bwMode="auto">
          <a:xfrm>
            <a:off x="323850" y="4076700"/>
            <a:ext cx="6257925" cy="592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560" rIns="0" bIns="0"/>
          <a:lstStyle/>
          <a:p>
            <a:pPr marL="341313" indent="-334963" algn="r">
              <a:lnSpc>
                <a:spcPct val="93000"/>
              </a:lnSpc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900" i="1">
              <a:solidFill>
                <a:srgbClr val="000000"/>
              </a:solidFill>
            </a:endParaRPr>
          </a:p>
          <a:p>
            <a:pPr marL="341313" indent="-334963" algn="r">
              <a:lnSpc>
                <a:spcPct val="93000"/>
              </a:lnSpc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ru-RU" sz="2900" i="1">
                <a:solidFill>
                  <a:srgbClr val="000000"/>
                </a:solidFill>
              </a:rPr>
              <a:t>(</a:t>
            </a:r>
            <a:r>
              <a:rPr lang="ru-RU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Стратегия развития РФ - 2020</a:t>
            </a:r>
            <a:r>
              <a:rPr lang="ru-RU" sz="2900" i="1">
                <a:solidFill>
                  <a:srgbClr val="000000"/>
                </a:solidFill>
              </a:rPr>
              <a:t>)</a:t>
            </a:r>
            <a:r>
              <a:rPr lang="ru-RU" sz="29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    Новые преобразования, произошедшие в Российском обществе, привели к серьезным изменениям в системе образования в целом и в дошкольной ступени, в частности</a:t>
            </a:r>
            <a:r>
              <a:rPr lang="ru-RU" sz="3000" smtClean="0"/>
              <a:t>.</a:t>
            </a:r>
          </a:p>
        </p:txBody>
      </p:sp>
      <p:pic>
        <p:nvPicPr>
          <p:cNvPr id="5" name="Рисунок 4" descr="images (14).jpg"/>
          <p:cNvPicPr>
            <a:picLocks noChangeAspect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83768" y="4020550"/>
            <a:ext cx="3521571" cy="2284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ru-RU" sz="4400" b="1" dirty="0" smtClean="0">
                <a:solidFill>
                  <a:srgbClr val="0066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«Вариативность образовательного процесса»</a:t>
            </a:r>
            <a:endParaRPr lang="ru-RU" sz="4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006475" y="476250"/>
            <a:ext cx="8137525" cy="1152525"/>
          </a:xfrm>
        </p:spPr>
        <p:txBody>
          <a:bodyPr/>
          <a:lstStyle/>
          <a:p>
            <a:r>
              <a:rPr lang="ru-RU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Городское методическое объединение</a:t>
            </a:r>
            <a:r>
              <a:rPr lang="ru-RU" smtClean="0"/>
              <a:t>                          </a:t>
            </a:r>
            <a:br>
              <a:rPr lang="ru-RU" smtClean="0"/>
            </a:br>
            <a:endParaRPr lang="ru-RU" smtClean="0"/>
          </a:p>
        </p:txBody>
      </p:sp>
      <p:pic>
        <p:nvPicPr>
          <p:cNvPr id="5" name="Рисунок 4" descr="images (15).jpg"/>
          <p:cNvPicPr>
            <a:picLocks noChangeAspect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3528" y="4221088"/>
            <a:ext cx="2143125" cy="2143125"/>
          </a:xfrm>
          <a:prstGeom prst="rect">
            <a:avLst/>
          </a:prstGeom>
        </p:spPr>
      </p:pic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2411413" y="3789363"/>
            <a:ext cx="65532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ведущим направлением которого стало сопровождение инновационной деятельности учреждений дошкольного образования по развитию вариативных дополнительных образовательных услуг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1000125" y="1857375"/>
            <a:ext cx="7524750" cy="15843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smtClean="0">
                <a:solidFill>
                  <a:srgbClr val="006600"/>
                </a:solidFill>
                <a:latin typeface="Times New Roman" pitchFamily="18" charset="0"/>
              </a:rPr>
              <a:t>Развитие и совершенствование системы дошкольного   образования, обеспечение доступности в получении качественных образовательных услуг для детей дошкольного возраста. </a:t>
            </a:r>
            <a:endParaRPr lang="ru-RU" sz="2000" smtClean="0">
              <a:solidFill>
                <a:srgbClr val="0066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ru-RU" sz="2000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рямоугольник 3"/>
          <p:cNvSpPr>
            <a:spLocks noChangeArrowheads="1"/>
          </p:cNvSpPr>
          <p:nvPr/>
        </p:nvSpPr>
        <p:spPr bwMode="auto">
          <a:xfrm>
            <a:off x="357188" y="3214688"/>
            <a:ext cx="8786812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1.Обновление содержания и повышение качества дошкольного образования.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2.Развитие компетенции и творческой инициативы педагогов.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3.Внедрение новых технологий в систему дошкольного образования.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4.Выявление и решение наиболее актуальных проблем, вызывающих затруднение у педагогических работников ДОУ. 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5.Создание условий для распространения инновационного опыта работы эффективных вариативных форм и моделей муниципальных систем дошкольного образования.</a:t>
            </a:r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1143000" y="285750"/>
            <a:ext cx="8001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«Вариативность </a:t>
            </a:r>
          </a:p>
          <a:p>
            <a:pPr algn="ctr"/>
            <a:r>
              <a:rPr lang="ru-RU" sz="4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071563" y="857250"/>
            <a:ext cx="7772400" cy="785813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Областной семинар</a:t>
            </a:r>
            <a:b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989138"/>
            <a:ext cx="8245475" cy="201136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Тема:«Реализация ФГОС дошкольного образования: современные модели методического сопровождения педагогов</a:t>
            </a: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Рисунок 3" descr="IMG_303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500" y="3786188"/>
            <a:ext cx="4071938" cy="271462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Совет отдела образования </a:t>
            </a:r>
          </a:p>
        </p:txBody>
      </p:sp>
      <p:pic>
        <p:nvPicPr>
          <p:cNvPr id="11267" name="Содержимое 3" descr="14818058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3132138" y="4365625"/>
            <a:ext cx="2925762" cy="2193925"/>
          </a:xfrm>
          <a:ln w="38100">
            <a:solidFill>
              <a:srgbClr val="006600"/>
            </a:solidFill>
          </a:ln>
        </p:spPr>
      </p:pic>
      <p:pic>
        <p:nvPicPr>
          <p:cNvPr id="11268" name="Рисунок 4" descr="50358170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5288" y="2997200"/>
            <a:ext cx="2736850" cy="2052638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11269" name="Рисунок 5" descr="s50056498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227763" y="3141663"/>
            <a:ext cx="2689225" cy="201612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11270" name="Rectangle 1"/>
          <p:cNvSpPr>
            <a:spLocks noChangeArrowheads="1"/>
          </p:cNvSpPr>
          <p:nvPr/>
        </p:nvSpPr>
        <p:spPr bwMode="auto">
          <a:xfrm>
            <a:off x="539750" y="1916113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i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Презентация проекта вариативной части ООП дошкольного образования в рамках введения ФГОС ДО»</a:t>
            </a:r>
            <a:endParaRPr lang="ru-RU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3" y="642938"/>
            <a:ext cx="7772400" cy="757237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Дискуссия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Тема: «Основные направления  в планировании в связи с внедрением ФГОС ДО»</a:t>
            </a:r>
          </a:p>
          <a:p>
            <a:endParaRPr lang="ru-RU" smtClean="0"/>
          </a:p>
        </p:txBody>
      </p:sp>
      <p:pic>
        <p:nvPicPr>
          <p:cNvPr id="20486" name="Picture 2" descr="1304617152_dreamstime_15317698"/>
          <p:cNvPicPr>
            <a:picLocks noChangeAspect="1" noChangeArrowheads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643174" y="3500438"/>
            <a:ext cx="4030663" cy="25527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юанрю">
  <a:themeElements>
    <a:clrScheme name="пюанрю 4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D8EBB3"/>
      </a:accent1>
      <a:accent2>
        <a:srgbClr val="CCCC00"/>
      </a:accent2>
      <a:accent3>
        <a:srgbClr val="FFFFFF"/>
      </a:accent3>
      <a:accent4>
        <a:srgbClr val="000000"/>
      </a:accent4>
      <a:accent5>
        <a:srgbClr val="E9F3D6"/>
      </a:accent5>
      <a:accent6>
        <a:srgbClr val="B9B900"/>
      </a:accent6>
      <a:hlink>
        <a:srgbClr val="FFBE7D"/>
      </a:hlink>
      <a:folHlink>
        <a:srgbClr val="B2B2B2"/>
      </a:folHlink>
    </a:clrScheme>
    <a:fontScheme name="пюанрю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юанрю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юанрю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пюанрю</Template>
  <TotalTime>1942</TotalTime>
  <Words>374</Words>
  <Application>Microsoft Office PowerPoint</Application>
  <PresentationFormat>Экран (4:3)</PresentationFormat>
  <Paragraphs>62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пюанрю</vt:lpstr>
      <vt:lpstr> </vt:lpstr>
      <vt:lpstr>Слайд 2</vt:lpstr>
      <vt:lpstr>Инновационная деятельность </vt:lpstr>
      <vt:lpstr>Актуальность</vt:lpstr>
      <vt:lpstr> Городское методическое объединение                           </vt:lpstr>
      <vt:lpstr>Слайд 6</vt:lpstr>
      <vt:lpstr>Областной семинар </vt:lpstr>
      <vt:lpstr>Совет отдела образования </vt:lpstr>
      <vt:lpstr>Дискуссия </vt:lpstr>
      <vt:lpstr>Доклады  Консультации</vt:lpstr>
      <vt:lpstr>Непосредственно образовательная деятельность в подготовительной к школе группе МБДОУ №15 «Теремок» «Путешествие по городу Гаю»</vt:lpstr>
      <vt:lpstr>Слайд 12</vt:lpstr>
      <vt:lpstr>Непосредственно образовательная деятельность в  младшей группе МБДОУ №15 «Теремок» «Путешествие по сказкам»</vt:lpstr>
      <vt:lpstr>Непосредственно образовательная деятельность в  подготовительной группе МБДОУ №15 «Теремок» « Соседи Оренбургской области». </vt:lpstr>
      <vt:lpstr>Слайд 15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портфолио педагога</dc:title>
  <dc:creator>Елена Рыльцева</dc:creator>
  <cp:lastModifiedBy>User</cp:lastModifiedBy>
  <cp:revision>134</cp:revision>
  <dcterms:created xsi:type="dcterms:W3CDTF">2006-10-16T11:38:20Z</dcterms:created>
  <dcterms:modified xsi:type="dcterms:W3CDTF">2015-10-12T16:52:07Z</dcterms:modified>
</cp:coreProperties>
</file>