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79" r:id="rId2"/>
    <p:sldId id="380" r:id="rId3"/>
    <p:sldId id="386" r:id="rId4"/>
    <p:sldId id="387" r:id="rId5"/>
    <p:sldId id="388" r:id="rId6"/>
    <p:sldId id="389" r:id="rId7"/>
    <p:sldId id="390" r:id="rId8"/>
    <p:sldId id="392" r:id="rId9"/>
    <p:sldId id="393" r:id="rId10"/>
    <p:sldId id="394" r:id="rId11"/>
    <p:sldId id="395" r:id="rId12"/>
    <p:sldId id="382" r:id="rId13"/>
    <p:sldId id="398" r:id="rId14"/>
    <p:sldId id="397" r:id="rId15"/>
    <p:sldId id="399" r:id="rId16"/>
    <p:sldId id="404" r:id="rId17"/>
    <p:sldId id="400" r:id="rId18"/>
    <p:sldId id="403" r:id="rId19"/>
    <p:sldId id="411" r:id="rId20"/>
    <p:sldId id="383" r:id="rId21"/>
    <p:sldId id="405" r:id="rId22"/>
    <p:sldId id="406" r:id="rId23"/>
    <p:sldId id="407" r:id="rId24"/>
    <p:sldId id="384" r:id="rId25"/>
    <p:sldId id="409" r:id="rId26"/>
    <p:sldId id="410" r:id="rId27"/>
    <p:sldId id="385" r:id="rId28"/>
    <p:sldId id="408" r:id="rId29"/>
    <p:sldId id="41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A50021"/>
    <a:srgbClr val="CCCC00"/>
    <a:srgbClr val="FF0000"/>
    <a:srgbClr val="FF3300"/>
    <a:srgbClr val="FFCC00"/>
    <a:srgbClr val="0099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581" autoAdjust="0"/>
  </p:normalViewPr>
  <p:slideViewPr>
    <p:cSldViewPr>
      <p:cViewPr>
        <p:scale>
          <a:sx n="75" d="100"/>
          <a:sy n="75" d="100"/>
        </p:scale>
        <p:origin x="-1122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090A8D69-45F1-45A2-95D2-AF8220DB3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5A4BF66-58A8-4745-8A3A-BA6A647BD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2F986-DAD7-4855-885D-E8A730D9E870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DB073-0940-43F1-BDFA-FE1BEA248550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E0759-21B2-4E5C-A3E2-FA18861853B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5580112" y="2564904"/>
            <a:ext cx="1706637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54D61-FA01-43C6-8B5E-0638C2EC644D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A3513-47BC-4BD3-AD60-71255A375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7525" y="457200"/>
            <a:ext cx="205898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02932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D2EB5-48C3-482A-B673-06BF1FF7E710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61145-F785-45B0-888C-1BF2ABDF7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7A86-6E3B-45F8-B152-DB046FACED39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F20E-373C-4632-AB99-8DECF1E81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8240713" cy="5638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F58DB-E5B7-44AE-9E1D-DD563B90CF53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11E42-3E80-4BC1-8B51-4DC279A90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13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DDB4D-4E9E-421F-9C02-B66ED38000DF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FC87-2CA2-4098-8B14-31C72E42C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BF31-452F-41BF-BF25-0D4814AFD39E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8591-BA83-47C6-98DA-0C42BA49E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2AF6-7E60-42EF-8620-B35C930EFA3B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0C7C-607B-44D5-B619-D2E05640B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992E-63E1-414A-B3FE-0097D8507732}" type="datetimeFigureOut">
              <a:rPr lang="en-US"/>
              <a:pPr>
                <a:defRPr/>
              </a:pPr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E5B7-5AE5-47E2-8CD4-D287520EB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03C5-3A23-42D6-AC93-F2E02814338C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E383-EF3B-45F3-9BE4-3591A618C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873A-707D-4FB1-89A6-25574F8838E1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346BE-E8E8-4277-9750-846CCE20B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9DC49-5FE7-4531-A6C4-E0F7BA23B4C6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626D-92C2-477F-977E-ED10647F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21755-F74C-4536-A91D-86F66570D6B9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8B369-1003-4E44-B65D-F90026167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27DD-3D21-4D7E-80BB-60332A86F373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1405-D2C7-463C-81D2-4AD58AF26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39A2-CCE5-4631-827E-9A7DD51AC82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1D3B-4037-4B27-811D-D66D40F61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CAEC4-C413-422C-83C9-CC1A700B1DBF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0766-30CC-42F7-BA4A-EAE7E6F79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306A8-E878-4055-914A-1C2057FABB72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7021-53C1-4FEB-A112-FDF961ECE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23813" y="-141288"/>
            <a:ext cx="9167813" cy="6999288"/>
            <a:chOff x="-15" y="-89"/>
            <a:chExt cx="5775" cy="4409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492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8" cstate="screen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63494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/>
                <a:ahLst/>
                <a:cxnLst>
                  <a:cxn ang="0">
                    <a:pos x="1059" y="0"/>
                  </a:cxn>
                  <a:cxn ang="0">
                    <a:pos x="147" y="144"/>
                  </a:cxn>
                  <a:cxn ang="0">
                    <a:pos x="177" y="171"/>
                  </a:cxn>
                  <a:cxn ang="0">
                    <a:pos x="1059" y="24"/>
                  </a:cxn>
                  <a:cxn ang="0">
                    <a:pos x="1059" y="0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495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3544" y="348"/>
                  </a:cxn>
                  <a:cxn ang="0">
                    <a:pos x="3680" y="630"/>
                  </a:cxn>
                  <a:cxn ang="0">
                    <a:pos x="3616" y="624"/>
                  </a:cxn>
                  <a:cxn ang="0">
                    <a:pos x="3534" y="368"/>
                  </a:cxn>
                  <a:cxn ang="0">
                    <a:pos x="17" y="231"/>
                  </a:cxn>
                  <a:cxn ang="0">
                    <a:pos x="0" y="204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062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63497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498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499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0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1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2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3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4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505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63506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 Narrow" pitchFamily="34" charset="0"/>
              </a:defRPr>
            </a:lvl1pPr>
          </a:lstStyle>
          <a:p>
            <a:pPr>
              <a:defRPr/>
            </a:pPr>
            <a:fld id="{1FE9085B-0CFE-4166-8EB0-6E70961B38E1}" type="datetimeFigureOut">
              <a:rPr lang="ru-RU"/>
              <a:pPr>
                <a:defRPr/>
              </a:pPr>
              <a:t>12.10.2015</a:t>
            </a:fld>
            <a:endParaRPr lang="ru-RU"/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511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83B15D6B-1594-43D0-8846-928F611C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9.jpeg"/><Relationship Id="rId11" Type="http://schemas.openxmlformats.org/officeDocument/2006/relationships/image" Target="../media/image94.jpeg"/><Relationship Id="rId5" Type="http://schemas.openxmlformats.org/officeDocument/2006/relationships/image" Target="../media/image88.jpeg"/><Relationship Id="rId10" Type="http://schemas.openxmlformats.org/officeDocument/2006/relationships/image" Target="../media/image93.jpeg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gi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5" descr="emblema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60350"/>
            <a:ext cx="18732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260648"/>
            <a:ext cx="1728192" cy="864096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33069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И</a:t>
            </a: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4140200" y="98107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Georgia" pitchFamily="18" charset="0"/>
            </a:endParaRPr>
          </a:p>
        </p:txBody>
      </p:sp>
      <p:sp>
        <p:nvSpPr>
          <p:cNvPr id="19461" name="Прямоугольник 10"/>
          <p:cNvSpPr>
            <a:spLocks noChangeArrowheads="1"/>
          </p:cNvSpPr>
          <p:nvPr/>
        </p:nvSpPr>
        <p:spPr bwMode="auto">
          <a:xfrm>
            <a:off x="2268538" y="404813"/>
            <a:ext cx="68754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</a:t>
            </a:r>
          </a:p>
          <a:p>
            <a:pPr algn="ctr"/>
            <a:r>
              <a:rPr lang="ru-RU" altLang="ru-RU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«Детский сад № 18 «Ладушки»</a:t>
            </a:r>
          </a:p>
          <a:p>
            <a:pPr algn="ctr"/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9462" name="Прямоугольник 9"/>
          <p:cNvSpPr>
            <a:spLocks noChangeArrowheads="1"/>
          </p:cNvSpPr>
          <p:nvPr/>
        </p:nvSpPr>
        <p:spPr bwMode="auto">
          <a:xfrm>
            <a:off x="1691680" y="5965448"/>
            <a:ext cx="640873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Оренбургская обл., г.Гай, ул. Молодежная, д. 71б, </a:t>
            </a:r>
            <a:b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тел.:4-06-40, </a:t>
            </a:r>
            <a:r>
              <a:rPr lang="en-US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18-</a:t>
            </a:r>
            <a:r>
              <a:rPr lang="en-US" altLang="ru-RU" sz="1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4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 dirty="0"/>
          </a:p>
        </p:txBody>
      </p:sp>
      <p:pic>
        <p:nvPicPr>
          <p:cNvPr id="19463" name="Picture 2" descr="SL38000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772816"/>
            <a:ext cx="2880320" cy="216400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51520" y="2924944"/>
            <a:ext cx="8065591" cy="23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Тема выступления: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«Организация инновационной деятельности в дошкольном учреждении»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sng" strike="noStrike" kern="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sng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Подготовила: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Мачулина Т.Н.- старший воспитатель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МАДОУ «Детский сад №18»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6"/>
          <p:cNvSpPr>
            <a:spLocks noChangeArrowheads="1"/>
          </p:cNvSpPr>
          <p:nvPr/>
        </p:nvSpPr>
        <p:spPr bwMode="auto">
          <a:xfrm>
            <a:off x="107950" y="476250"/>
            <a:ext cx="460851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2013-2014 учебный год</a:t>
            </a:r>
          </a:p>
          <a:p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НОД в средней группе  на основе интеграции образовательных областей «Чтение художественной литературы» и «Социализация»  на тему: «Путешествие в сказку».Воспитатель: Федорова М.В.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НОД в старшей группе на основе интеграции образовательных областей «Познание» и «Социализация» на тему: «Откуда хлеб пришел?». 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Воспитатель: Базлова Н.И.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НОД в подготовительной группе на основе интеграции образовательных  областей «Социализация» и «Чтение художественной литературы» на тему: «Викторина по сказкам»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Воспитатель: Волынкина В.В.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НОД в подготовительной группе основная образовательная область «Музыка» на тему : «Музыкальное путешествие»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Музыкальный руководитель: Зайцева Н.В.</a:t>
            </a:r>
          </a:p>
          <a:p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Рисунок 7" descr="DSCN08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463" y="2852738"/>
            <a:ext cx="2795587" cy="20970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2293" name="Рисунок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3" y="260350"/>
            <a:ext cx="2376487" cy="18732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2294" name="Рисунок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24625" y="1052513"/>
            <a:ext cx="2619375" cy="21097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2295" name="Рисунок 5" descr="DSCN080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07175" y="4795838"/>
            <a:ext cx="2536825" cy="20621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"/>
          <p:cNvGraphicFramePr>
            <a:graphicFrameLocks/>
          </p:cNvGraphicFramePr>
          <p:nvPr/>
        </p:nvGraphicFramePr>
        <p:xfrm>
          <a:off x="1692275" y="1844675"/>
          <a:ext cx="6043613" cy="3240088"/>
        </p:xfrm>
        <a:graphic>
          <a:graphicData uri="http://schemas.openxmlformats.org/presentationml/2006/ole">
            <p:oleObj spid="_x0000_s1026" name="Лист" r:id="rId3" imgW="4884539" imgH="2347024" progId="">
              <p:embed/>
            </p:oleObj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827088" y="692150"/>
            <a:ext cx="7921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Диаграмма  динамики изменения квалификационной категории на протяжении пяти лет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47813" y="5157788"/>
          <a:ext cx="6096000" cy="1226820"/>
        </p:xfrm>
        <a:graphic>
          <a:graphicData uri="http://schemas.openxmlformats.org/drawingml/2006/table">
            <a:tbl>
              <a:tblPr/>
              <a:tblGrid>
                <a:gridCol w="2071687"/>
                <a:gridCol w="2003425"/>
                <a:gridCol w="2020888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педагогов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процентном отношении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Высшая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55.6%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3775" algn="ctr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категории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29.6%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81" marR="6608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 descr="i (3)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627438"/>
            <a:ext cx="3794125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ердце 7"/>
          <p:cNvSpPr/>
          <p:nvPr/>
        </p:nvSpPr>
        <p:spPr>
          <a:xfrm>
            <a:off x="2743200" y="0"/>
            <a:ext cx="4114800" cy="2438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Работа </a:t>
            </a:r>
          </a:p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детьми</a:t>
            </a:r>
          </a:p>
        </p:txBody>
      </p:sp>
      <p:pic>
        <p:nvPicPr>
          <p:cNvPr id="29700" name="Рисунок 10" descr="i (8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4191000"/>
            <a:ext cx="231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304800" y="2362200"/>
            <a:ext cx="3941763" cy="830263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Совместная  деятельность педагога с детьми</a:t>
            </a: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5219700" y="2370138"/>
            <a:ext cx="3900488" cy="8318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755650" y="620713"/>
            <a:ext cx="81375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 патриотическому воспитанию  «Я –Патриот!»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0" name="Солнце 9"/>
          <p:cNvSpPr/>
          <p:nvPr/>
        </p:nvSpPr>
        <p:spPr>
          <a:xfrm>
            <a:off x="5436096" y="3429000"/>
            <a:ext cx="2376264" cy="86409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3131840" y="2492896"/>
            <a:ext cx="2376264" cy="86409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</p:txBody>
      </p:sp>
      <p:sp>
        <p:nvSpPr>
          <p:cNvPr id="13" name="Солнце 12"/>
          <p:cNvSpPr/>
          <p:nvPr/>
        </p:nvSpPr>
        <p:spPr>
          <a:xfrm>
            <a:off x="467544" y="3717032"/>
            <a:ext cx="2448272" cy="86409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</p:txBody>
      </p:sp>
      <p:sp>
        <p:nvSpPr>
          <p:cNvPr id="12" name="Солнце 11"/>
          <p:cNvSpPr/>
          <p:nvPr/>
        </p:nvSpPr>
        <p:spPr>
          <a:xfrm>
            <a:off x="4716016" y="5085184"/>
            <a:ext cx="2448272" cy="72008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</p:txBody>
      </p:sp>
      <p:sp>
        <p:nvSpPr>
          <p:cNvPr id="15" name="Солнце 14"/>
          <p:cNvSpPr/>
          <p:nvPr/>
        </p:nvSpPr>
        <p:spPr>
          <a:xfrm>
            <a:off x="1259632" y="5805264"/>
            <a:ext cx="2448272" cy="9087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</p:txBody>
      </p:sp>
      <p:sp>
        <p:nvSpPr>
          <p:cNvPr id="16" name="Выноска-облако 15"/>
          <p:cNvSpPr/>
          <p:nvPr/>
        </p:nvSpPr>
        <p:spPr>
          <a:xfrm>
            <a:off x="2627784" y="2636912"/>
            <a:ext cx="3384376" cy="792088"/>
          </a:xfrm>
          <a:prstGeom prst="cloudCallout">
            <a:avLst>
              <a:gd name="adj1" fmla="val -18131"/>
              <a:gd name="adj2" fmla="val 36113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</a:t>
            </a:r>
          </a:p>
        </p:txBody>
      </p:sp>
      <p:sp>
        <p:nvSpPr>
          <p:cNvPr id="18" name="Выноска-облако 17"/>
          <p:cNvSpPr/>
          <p:nvPr/>
        </p:nvSpPr>
        <p:spPr>
          <a:xfrm>
            <a:off x="4788024" y="3356992"/>
            <a:ext cx="3708920" cy="1080120"/>
          </a:xfrm>
          <a:prstGeom prst="cloudCallout">
            <a:avLst>
              <a:gd name="adj1" fmla="val -13437"/>
              <a:gd name="adj2" fmla="val 4194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и моя семья</a:t>
            </a:r>
          </a:p>
        </p:txBody>
      </p:sp>
      <p:sp>
        <p:nvSpPr>
          <p:cNvPr id="19" name="Выноска-облако 18"/>
          <p:cNvSpPr/>
          <p:nvPr/>
        </p:nvSpPr>
        <p:spPr>
          <a:xfrm>
            <a:off x="0" y="3717032"/>
            <a:ext cx="3096344" cy="1080120"/>
          </a:xfrm>
          <a:prstGeom prst="cloudCallout">
            <a:avLst>
              <a:gd name="adj1" fmla="val -17036"/>
              <a:gd name="adj2" fmla="val 4073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и мой город Гай</a:t>
            </a:r>
          </a:p>
        </p:txBody>
      </p:sp>
      <p:sp>
        <p:nvSpPr>
          <p:cNvPr id="20" name="Выноска-облако 19"/>
          <p:cNvSpPr/>
          <p:nvPr/>
        </p:nvSpPr>
        <p:spPr>
          <a:xfrm>
            <a:off x="4860032" y="4869160"/>
            <a:ext cx="3636912" cy="936104"/>
          </a:xfrm>
          <a:prstGeom prst="cloudCallout">
            <a:avLst>
              <a:gd name="adj1" fmla="val -12572"/>
              <a:gd name="adj2" fmla="val 3598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и мой  Оренбургский край</a:t>
            </a:r>
          </a:p>
        </p:txBody>
      </p:sp>
      <p:sp>
        <p:nvSpPr>
          <p:cNvPr id="21" name="Выноска-облако 20"/>
          <p:cNvSpPr/>
          <p:nvPr/>
        </p:nvSpPr>
        <p:spPr>
          <a:xfrm>
            <a:off x="395536" y="5877272"/>
            <a:ext cx="3528392" cy="792088"/>
          </a:xfrm>
          <a:prstGeom prst="cloudCallout">
            <a:avLst>
              <a:gd name="adj1" fmla="val -16390"/>
              <a:gd name="adj2" fmla="val 4930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Я и моя страна 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8733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3785 -0.13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72 0.00023 L 5.55556E-7 -1.11111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44879 -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-0.00301 L 1.94444E-6 -3.33333E-6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6"/>
          <p:cNvSpPr>
            <a:spLocks noChangeArrowheads="1"/>
          </p:cNvSpPr>
          <p:nvPr/>
        </p:nvSpPr>
        <p:spPr bwMode="auto">
          <a:xfrm>
            <a:off x="395288" y="549275"/>
            <a:ext cx="5689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- Патриот!»-реализующая региональный компонент ДОУ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endParaRPr lang="ru-RU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Формирование духовно-нравственного отношения к семье, городу, стране, природе родного края, культурному наследию своего народа. </a:t>
            </a:r>
            <a:endParaRPr lang="ru-RU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Рисунок 8" descr="IMG_04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25" y="333375"/>
            <a:ext cx="2463800" cy="3284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221" name="Рисунок 9" descr="IMG_02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708275"/>
            <a:ext cx="3263900" cy="244951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222" name="Рисунок 6" descr="IMG_024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00" y="3213100"/>
            <a:ext cx="2911475" cy="218281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223" name="Рисунок 7" descr="IMG_024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1500" y="4221163"/>
            <a:ext cx="3200400" cy="24003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224" name="Рисунок 8" descr="IMG_0250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31913" y="4652963"/>
            <a:ext cx="2940050" cy="220503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333375"/>
            <a:ext cx="3059113" cy="27797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6238" y="1052513"/>
            <a:ext cx="2692400" cy="20193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429000"/>
            <a:ext cx="3556000" cy="2667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625" y="836613"/>
            <a:ext cx="3460750" cy="25955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1600" y="3789363"/>
            <a:ext cx="2692400" cy="20193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1275" y="4946650"/>
            <a:ext cx="2549525" cy="19113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63938" y="2708275"/>
            <a:ext cx="2784475" cy="20891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2777" name="Прямоугольник 4"/>
          <p:cNvSpPr>
            <a:spLocks noChangeArrowheads="1"/>
          </p:cNvSpPr>
          <p:nvPr/>
        </p:nvSpPr>
        <p:spPr bwMode="auto">
          <a:xfrm>
            <a:off x="3492500" y="549275"/>
            <a:ext cx="489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Краеведческий мини- музей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4"/>
          <p:cNvSpPr>
            <a:spLocks noChangeArrowheads="1"/>
          </p:cNvSpPr>
          <p:nvPr/>
        </p:nvSpPr>
        <p:spPr bwMode="auto">
          <a:xfrm>
            <a:off x="323850" y="47625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вариативной части   через кружковую работу</a:t>
            </a: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3708400" y="1557338"/>
            <a:ext cx="5291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направление</a:t>
            </a:r>
          </a:p>
        </p:txBody>
      </p:sp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251520" y="3861048"/>
            <a:ext cx="3600400" cy="1341008"/>
          </a:xfrm>
          <a:prstGeom prst="rect">
            <a:avLst/>
          </a:prstGeom>
          <a:solidFill>
            <a:srgbClr val="FF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«Юные художники»</a:t>
            </a:r>
          </a:p>
          <a:p>
            <a:pPr>
              <a:lnSpc>
                <a:spcPct val="115000"/>
              </a:lnSpc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старшая группа№2 « Ягодки» </a:t>
            </a:r>
            <a:endParaRPr lang="ru-RU" sz="1800" dirty="0">
              <a:ln>
                <a:solidFill>
                  <a:srgbClr val="0000CC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Руководитель: Кобылянская Т.Л.</a:t>
            </a:r>
          </a:p>
        </p:txBody>
      </p:sp>
      <p:sp>
        <p:nvSpPr>
          <p:cNvPr id="33797" name="Прямоугольник 8"/>
          <p:cNvSpPr>
            <a:spLocks noChangeArrowheads="1"/>
          </p:cNvSpPr>
          <p:nvPr/>
        </p:nvSpPr>
        <p:spPr bwMode="auto">
          <a:xfrm>
            <a:off x="250825" y="2781300"/>
            <a:ext cx="3529013" cy="923925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«Веселая кисточка»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старшая группа№1 «Гномики»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Руководитель: Базлова Н.И.</a:t>
            </a:r>
            <a:endParaRPr lang="ru-RU" sz="1800"/>
          </a:p>
        </p:txBody>
      </p:sp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250825" y="1700213"/>
            <a:ext cx="3529013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Юные </a:t>
            </a:r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таланты»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старшая группа №1 «Гномики»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Руководитель: Семина В.Г.</a:t>
            </a:r>
          </a:p>
        </p:txBody>
      </p:sp>
      <p:pic>
        <p:nvPicPr>
          <p:cNvPr id="33799" name="Рисунок 11" descr="P328302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2565400"/>
            <a:ext cx="2447925" cy="18351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7657" name="Прямоугольник 13"/>
          <p:cNvSpPr>
            <a:spLocks noChangeArrowheads="1"/>
          </p:cNvSpPr>
          <p:nvPr/>
        </p:nvSpPr>
        <p:spPr bwMode="auto">
          <a:xfrm>
            <a:off x="250825" y="5300663"/>
            <a:ext cx="3419475" cy="1341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Рисуем пальчиками» 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младшая группа №2 «Сказка» </a:t>
            </a:r>
          </a:p>
          <a:p>
            <a:pPr>
              <a:lnSpc>
                <a:spcPct val="115000"/>
              </a:lnSpc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Руководитель: Толмачева Л.М.</a:t>
            </a:r>
          </a:p>
        </p:txBody>
      </p:sp>
      <p:pic>
        <p:nvPicPr>
          <p:cNvPr id="33801" name="Рисунок 9" descr="P320288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4300" y="4724400"/>
            <a:ext cx="2552700" cy="1914525"/>
          </a:xfrm>
          <a:prstGeom prst="rect">
            <a:avLst/>
          </a:prstGeom>
          <a:solidFill>
            <a:srgbClr val="FFFFCC"/>
          </a:solidFill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3802" name="Рисунок 10" descr="P320287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688" y="4724400"/>
            <a:ext cx="2519362" cy="1889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692275" y="549275"/>
            <a:ext cx="6486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 – речевое направление</a:t>
            </a:r>
            <a:endParaRPr lang="ru-RU" sz="2800" i="1">
              <a:solidFill>
                <a:srgbClr val="FF0000"/>
              </a:solidFill>
            </a:endParaRPr>
          </a:p>
        </p:txBody>
      </p:sp>
      <p:sp>
        <p:nvSpPr>
          <p:cNvPr id="34819" name="Прямоугольник 10"/>
          <p:cNvSpPr>
            <a:spLocks noChangeArrowheads="1"/>
          </p:cNvSpPr>
          <p:nvPr/>
        </p:nvSpPr>
        <p:spPr bwMode="auto">
          <a:xfrm>
            <a:off x="2555875" y="1628775"/>
            <a:ext cx="3529013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средняя группа №2 «Звездочки» </a:t>
            </a: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Руководитель: Валицкая Т.В.</a:t>
            </a:r>
          </a:p>
        </p:txBody>
      </p:sp>
      <p:pic>
        <p:nvPicPr>
          <p:cNvPr id="34820" name="Рисунок 14" descr="P32005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196975"/>
            <a:ext cx="2305050" cy="172878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4821" name="Прямоугольник 10"/>
          <p:cNvSpPr>
            <a:spLocks noChangeArrowheads="1"/>
          </p:cNvSpPr>
          <p:nvPr/>
        </p:nvSpPr>
        <p:spPr bwMode="auto">
          <a:xfrm>
            <a:off x="2700338" y="3429000"/>
            <a:ext cx="3527425" cy="1016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Родничок</a:t>
            </a:r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средняя группа №2 «Звездочки» </a:t>
            </a: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Руководитель: Азнабаева Н.И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4822" name="Рисунок 16" descr="P318047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688" y="2924175"/>
            <a:ext cx="2400300" cy="18002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4823" name="Рисунок 17" descr="P320049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068638"/>
            <a:ext cx="2303462" cy="17287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4824" name="Рисунок 18" descr="CAM00459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16688" y="1052513"/>
            <a:ext cx="2303462" cy="17287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4825" name="Прямоугольник 10"/>
          <p:cNvSpPr>
            <a:spLocks noChangeArrowheads="1"/>
          </p:cNvSpPr>
          <p:nvPr/>
        </p:nvSpPr>
        <p:spPr bwMode="auto">
          <a:xfrm>
            <a:off x="2700338" y="5229225"/>
            <a:ext cx="3527425" cy="1016000"/>
          </a:xfrm>
          <a:prstGeom prst="rect">
            <a:avLst/>
          </a:prstGeom>
          <a:solidFill>
            <a:srgbClr val="FF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Волшебный мир театра</a:t>
            </a:r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средняя группа №1 «Непоседы» </a:t>
            </a:r>
          </a:p>
          <a:p>
            <a:pPr algn="ctr"/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Руководитель: Федорова М.В.</a:t>
            </a:r>
          </a:p>
        </p:txBody>
      </p:sp>
      <p:pic>
        <p:nvPicPr>
          <p:cNvPr id="34826" name="Рисунок 20" descr="Фото0502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388" y="4941888"/>
            <a:ext cx="2376487" cy="17827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4827" name="Рисунок 21" descr="Фото0499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3663" y="4868863"/>
            <a:ext cx="2447925" cy="183673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1042988" y="549275"/>
            <a:ext cx="74533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Физкультурно-оздоровительное направление</a:t>
            </a:r>
            <a:endParaRPr lang="ru-RU" sz="2800" i="1">
              <a:solidFill>
                <a:srgbClr val="FF0000"/>
              </a:solidFill>
            </a:endParaRPr>
          </a:p>
        </p:txBody>
      </p:sp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323850" y="1773238"/>
            <a:ext cx="4392613" cy="1658937"/>
          </a:xfrm>
          <a:prstGeom prst="rect">
            <a:avLst/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8738">
              <a:lnSpc>
                <a:spcPct val="115000"/>
              </a:lnSpc>
            </a:pPr>
            <a:r>
              <a:rPr lang="ru-RU" sz="1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 мяча»-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</a:p>
          <a:p>
            <a:pPr indent="58738">
              <a:lnSpc>
                <a:spcPct val="115000"/>
              </a:lnSpc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Руководитель: Кичигина Наталья Анатольевна- инструктор по физической культуре</a:t>
            </a:r>
          </a:p>
        </p:txBody>
      </p:sp>
      <p:pic>
        <p:nvPicPr>
          <p:cNvPr id="35844" name="Рисунок 4" descr="IMG_03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625" y="4149725"/>
            <a:ext cx="3240088" cy="24304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5845" name="Рисунок 5" descr="IMG_03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4149725"/>
            <a:ext cx="3240087" cy="24304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35846" name="Рисунок 6" descr="IMG_037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5600" y="1268413"/>
            <a:ext cx="3240088" cy="24304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429625" cy="928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современного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оборудования в детском саду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en-US" sz="2800" dirty="0" smtClean="0">
              <a:latin typeface="+mn-lt"/>
            </a:endParaRPr>
          </a:p>
        </p:txBody>
      </p:sp>
      <p:sp>
        <p:nvSpPr>
          <p:cNvPr id="36867" name="Прямоугольник 9"/>
          <p:cNvSpPr>
            <a:spLocks noChangeArrowheads="1"/>
          </p:cNvSpPr>
          <p:nvPr/>
        </p:nvSpPr>
        <p:spPr bwMode="auto">
          <a:xfrm>
            <a:off x="1835150" y="5300663"/>
            <a:ext cx="5643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Оформление документации, </a:t>
            </a:r>
          </a:p>
          <a:p>
            <a:r>
              <a:rPr lang="ru-RU" sz="2800">
                <a:solidFill>
                  <a:schemeClr val="bg1"/>
                </a:solidFill>
              </a:rPr>
              <a:t>повышение проф.мастерства</a:t>
            </a:r>
          </a:p>
        </p:txBody>
      </p:sp>
      <p:sp>
        <p:nvSpPr>
          <p:cNvPr id="36868" name="Прямоугольник 8"/>
          <p:cNvSpPr>
            <a:spLocks noChangeArrowheads="1"/>
          </p:cNvSpPr>
          <p:nvPr/>
        </p:nvSpPr>
        <p:spPr bwMode="auto">
          <a:xfrm>
            <a:off x="3132138" y="1844675"/>
            <a:ext cx="2022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Компьютеры</a:t>
            </a:r>
          </a:p>
        </p:txBody>
      </p:sp>
      <p:sp>
        <p:nvSpPr>
          <p:cNvPr id="36869" name="Прямоугольник 9"/>
          <p:cNvSpPr>
            <a:spLocks noChangeArrowheads="1"/>
          </p:cNvSpPr>
          <p:nvPr/>
        </p:nvSpPr>
        <p:spPr bwMode="auto">
          <a:xfrm>
            <a:off x="2700338" y="2349500"/>
            <a:ext cx="299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Проектор с экраном</a:t>
            </a:r>
          </a:p>
        </p:txBody>
      </p:sp>
      <p:sp>
        <p:nvSpPr>
          <p:cNvPr id="36870" name="Прямоугольник 11"/>
          <p:cNvSpPr>
            <a:spLocks noChangeArrowheads="1"/>
          </p:cNvSpPr>
          <p:nvPr/>
        </p:nvSpPr>
        <p:spPr bwMode="auto">
          <a:xfrm>
            <a:off x="3132138" y="2924175"/>
            <a:ext cx="197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Фотокамера </a:t>
            </a:r>
          </a:p>
        </p:txBody>
      </p:sp>
      <p:sp>
        <p:nvSpPr>
          <p:cNvPr id="36871" name="Прямоугольник 12"/>
          <p:cNvSpPr>
            <a:spLocks noChangeArrowheads="1"/>
          </p:cNvSpPr>
          <p:nvPr/>
        </p:nvSpPr>
        <p:spPr bwMode="auto">
          <a:xfrm>
            <a:off x="2916238" y="35004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Магнитофоны </a:t>
            </a:r>
          </a:p>
        </p:txBody>
      </p:sp>
      <p:sp>
        <p:nvSpPr>
          <p:cNvPr id="36872" name="Прямоугольник 13"/>
          <p:cNvSpPr>
            <a:spLocks noChangeArrowheads="1"/>
          </p:cNvSpPr>
          <p:nvPr/>
        </p:nvSpPr>
        <p:spPr bwMode="auto">
          <a:xfrm>
            <a:off x="1979613" y="4076700"/>
            <a:ext cx="474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Телевизоры с DVD приставками</a:t>
            </a:r>
          </a:p>
        </p:txBody>
      </p:sp>
      <p:pic>
        <p:nvPicPr>
          <p:cNvPr id="16" name="Picture 22" descr="07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276475"/>
            <a:ext cx="152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3D_2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825" y="4652963"/>
            <a:ext cx="1428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3D_2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475" y="5905500"/>
            <a:ext cx="1285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3D_3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08850" y="5013325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 descr="3D_2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1844675"/>
            <a:ext cx="12477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инновационной деятельности МАДОУ «Детский сад №18»</a:t>
            </a:r>
            <a:endParaRPr lang="en-US" sz="28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1763688" y="1844824"/>
            <a:ext cx="5429288" cy="915120"/>
            <a:chOff x="304800" y="6459"/>
            <a:chExt cx="4267200" cy="91512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100" dirty="0">
                  <a:latin typeface="Times New Roman" pitchFamily="18" charset="0"/>
                  <a:cs typeface="Times New Roman" pitchFamily="18" charset="0"/>
                </a:rPr>
                <a:t>Работа с педагогами</a:t>
              </a:r>
            </a:p>
          </p:txBody>
        </p:sp>
      </p:grpSp>
      <p:sp>
        <p:nvSpPr>
          <p:cNvPr id="20484" name="Прямоугольник 9"/>
          <p:cNvSpPr>
            <a:spLocks noChangeArrowheads="1"/>
          </p:cNvSpPr>
          <p:nvPr/>
        </p:nvSpPr>
        <p:spPr bwMode="auto">
          <a:xfrm>
            <a:off x="1857375" y="571500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Работа по самообразованию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1691680" y="2996952"/>
            <a:ext cx="5429288" cy="915120"/>
            <a:chOff x="304800" y="6459"/>
            <a:chExt cx="4267200" cy="915120"/>
          </a:xfrm>
          <a:solidFill>
            <a:srgbClr val="FFC00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100" dirty="0">
                  <a:latin typeface="Times New Roman" pitchFamily="18" charset="0"/>
                  <a:cs typeface="Times New Roman" pitchFamily="18" charset="0"/>
                </a:rPr>
                <a:t>Работа с детьми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763688" y="4149080"/>
            <a:ext cx="5429288" cy="915120"/>
            <a:chOff x="304800" y="6459"/>
            <a:chExt cx="4267200" cy="915120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100" dirty="0">
                  <a:latin typeface="Times New Roman" pitchFamily="18" charset="0"/>
                  <a:cs typeface="Times New Roman" pitchFamily="18" charset="0"/>
                </a:rPr>
                <a:t>Работа с родителями</a:t>
              </a:r>
            </a:p>
          </p:txBody>
        </p:sp>
      </p:grpSp>
      <p:grpSp>
        <p:nvGrpSpPr>
          <p:cNvPr id="7" name="Группа 3"/>
          <p:cNvGrpSpPr/>
          <p:nvPr/>
        </p:nvGrpSpPr>
        <p:grpSpPr>
          <a:xfrm>
            <a:off x="1763688" y="5445224"/>
            <a:ext cx="5429288" cy="915120"/>
            <a:chOff x="304800" y="6459"/>
            <a:chExt cx="4267200" cy="91512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04800" y="6459"/>
              <a:ext cx="4267200" cy="91512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49472" y="51131"/>
              <a:ext cx="4177856" cy="825776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1290" tIns="0" rIns="161290" bIns="0" spcCol="1270" anchor="ctr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100" dirty="0">
                  <a:latin typeface="Times New Roman" pitchFamily="18" charset="0"/>
                  <a:cs typeface="Times New Roman" pitchFamily="18" charset="0"/>
                </a:rPr>
                <a:t>Работа с социумом</a:t>
              </a: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8"/>
          <p:cNvSpPr>
            <a:spLocks noChangeArrowheads="1"/>
          </p:cNvSpPr>
          <p:nvPr/>
        </p:nvSpPr>
        <p:spPr bwMode="auto">
          <a:xfrm>
            <a:off x="1547813" y="549275"/>
            <a:ext cx="708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37891" name="Рисунок 3" descr="i (37)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2205038"/>
            <a:ext cx="41910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179388" y="2492375"/>
            <a:ext cx="3478212" cy="40005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3059113" y="1412875"/>
            <a:ext cx="3679825" cy="1016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Родительские собрания с использованием компьютерных презентаций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5724525" y="2492375"/>
            <a:ext cx="32766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Семейные клубы</a:t>
            </a:r>
          </a:p>
        </p:txBody>
      </p:sp>
      <p:sp>
        <p:nvSpPr>
          <p:cNvPr id="8199" name="TextBox 11"/>
          <p:cNvSpPr txBox="1">
            <a:spLocks noChangeArrowheads="1"/>
          </p:cNvSpPr>
          <p:nvPr/>
        </p:nvSpPr>
        <p:spPr bwMode="auto">
          <a:xfrm>
            <a:off x="2700338" y="5876925"/>
            <a:ext cx="4114800" cy="40005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Семейные праздники, посиделки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179388" y="4868863"/>
            <a:ext cx="3419475" cy="4000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Душевный разговор</a:t>
            </a:r>
          </a:p>
        </p:txBody>
      </p:sp>
      <p:sp>
        <p:nvSpPr>
          <p:cNvPr id="8201" name="TextBox 14"/>
          <p:cNvSpPr txBox="1">
            <a:spLocks noChangeArrowheads="1"/>
          </p:cNvSpPr>
          <p:nvPr/>
        </p:nvSpPr>
        <p:spPr bwMode="auto">
          <a:xfrm>
            <a:off x="6324600" y="3573463"/>
            <a:ext cx="2819400" cy="40005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Семейные конкурсы</a:t>
            </a:r>
          </a:p>
        </p:txBody>
      </p:sp>
      <p:sp>
        <p:nvSpPr>
          <p:cNvPr id="8202" name="TextBox 15"/>
          <p:cNvSpPr txBox="1">
            <a:spLocks noChangeArrowheads="1"/>
          </p:cNvSpPr>
          <p:nvPr/>
        </p:nvSpPr>
        <p:spPr bwMode="auto">
          <a:xfrm>
            <a:off x="5867400" y="4724400"/>
            <a:ext cx="3276600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Times New Roman" pitchFamily="18" charset="0"/>
                <a:cs typeface="Times New Roman" pitchFamily="18" charset="0"/>
              </a:rPr>
              <a:t>СМС-почта</a:t>
            </a:r>
          </a:p>
        </p:txBody>
      </p:sp>
      <p:sp>
        <p:nvSpPr>
          <p:cNvPr id="8203" name="TextBox 16"/>
          <p:cNvSpPr txBox="1">
            <a:spLocks noChangeArrowheads="1"/>
          </p:cNvSpPr>
          <p:nvPr/>
        </p:nvSpPr>
        <p:spPr bwMode="auto">
          <a:xfrm>
            <a:off x="107950" y="3357563"/>
            <a:ext cx="3276600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Мастер – классы родителей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2411413" y="549275"/>
            <a:ext cx="4464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 родителей «Семь Я»</a:t>
            </a:r>
          </a:p>
        </p:txBody>
      </p:sp>
      <p:pic>
        <p:nvPicPr>
          <p:cNvPr id="20485" name="Рисунок 4" descr="Изображение 017 — коп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6238" y="3213100"/>
            <a:ext cx="3009900" cy="194468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486" name="Рисунок 5" descr="Изображение 017 — копия (2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888" y="4581525"/>
            <a:ext cx="2814637" cy="2016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0487" name="Рисунок 6" descr="P227229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2349500"/>
            <a:ext cx="1873250" cy="30718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250825" y="1773238"/>
            <a:ext cx="88931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Оптимизация и гармонизация детско-родительских отношений в семье.</a:t>
            </a:r>
          </a:p>
          <a:p>
            <a:pPr eaLnBrk="0" hangingPunct="0"/>
            <a:endParaRPr lang="ru-RU"/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179388" y="5661025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Руководитель клуба педагог-психолог ДОУ: Комарова М.П.</a:t>
            </a: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2843213" y="1890713"/>
            <a:ext cx="58324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1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Оказать консультативно – методическую помощь.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Повышение уровня психологической культуры и культуры воспитания детей в семье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395288" y="579438"/>
            <a:ext cx="856932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творческий, краткосрочный, информационно-практико-ориентированный, социально-просветительский.</a:t>
            </a:r>
          </a:p>
          <a:p>
            <a:pPr eaLnBrk="0" hangingPunct="0"/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и состав участников: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15 семей воспитанников старшего дошкольного возраста.</a:t>
            </a:r>
          </a:p>
          <a:p>
            <a:pPr eaLnBrk="0" hangingPunct="0"/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Время, планируемое на реализацию проекта: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3 недели.</a:t>
            </a:r>
          </a:p>
          <a:p>
            <a:pPr eaLnBrk="0" hangingPunct="0"/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дефицит представлений об истории, традициях , родословной своей семьи.</a:t>
            </a:r>
          </a:p>
          <a:p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внедрение метода детских проектов с целью вовлечения родителей в педагогический процесс; стимулирование интереса родителей к взаимодействию с педагогами в вопросах патриотического воспитания детей дошкольного возраста; воспитание в детях семейного патриотизма.</a:t>
            </a:r>
            <a:r>
              <a:rPr lang="ru-RU" sz="1600" u="sng"/>
              <a:t> </a:t>
            </a:r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Познакомить детей с изображением и значением гербов в разных странах, эпохах;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Формировать у детей элементарные представления о гербе, как эмблеме духовной общности семьи;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Формировать у детей гендерную, семейную, гражданскую принадлежность, патриотические чувства;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Способствовать сплочению семьи ребенка посредством развития интереса к общему делу;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Способствовать объединению участников проекта (детей и родителей) в рамках создания коллективных творческих работ;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Способствовать проявлению креативности участников проекта.</a:t>
            </a:r>
          </a:p>
          <a:p>
            <a:pPr>
              <a:buFont typeface="Wingdings" pitchFamily="2" charset="2"/>
              <a:buChar char="ü"/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детей и родителей:</a:t>
            </a:r>
            <a:endParaRPr 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разработка проекта семейного герба;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реализация проекта (создание герба семьи)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представление творческих работ: презентация</a:t>
            </a:r>
          </a:p>
          <a:p>
            <a:pPr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выставка семейного творчества</a:t>
            </a: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539750" y="0"/>
            <a:ext cx="802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Детско-родительский проект «Герб моей семьи»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468313" y="260350"/>
            <a:ext cx="802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«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моей семьи» </a:t>
            </a:r>
          </a:p>
        </p:txBody>
      </p:sp>
      <p:pic>
        <p:nvPicPr>
          <p:cNvPr id="6" name="Рисунок 5" descr="P41031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3050" y="0"/>
            <a:ext cx="2520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41031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335338"/>
            <a:ext cx="2592388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41031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2384425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4103117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813" y="0"/>
            <a:ext cx="25098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410311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363" y="0"/>
            <a:ext cx="2409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4103108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47813" y="3357563"/>
            <a:ext cx="27130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4103109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03575" y="3357563"/>
            <a:ext cx="24669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4103114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932363" y="3306763"/>
            <a:ext cx="25558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4103115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40538" y="3213100"/>
            <a:ext cx="2303462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4103116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203575" y="0"/>
            <a:ext cx="240982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10"/>
          <p:cNvSpPr>
            <a:spLocks noChangeArrowheads="1"/>
          </p:cNvSpPr>
          <p:nvPr/>
        </p:nvSpPr>
        <p:spPr bwMode="auto">
          <a:xfrm>
            <a:off x="2484438" y="1052513"/>
            <a:ext cx="2087562" cy="1296987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Преемственность</a:t>
            </a:r>
          </a:p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школой </a:t>
            </a:r>
          </a:p>
        </p:txBody>
      </p:sp>
      <p:sp>
        <p:nvSpPr>
          <p:cNvPr id="41987" name="Прямоугольник 62"/>
          <p:cNvSpPr>
            <a:spLocks noChangeArrowheads="1"/>
          </p:cNvSpPr>
          <p:nvPr/>
        </p:nvSpPr>
        <p:spPr bwMode="auto">
          <a:xfrm>
            <a:off x="935038" y="476250"/>
            <a:ext cx="82089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Сотрудничество ДОУ с внешними организациями.</a:t>
            </a:r>
            <a:endParaRPr lang="ru-RU" altLang="ru-RU" sz="3200">
              <a:solidFill>
                <a:srgbClr val="C00000"/>
              </a:solidFill>
            </a:endParaRPr>
          </a:p>
        </p:txBody>
      </p:sp>
      <p:pic>
        <p:nvPicPr>
          <p:cNvPr id="41988" name="Рисунок 63" descr="i (10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3124200"/>
            <a:ext cx="2900363" cy="19335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6" name="Стрелка вверх 25"/>
          <p:cNvSpPr/>
          <p:nvPr/>
        </p:nvSpPr>
        <p:spPr>
          <a:xfrm rot="10800000">
            <a:off x="3276600" y="2362200"/>
            <a:ext cx="484188" cy="7493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5638800" y="2362200"/>
            <a:ext cx="484188" cy="7493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13353080">
            <a:off x="6430963" y="2247900"/>
            <a:ext cx="485775" cy="1050925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7383774">
            <a:off x="2470944" y="2234407"/>
            <a:ext cx="523875" cy="1271587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16200000">
            <a:off x="6539706" y="3213894"/>
            <a:ext cx="484188" cy="9144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5400000">
            <a:off x="2579687" y="3098801"/>
            <a:ext cx="485775" cy="104775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5400000">
            <a:off x="2567781" y="4366419"/>
            <a:ext cx="484188" cy="104775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6200000">
            <a:off x="6425406" y="4471194"/>
            <a:ext cx="484188" cy="6858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>
            <a:off x="3124200" y="5105400"/>
            <a:ext cx="484188" cy="9144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867400" y="5029200"/>
            <a:ext cx="484188" cy="1143000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5943600" y="5715000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ЦДТТ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1428750" y="5500688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Выставочный </a:t>
            </a:r>
          </a:p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</a:t>
            </a:r>
          </a:p>
        </p:txBody>
      </p:sp>
      <p:sp>
        <p:nvSpPr>
          <p:cNvPr id="37" name="Стрелка вверх 36"/>
          <p:cNvSpPr/>
          <p:nvPr/>
        </p:nvSpPr>
        <p:spPr>
          <a:xfrm>
            <a:off x="4624388" y="5105400"/>
            <a:ext cx="485775" cy="842963"/>
          </a:xfrm>
          <a:prstGeom prst="up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3733800" y="5715000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музей</a:t>
            </a:r>
          </a:p>
        </p:txBody>
      </p:sp>
      <p:sp>
        <p:nvSpPr>
          <p:cNvPr id="45" name="Oval 16"/>
          <p:cNvSpPr>
            <a:spLocks noChangeArrowheads="1"/>
          </p:cNvSpPr>
          <p:nvPr/>
        </p:nvSpPr>
        <p:spPr bwMode="auto">
          <a:xfrm>
            <a:off x="395288" y="4221163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Шахматный </a:t>
            </a:r>
          </a:p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395288" y="3068638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611188" y="1700213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ЦДТ « Радуга»</a:t>
            </a:r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4643438" y="1052513"/>
            <a:ext cx="2089150" cy="1368425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Театры г. Орска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6588125" y="1628775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Д/К «Горняк»</a:t>
            </a:r>
          </a:p>
          <a:p>
            <a:pPr algn="ctr"/>
            <a:endParaRPr lang="ru-RU" altLang="ru-RU" sz="1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7162800" y="3048000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Городская</a:t>
            </a:r>
          </a:p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библиотека</a:t>
            </a:r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6948488" y="4221163"/>
            <a:ext cx="1981200" cy="1143000"/>
          </a:xfrm>
          <a:prstGeom prst="ellipse">
            <a:avLst/>
          </a:prstGeom>
          <a:gradFill rotWithShape="0">
            <a:gsLst>
              <a:gs pos="0">
                <a:srgbClr val="66FFFF"/>
              </a:gs>
              <a:gs pos="100000">
                <a:srgbClr val="FFFF99"/>
              </a:gs>
            </a:gsLst>
            <a:lin ang="2700000" scaled="1"/>
          </a:gra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</a:t>
            </a:r>
          </a:p>
          <a:p>
            <a:pPr algn="ctr"/>
            <a:r>
              <a:rPr lang="ru-RU" altLang="ru-RU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26" grpId="0" animBg="1"/>
      <p:bldP spid="62" grpId="0" animBg="1" autoUpdateAnimBg="0"/>
      <p:bldP spid="44" grpId="0" animBg="1" autoUpdateAnimBg="0"/>
      <p:bldP spid="43" grpId="0" animBg="1" autoUpdateAnimBg="0"/>
      <p:bldP spid="45" grpId="0" animBg="1" autoUpdateAnimBg="0"/>
      <p:bldP spid="46" grpId="0" animBg="1" autoUpdateAnimBg="0"/>
      <p:bldP spid="47" grpId="0" animBg="1" autoUpdateAnimBg="0"/>
      <p:bldP spid="60" grpId="0" animBg="1" autoUpdateAnimBg="0"/>
      <p:bldP spid="41" grpId="0" animBg="1" autoUpdateAnimBg="0"/>
      <p:bldP spid="42" grpId="0" animBg="1" autoUpdateAnimBg="0"/>
      <p:bldP spid="5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7670800" algn="l"/>
              </a:tabLst>
            </a:pPr>
            <a:r>
              <a:rPr lang="ru-RU" sz="1200"/>
              <a:t/>
            </a:r>
            <a:br>
              <a:rPr lang="ru-RU" sz="1200"/>
            </a:br>
            <a:endParaRPr lang="ru-RU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36838"/>
            <a:ext cx="2592388" cy="17208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12" name="Picture 25" descr="C:\Users\User\Documents\Старший воспитатель\СТАРШИЙ ВОСПИТАТЕЛЬ № 2\Фото\ПДД и ОБЖ\2013-14\P10101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8038" y="2636838"/>
            <a:ext cx="2376487" cy="17827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13" name="Picture 2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825" y="188913"/>
            <a:ext cx="2486025" cy="18637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14" name="Picture 27" descr="C:\Users\User\Desktop\Педагоги\МУЗЫКАЛЬНЫЕ РУКОВОДИТЕЛИ\Музыкальная школа\P10100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6600" y="188913"/>
            <a:ext cx="2543175" cy="19081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15" name="Picture 2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27763" y="188913"/>
            <a:ext cx="2520950" cy="18907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3016" name="Прямоугольник 27"/>
          <p:cNvSpPr>
            <a:spLocks noChangeArrowheads="1"/>
          </p:cNvSpPr>
          <p:nvPr/>
        </p:nvSpPr>
        <p:spPr bwMode="auto">
          <a:xfrm>
            <a:off x="250825" y="2205038"/>
            <a:ext cx="2449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Д/К«Горняк» «Цирк»</a:t>
            </a:r>
          </a:p>
        </p:txBody>
      </p:sp>
      <p:pic>
        <p:nvPicPr>
          <p:cNvPr id="43017" name="Рисунок 28" descr="P101062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27763" y="2636838"/>
            <a:ext cx="2460625" cy="18446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18" name="Рисунок 29" descr="P1010055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8038" y="4797425"/>
            <a:ext cx="2519362" cy="17002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19" name="Рисунок 30" descr="P1010090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0825" y="4724400"/>
            <a:ext cx="2736850" cy="17653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3020" name="Рисунок 31" descr="SAM_0963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72225" y="4797425"/>
            <a:ext cx="2376488" cy="16383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3021" name="Прямоугольник 32"/>
          <p:cNvSpPr>
            <a:spLocks noChangeArrowheads="1"/>
          </p:cNvSpPr>
          <p:nvPr/>
        </p:nvSpPr>
        <p:spPr bwMode="auto">
          <a:xfrm>
            <a:off x="1042988" y="4365625"/>
            <a:ext cx="739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</a:p>
        </p:txBody>
      </p:sp>
      <p:sp>
        <p:nvSpPr>
          <p:cNvPr id="43022" name="Прямоугольник 33"/>
          <p:cNvSpPr>
            <a:spLocks noChangeArrowheads="1"/>
          </p:cNvSpPr>
          <p:nvPr/>
        </p:nvSpPr>
        <p:spPr bwMode="auto">
          <a:xfrm>
            <a:off x="3132138" y="2205038"/>
            <a:ext cx="316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 школа</a:t>
            </a:r>
          </a:p>
        </p:txBody>
      </p:sp>
      <p:sp>
        <p:nvSpPr>
          <p:cNvPr id="43023" name="Прямоугольник 35"/>
          <p:cNvSpPr>
            <a:spLocks noChangeArrowheads="1"/>
          </p:cNvSpPr>
          <p:nvPr/>
        </p:nvSpPr>
        <p:spPr bwMode="auto">
          <a:xfrm>
            <a:off x="6084888" y="2205038"/>
            <a:ext cx="284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 школа</a:t>
            </a:r>
          </a:p>
        </p:txBody>
      </p:sp>
      <p:sp>
        <p:nvSpPr>
          <p:cNvPr id="43024" name="Прямоугольник 36"/>
          <p:cNvSpPr>
            <a:spLocks noChangeArrowheads="1"/>
          </p:cNvSpPr>
          <p:nvPr/>
        </p:nvSpPr>
        <p:spPr bwMode="auto">
          <a:xfrm>
            <a:off x="4140200" y="4437063"/>
            <a:ext cx="739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МЧС</a:t>
            </a:r>
          </a:p>
        </p:txBody>
      </p:sp>
      <p:sp>
        <p:nvSpPr>
          <p:cNvPr id="43025" name="Прямоугольник 38"/>
          <p:cNvSpPr>
            <a:spLocks noChangeArrowheads="1"/>
          </p:cNvSpPr>
          <p:nvPr/>
        </p:nvSpPr>
        <p:spPr bwMode="auto">
          <a:xfrm>
            <a:off x="827088" y="6488113"/>
            <a:ext cx="173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ЦДТ « Радуга»</a:t>
            </a:r>
          </a:p>
        </p:txBody>
      </p:sp>
      <p:sp>
        <p:nvSpPr>
          <p:cNvPr id="43026" name="Прямоугольник 39"/>
          <p:cNvSpPr>
            <a:spLocks noChangeArrowheads="1"/>
          </p:cNvSpPr>
          <p:nvPr/>
        </p:nvSpPr>
        <p:spPr bwMode="auto">
          <a:xfrm>
            <a:off x="3851275" y="6488113"/>
            <a:ext cx="173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ЦДТ « Радуга»</a:t>
            </a:r>
          </a:p>
        </p:txBody>
      </p:sp>
      <p:sp>
        <p:nvSpPr>
          <p:cNvPr id="43027" name="Прямоугольник 40"/>
          <p:cNvSpPr>
            <a:spLocks noChangeArrowheads="1"/>
          </p:cNvSpPr>
          <p:nvPr/>
        </p:nvSpPr>
        <p:spPr bwMode="auto">
          <a:xfrm>
            <a:off x="6516688" y="6488113"/>
            <a:ext cx="2303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Шахматный  клуб</a:t>
            </a:r>
          </a:p>
        </p:txBody>
      </p:sp>
      <p:sp>
        <p:nvSpPr>
          <p:cNvPr id="43028" name="Прямоугольник 39"/>
          <p:cNvSpPr>
            <a:spLocks noChangeArrowheads="1"/>
          </p:cNvSpPr>
          <p:nvPr/>
        </p:nvSpPr>
        <p:spPr bwMode="auto">
          <a:xfrm>
            <a:off x="6737350" y="4437063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Д/К « Горняк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 descr="1374507107_p1430490.jp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692150"/>
            <a:ext cx="2447925" cy="183673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4035" name="Рисунок 7" descr="v2207_1374494349892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475" y="765175"/>
            <a:ext cx="2665413" cy="177323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4036" name="Рисунок 8" descr="P31928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313" y="3284538"/>
            <a:ext cx="2519362" cy="18907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4037" name="Рисунок 9" descr="IMG_029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788" y="692150"/>
            <a:ext cx="2592387" cy="259238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4038" name="Прямоугольник 10"/>
          <p:cNvSpPr>
            <a:spLocks noChangeArrowheads="1"/>
          </p:cNvSpPr>
          <p:nvPr/>
        </p:nvSpPr>
        <p:spPr bwMode="auto">
          <a:xfrm>
            <a:off x="4284663" y="2565400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</a:p>
        </p:txBody>
      </p:sp>
      <p:sp>
        <p:nvSpPr>
          <p:cNvPr id="44039" name="Прямоугольник 11"/>
          <p:cNvSpPr>
            <a:spLocks noChangeArrowheads="1"/>
          </p:cNvSpPr>
          <p:nvPr/>
        </p:nvSpPr>
        <p:spPr bwMode="auto">
          <a:xfrm>
            <a:off x="1331913" y="2565400"/>
            <a:ext cx="971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ГИБДД</a:t>
            </a:r>
          </a:p>
        </p:txBody>
      </p:sp>
      <p:sp>
        <p:nvSpPr>
          <p:cNvPr id="44040" name="Прямоугольник 12"/>
          <p:cNvSpPr>
            <a:spLocks noChangeArrowheads="1"/>
          </p:cNvSpPr>
          <p:nvPr/>
        </p:nvSpPr>
        <p:spPr bwMode="auto">
          <a:xfrm>
            <a:off x="539750" y="5373688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Выставочный зал</a:t>
            </a:r>
          </a:p>
        </p:txBody>
      </p:sp>
      <p:sp>
        <p:nvSpPr>
          <p:cNvPr id="44041" name="Прямоугольник 13"/>
          <p:cNvSpPr>
            <a:spLocks noChangeArrowheads="1"/>
          </p:cNvSpPr>
          <p:nvPr/>
        </p:nvSpPr>
        <p:spPr bwMode="auto">
          <a:xfrm>
            <a:off x="6372225" y="3357563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музей</a:t>
            </a:r>
          </a:p>
        </p:txBody>
      </p:sp>
      <p:pic>
        <p:nvPicPr>
          <p:cNvPr id="44042" name="Рисунок 10" descr="SL38001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63938" y="3284538"/>
            <a:ext cx="2592387" cy="19446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62"/>
          <p:cNvSpPr>
            <a:spLocks noChangeArrowheads="1"/>
          </p:cNvSpPr>
          <p:nvPr/>
        </p:nvSpPr>
        <p:spPr bwMode="auto">
          <a:xfrm>
            <a:off x="250825" y="476250"/>
            <a:ext cx="8763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сотрудников в праздниках и мероприятиях социальной направленности </a:t>
            </a:r>
            <a:endParaRPr lang="ru-RU" altLang="ru-RU" sz="3200">
              <a:solidFill>
                <a:srgbClr val="C00000"/>
              </a:solidFill>
            </a:endParaRPr>
          </a:p>
        </p:txBody>
      </p:sp>
      <p:pic>
        <p:nvPicPr>
          <p:cNvPr id="11267" name="Рисунок 27" descr="i (11)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7347">
            <a:off x="3149600" y="1544638"/>
            <a:ext cx="20939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Рисунок 28" descr="Рисунок1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6FFF0"/>
              </a:clrFrom>
              <a:clrTo>
                <a:srgbClr val="F6FF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95400"/>
            <a:ext cx="2895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30"/>
          <p:cNvSpPr txBox="1">
            <a:spLocks noChangeArrowheads="1"/>
          </p:cNvSpPr>
          <p:nvPr/>
        </p:nvSpPr>
        <p:spPr bwMode="auto">
          <a:xfrm rot="-1410797">
            <a:off x="3317875" y="2033588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</a:p>
        </p:txBody>
      </p:sp>
      <p:pic>
        <p:nvPicPr>
          <p:cNvPr id="11270" name="Рисунок 33" descr="i (1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332446">
            <a:off x="5807075" y="1620838"/>
            <a:ext cx="2093913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34"/>
          <p:cNvSpPr txBox="1">
            <a:spLocks noChangeArrowheads="1"/>
          </p:cNvSpPr>
          <p:nvPr/>
        </p:nvSpPr>
        <p:spPr bwMode="auto">
          <a:xfrm rot="-1410797">
            <a:off x="5832475" y="2033588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</a:p>
        </p:txBody>
      </p:sp>
      <p:pic>
        <p:nvPicPr>
          <p:cNvPr id="11272" name="Рисунок 35" descr="i (1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1338837">
            <a:off x="1671638" y="4541838"/>
            <a:ext cx="20939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32" descr="i (1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729806">
            <a:off x="4389438" y="3352800"/>
            <a:ext cx="2093912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36" descr="i (1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4419600"/>
            <a:ext cx="20939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37"/>
          <p:cNvSpPr txBox="1">
            <a:spLocks noChangeArrowheads="1"/>
          </p:cNvSpPr>
          <p:nvPr/>
        </p:nvSpPr>
        <p:spPr bwMode="auto">
          <a:xfrm rot="1274026">
            <a:off x="4275138" y="369728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 </a:t>
            </a:r>
          </a:p>
          <a:p>
            <a:pPr algn="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нации</a:t>
            </a:r>
          </a:p>
        </p:txBody>
      </p:sp>
      <p:sp>
        <p:nvSpPr>
          <p:cNvPr id="11276" name="TextBox 38"/>
          <p:cNvSpPr txBox="1">
            <a:spLocks noChangeArrowheads="1"/>
          </p:cNvSpPr>
          <p:nvPr/>
        </p:nvSpPr>
        <p:spPr bwMode="auto">
          <a:xfrm rot="-1410797">
            <a:off x="1711325" y="4899025"/>
            <a:ext cx="174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солидарности трудящихся</a:t>
            </a:r>
          </a:p>
        </p:txBody>
      </p:sp>
      <p:sp>
        <p:nvSpPr>
          <p:cNvPr id="11277" name="TextBox 39"/>
          <p:cNvSpPr txBox="1">
            <a:spLocks noChangeArrowheads="1"/>
          </p:cNvSpPr>
          <p:nvPr/>
        </p:nvSpPr>
        <p:spPr bwMode="auto">
          <a:xfrm>
            <a:off x="6823075" y="477678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</a:p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Победы</a:t>
            </a:r>
          </a:p>
        </p:txBody>
      </p:sp>
      <p:sp>
        <p:nvSpPr>
          <p:cNvPr id="11278" name="TextBox 64"/>
          <p:cNvSpPr txBox="1">
            <a:spLocks noChangeArrowheads="1"/>
          </p:cNvSpPr>
          <p:nvPr/>
        </p:nvSpPr>
        <p:spPr bwMode="auto">
          <a:xfrm rot="-150571">
            <a:off x="1085850" y="2840038"/>
            <a:ext cx="160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algn="ctr"/>
            <a:r>
              <a:rPr lang="ru-RU" alt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  <p:bldP spid="11275" grpId="0"/>
      <p:bldP spid="11276" grpId="0"/>
      <p:bldP spid="11277" grpId="0"/>
      <p:bldP spid="112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Desktop\фото детский сад18\фото детский сад18 11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6300788" y="3789363"/>
            <a:ext cx="2686050" cy="2016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6083" name="Рисунок 5" descr="SL380076.JPG"/>
          <p:cNvPicPr>
            <a:picLocks noChangeAspect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468313" y="1052513"/>
            <a:ext cx="2592387" cy="194468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6084" name="Рисунок 7" descr="P1010043.JPG"/>
          <p:cNvPicPr>
            <a:picLocks noChangeAspect="1"/>
          </p:cNvPicPr>
          <p:nvPr/>
        </p:nvPicPr>
        <p:blipFill>
          <a:blip r:embed="rId4" cstate="screen">
            <a:lum bright="10000"/>
          </a:blip>
          <a:srcRect/>
          <a:stretch>
            <a:fillRect/>
          </a:stretch>
        </p:blipFill>
        <p:spPr bwMode="auto">
          <a:xfrm>
            <a:off x="3419475" y="3789363"/>
            <a:ext cx="2736850" cy="20542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3563938" y="594995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 9 мая 2013год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395288" y="3068638"/>
            <a:ext cx="2765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</a:p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2012год</a:t>
            </a:r>
          </a:p>
        </p:txBody>
      </p:sp>
      <p:pic>
        <p:nvPicPr>
          <p:cNvPr id="46087" name="Рисунок 8" descr="P1010461.JPG"/>
          <p:cNvPicPr>
            <a:picLocks noChangeAspect="1"/>
          </p:cNvPicPr>
          <p:nvPr/>
        </p:nvPicPr>
        <p:blipFill>
          <a:blip r:embed="rId5" cstate="screen">
            <a:lum bright="20000"/>
          </a:blip>
          <a:srcRect/>
          <a:stretch>
            <a:fillRect/>
          </a:stretch>
        </p:blipFill>
        <p:spPr bwMode="auto">
          <a:xfrm>
            <a:off x="3348038" y="1052513"/>
            <a:ext cx="2665412" cy="19986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3276600" y="3141663"/>
            <a:ext cx="2765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</a:p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2013год</a:t>
            </a:r>
          </a:p>
        </p:txBody>
      </p:sp>
      <p:pic>
        <p:nvPicPr>
          <p:cNvPr id="46089" name="Рисунок 10" descr="P1010505.JPG"/>
          <p:cNvPicPr>
            <a:picLocks noChangeAspect="1"/>
          </p:cNvPicPr>
          <p:nvPr/>
        </p:nvPicPr>
        <p:blipFill>
          <a:blip r:embed="rId6" cstate="screen">
            <a:lum bright="20000"/>
          </a:blip>
          <a:srcRect/>
          <a:stretch>
            <a:fillRect/>
          </a:stretch>
        </p:blipFill>
        <p:spPr bwMode="auto">
          <a:xfrm>
            <a:off x="6227763" y="1052513"/>
            <a:ext cx="2689225" cy="2016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6090" name="TextBox 8"/>
          <p:cNvSpPr txBox="1">
            <a:spLocks noChangeArrowheads="1"/>
          </p:cNvSpPr>
          <p:nvPr/>
        </p:nvSpPr>
        <p:spPr bwMode="auto">
          <a:xfrm>
            <a:off x="6227763" y="3141663"/>
            <a:ext cx="2765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пожилого человека</a:t>
            </a:r>
          </a:p>
          <a:p>
            <a:pPr algn="ctr"/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2013год</a:t>
            </a:r>
          </a:p>
        </p:txBody>
      </p:sp>
      <p:pic>
        <p:nvPicPr>
          <p:cNvPr id="46091" name="Рисунок 12" descr="SL380025.JPG"/>
          <p:cNvPicPr>
            <a:picLocks noChangeAspect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 bwMode="auto">
          <a:xfrm>
            <a:off x="468313" y="3716338"/>
            <a:ext cx="2663825" cy="19986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6092" name="TextBox 8"/>
          <p:cNvSpPr txBox="1">
            <a:spLocks noChangeArrowheads="1"/>
          </p:cNvSpPr>
          <p:nvPr/>
        </p:nvSpPr>
        <p:spPr bwMode="auto">
          <a:xfrm>
            <a:off x="539750" y="5876925"/>
            <a:ext cx="2519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 -нации 2012год</a:t>
            </a:r>
          </a:p>
        </p:txBody>
      </p:sp>
      <p:sp>
        <p:nvSpPr>
          <p:cNvPr id="46093" name="TextBox 8"/>
          <p:cNvSpPr txBox="1">
            <a:spLocks noChangeArrowheads="1"/>
          </p:cNvSpPr>
          <p:nvPr/>
        </p:nvSpPr>
        <p:spPr bwMode="auto">
          <a:xfrm>
            <a:off x="6443663" y="5949950"/>
            <a:ext cx="2520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 -нации 2013год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7107" name="WordArt 5"/>
          <p:cNvSpPr>
            <a:spLocks noGrp="1" noChangeArrowheads="1" noChangeShapeType="1" noTextEdit="1"/>
          </p:cNvSpPr>
          <p:nvPr/>
        </p:nvSpPr>
        <p:spPr bwMode="auto">
          <a:xfrm>
            <a:off x="755576" y="1844824"/>
            <a:ext cx="7772400" cy="1470025"/>
          </a:xfrm>
          <a:prstGeom prst="rect">
            <a:avLst/>
          </a:prstGeom>
        </p:spPr>
        <p:txBody>
          <a:bodyPr wrap="none" fromWordArt="1" anchor="ctr"/>
          <a:lstStyle/>
          <a:p>
            <a:pPr algn="ctr" eaLnBrk="0" hangingPunct="0">
              <a:defRPr/>
            </a:pPr>
            <a:r>
              <a:rPr lang="ru-RU" sz="36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"/>
                <a:ea typeface="+mj-ea"/>
                <a:cs typeface="Arial"/>
              </a:rPr>
              <a:t>Творческих успехов Вам,</a:t>
            </a:r>
          </a:p>
          <a:p>
            <a:pPr algn="ctr" eaLnBrk="0" hangingPunct="0">
              <a:defRPr/>
            </a:pPr>
            <a:r>
              <a:rPr lang="ru-RU" sz="3600" b="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Arial"/>
                <a:ea typeface="+mj-ea"/>
                <a:cs typeface="Arial"/>
              </a:rPr>
              <a:t>дорогие педагоги!</a:t>
            </a:r>
          </a:p>
        </p:txBody>
      </p:sp>
      <p:pic>
        <p:nvPicPr>
          <p:cNvPr id="47108" name="Рисунок 4" descr="nedvija-44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0338" y="3860800"/>
            <a:ext cx="33845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79388" y="765175"/>
            <a:ext cx="460851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советы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2012-2013учебный год: «Счастливая дорога от детского сада до домашнего порога».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solidFill>
                  <a:srgbClr val="01020F"/>
                </a:solidFill>
                <a:latin typeface="Times New Roman" pitchFamily="18" charset="0"/>
                <a:cs typeface="Times New Roman" pitchFamily="18" charset="0"/>
              </a:rPr>
              <a:t> 2011-2012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учебный год:«Школа педагогического мастерства» ;«Игра и нравственность».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2013-2014 учебный год: «Компетентность педагога в осуществлении гендерного подхода  к воспитанию детей дошкольного возраста»</a:t>
            </a:r>
          </a:p>
          <a:p>
            <a:endParaRPr lang="ru-RU"/>
          </a:p>
        </p:txBody>
      </p:sp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4246563" y="3565525"/>
            <a:ext cx="4897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Семинары-практикумы</a:t>
            </a:r>
            <a:r>
              <a:rPr lang="ru-RU" sz="1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solidFill>
                  <a:srgbClr val="01020F"/>
                </a:solidFill>
                <a:latin typeface="Times New Roman" pitchFamily="18" charset="0"/>
                <a:cs typeface="Times New Roman" pitchFamily="18" charset="0"/>
              </a:rPr>
              <a:t>2010-2011 учебный год: «Педагогический пробег»; « Влияние игры на нравственное речевое развитие»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solidFill>
                  <a:srgbClr val="01020F"/>
                </a:solidFill>
                <a:latin typeface="Times New Roman" pitchFamily="18" charset="0"/>
                <a:cs typeface="Times New Roman" pitchFamily="18" charset="0"/>
              </a:rPr>
              <a:t>2011-2012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учебный год:«День здоровья педагога»;«Наша интересная работа»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2012-2013учебный год: «Безопасность ребенка»; « Включение дошкольников в систему социальных отношений через развитие игровой деятельности»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2013-2014 учебный год: « Планета Гендер»</a:t>
            </a:r>
            <a:endParaRPr lang="ru-RU" sz="18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Рисунок 8" descr="P227230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7900" y="1844675"/>
            <a:ext cx="2368550" cy="17748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5" name="Рисунок 9" descr="P22723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1863" y="549275"/>
            <a:ext cx="2335212" cy="120491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6" name="Рисунок 10" descr="P212196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388" y="3933825"/>
            <a:ext cx="2449512" cy="183515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177" name="Picture 9" descr="D:\практикуим фото\SL38022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35150" y="5013325"/>
            <a:ext cx="2208213" cy="16557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92163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Клубная деятельность</a:t>
            </a:r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179388" y="1565275"/>
            <a:ext cx="8713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970213" algn="ctr"/>
                <a:tab pos="5940425" algn="r"/>
              </a:tabLst>
            </a:pPr>
            <a:r>
              <a:rPr lang="ru-RU" altLang="ru-RU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Клуб младшего воспитателя «Палитра мастерства». </a:t>
            </a:r>
          </a:p>
          <a:p>
            <a:pPr>
              <a:tabLst>
                <a:tab pos="2970213" algn="ctr"/>
                <a:tab pos="5940425" algn="r"/>
              </a:tabLst>
            </a:pPr>
            <a:r>
              <a:rPr lang="ru-RU" altLang="ru-RU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Руководитель: Волынкина В.В.</a:t>
            </a:r>
          </a:p>
        </p:txBody>
      </p:sp>
      <p:graphicFrame>
        <p:nvGraphicFramePr>
          <p:cNvPr id="49288" name="Group 136"/>
          <p:cNvGraphicFramePr>
            <a:graphicFrameLocks noGrp="1"/>
          </p:cNvGraphicFramePr>
          <p:nvPr>
            <p:ph idx="1"/>
          </p:nvPr>
        </p:nvGraphicFramePr>
        <p:xfrm>
          <a:off x="323850" y="2349500"/>
          <a:ext cx="8604447" cy="1800199"/>
        </p:xfrm>
        <a:graphic>
          <a:graphicData uri="http://schemas.openxmlformats.org/drawingml/2006/table">
            <a:tbl>
              <a:tblPr/>
              <a:tblGrid>
                <a:gridCol w="637828"/>
                <a:gridCol w="3536205"/>
                <a:gridCol w="4430414"/>
              </a:tblGrid>
              <a:tr h="61335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3680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Практикум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31788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317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«Игры с малышами в период адаптации»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36801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Педагогический ринг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«Уроки этикета  и вежливости»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450811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Педагогическое ателье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«Экспериментируем с детьми в процессе игр»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pic>
        <p:nvPicPr>
          <p:cNvPr id="22554" name="Рисунок 6" descr="PB12478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4292600"/>
            <a:ext cx="2913062" cy="2184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2555" name="Рисунок 7" descr="PB12478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4292600"/>
            <a:ext cx="2881313" cy="216058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68313" y="1628775"/>
            <a:ext cx="8675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970213" algn="ctr"/>
                <a:tab pos="5940425" algn="r"/>
              </a:tabLst>
            </a:pPr>
            <a:r>
              <a:rPr lang="ru-RU" altLang="ru-RU" sz="2000" i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Клуб молодого педагога «Ступеньки профессионального  мастерства» Руководитель: Ганина Н.А.</a:t>
            </a:r>
          </a:p>
        </p:txBody>
      </p:sp>
      <p:graphicFrame>
        <p:nvGraphicFramePr>
          <p:cNvPr id="50314" name="Group 138"/>
          <p:cNvGraphicFramePr>
            <a:graphicFrameLocks noGrp="1"/>
          </p:cNvGraphicFramePr>
          <p:nvPr>
            <p:ph idx="1"/>
          </p:nvPr>
        </p:nvGraphicFramePr>
        <p:xfrm>
          <a:off x="611188" y="2349500"/>
          <a:ext cx="8208913" cy="2147339"/>
        </p:xfrm>
        <a:graphic>
          <a:graphicData uri="http://schemas.openxmlformats.org/drawingml/2006/table">
            <a:tbl>
              <a:tblPr/>
              <a:tblGrid>
                <a:gridCol w="618588"/>
                <a:gridCol w="2909804"/>
                <a:gridCol w="4680521"/>
              </a:tblGrid>
              <a:tr h="5306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Форма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организации мероприятий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Тематика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40463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Мастер-класс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Организация и проведение НОД по физической культуре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40997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Педагогическая кладовая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Представление передового опыта педагогов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  <a:tr h="5200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Педагогическая гостиная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«Женщина - мать! Женщина-профессия!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Женщина – очарование!»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00"/>
                    </a:solidFill>
                  </a:tcPr>
                </a:tc>
              </a:tr>
            </a:tbl>
          </a:graphicData>
        </a:graphic>
      </p:graphicFrame>
      <p:sp>
        <p:nvSpPr>
          <p:cNvPr id="23577" name="Rectangle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Клубная деятельность</a:t>
            </a:r>
            <a:r>
              <a:rPr lang="ru-RU" alt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78" name="Рисунок 7" descr="11122014228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913" y="4652963"/>
            <a:ext cx="2651125" cy="1989137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3579" name="Рисунок 8" descr="11122014228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652963"/>
            <a:ext cx="2663825" cy="199866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1979613" y="404813"/>
            <a:ext cx="6761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педагогов и  детей в международных и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всероссийских конкурсах </a:t>
            </a:r>
          </a:p>
        </p:txBody>
      </p:sp>
      <p:pic>
        <p:nvPicPr>
          <p:cNvPr id="16388" name="Рисунок 3" descr="ДИПЛОМ12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975"/>
            <a:ext cx="25431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6" descr="Изображение 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513" y="1196975"/>
            <a:ext cx="25384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Вероника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538" y="1196975"/>
            <a:ext cx="2540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9" descr="Скицко Вика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59563" y="1196975"/>
            <a:ext cx="25209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Азнабаев Марат (2)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573463"/>
            <a:ext cx="2484438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8" descr="Изображение 3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339975" y="3573463"/>
            <a:ext cx="24479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Изображение 018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427538" y="3573463"/>
            <a:ext cx="25923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 descr="Изображение 3 (1)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32588" y="3573463"/>
            <a:ext cx="24320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870200" y="333375"/>
            <a:ext cx="627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педагогов и  детей в региональных</a:t>
            </a:r>
          </a:p>
          <a:p>
            <a:pPr algn="ctr" eaLnBrk="0" hangingPunct="0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городских конкурсах </a:t>
            </a:r>
          </a:p>
        </p:txBody>
      </p:sp>
      <p:pic>
        <p:nvPicPr>
          <p:cNvPr id="17416" name="Рисунок 9" descr="Ковальчук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513"/>
            <a:ext cx="20320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Изображение 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713" y="1052513"/>
            <a:ext cx="2160587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2" descr="ННН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2500" y="1052513"/>
            <a:ext cx="2087563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Изображение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19700" y="1052513"/>
            <a:ext cx="208915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1" descr="Надя Неклеса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950" y="1052513"/>
            <a:ext cx="20510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6" descr="Изображение 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825" y="3875088"/>
            <a:ext cx="2160588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7" descr="Изображение 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484438" y="3860800"/>
            <a:ext cx="19748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0" descr="Изображение 8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572000" y="3789363"/>
            <a:ext cx="213201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Изображение 005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04025" y="3802063"/>
            <a:ext cx="2160588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539750" y="620713"/>
            <a:ext cx="842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Открытые просмотры  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250825" y="1628775"/>
            <a:ext cx="576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2009-2010 учебный год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Занятие по ознакомлению с окружающим миром в старшей группе на тему «Семья -родословное древо семьи». Воспитатель: Ганина Н.А.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2484438" y="2924175"/>
            <a:ext cx="59404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2010-2011 учебный год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Музыкальное занятие в подготовительной группе на тему «Цветик Семицветик».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Музыкальный руководитель: Зайцева Н.В.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Комплексное занятие в средней группе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 «В поисках клада».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Воспитатель: Ковальчук Е.В.</a:t>
            </a: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179388" y="5157788"/>
            <a:ext cx="6192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2011-2012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на тему: «Спички детям не игрушки». Воспитатель: Чигарькова И.Н.</a:t>
            </a:r>
          </a:p>
        </p:txBody>
      </p:sp>
      <p:pic>
        <p:nvPicPr>
          <p:cNvPr id="10247" name="Picture 7" descr="CIMG250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3663" y="1628775"/>
            <a:ext cx="2411412" cy="1608138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48" name="Picture 8" descr="C:\Users\User\Documents\Старший воспитатель\СТАРШИЙ ВОСПИТАТЕЛЬ № 2\Фото\SL3801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950" y="2852738"/>
            <a:ext cx="2292350" cy="17272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0249" name="Рисунок 8" descr="SL38065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5463" y="4076700"/>
            <a:ext cx="1760537" cy="23495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6"/>
          <p:cNvSpPr>
            <a:spLocks noChangeArrowheads="1"/>
          </p:cNvSpPr>
          <p:nvPr/>
        </p:nvSpPr>
        <p:spPr bwMode="auto">
          <a:xfrm>
            <a:off x="503238" y="476250"/>
            <a:ext cx="8640762" cy="46164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2012-2013 учебный год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НОД в старшей группе  на основе интеграции образовательных областей « Безопасность» и «Социализация»  на тему: «Путешествие в страну дорожных знаков».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Воспитатель: Чигарькова И.Н.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Спортивный праздник  в старшей группе на тему: «Папа, мама, я- самая дружная и спортивная семья!».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Инструктор по физической культуре: Кичигина Н.А.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НОД в подготовительной группе на основе интеграции образовательных областей «Познание» и «Социализация» на тему: «Спасение Смешариков в космосе». 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Воспитатель: Ганина Н.А.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НОД в средней группе на основе интеграции образовательных  областей «Сицализация» и «Познание» на тему: «Зимнее путешествие»</a:t>
            </a:r>
          </a:p>
          <a:p>
            <a:r>
              <a:rPr lang="ru-RU" sz="1800">
                <a:latin typeface="Times New Roman" pitchFamily="18" charset="0"/>
                <a:cs typeface="Times New Roman" pitchFamily="18" charset="0"/>
              </a:rPr>
              <a:t>Воспитатель: Еремеева В.С.</a:t>
            </a:r>
          </a:p>
          <a:p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4652963"/>
            <a:ext cx="2687638" cy="201612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1269" name="Рисунок 4" descr="SL3800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725" y="4508500"/>
            <a:ext cx="2784475" cy="208756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юанрю">
  <a:themeElements>
    <a:clrScheme name="пюанрю 4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D8EBB3"/>
      </a:accent1>
      <a:accent2>
        <a:srgbClr val="CCCC00"/>
      </a:accent2>
      <a:accent3>
        <a:srgbClr val="FFFFFF"/>
      </a:accent3>
      <a:accent4>
        <a:srgbClr val="000000"/>
      </a:accent4>
      <a:accent5>
        <a:srgbClr val="E9F3D6"/>
      </a:accent5>
      <a:accent6>
        <a:srgbClr val="B9B900"/>
      </a:accent6>
      <a:hlink>
        <a:srgbClr val="FFBE7D"/>
      </a:hlink>
      <a:folHlink>
        <a:srgbClr val="B2B2B2"/>
      </a:folHlink>
    </a:clrScheme>
    <a:fontScheme name="пюанрю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юанрю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юанрю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юанрю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пюанрю</Template>
  <TotalTime>1944</TotalTime>
  <Words>1293</Words>
  <Application>Microsoft Office PowerPoint</Application>
  <PresentationFormat>Экран (4:3)</PresentationFormat>
  <Paragraphs>248</Paragraphs>
  <Slides>29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пюанрю</vt:lpstr>
      <vt:lpstr>Лист</vt:lpstr>
      <vt:lpstr>Слайд 1</vt:lpstr>
      <vt:lpstr>Направления инновационной деятельности МАДОУ «Детский сад №18»</vt:lpstr>
      <vt:lpstr>Слайд 3</vt:lpstr>
      <vt:lpstr>Клубная деятельность </vt:lpstr>
      <vt:lpstr>Клубная деятельность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Использование современного  оборудования в детском саду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портфолио педагога</dc:title>
  <dc:creator>Елена Рыльцева</dc:creator>
  <cp:lastModifiedBy>User</cp:lastModifiedBy>
  <cp:revision>134</cp:revision>
  <dcterms:created xsi:type="dcterms:W3CDTF">2006-10-16T11:38:20Z</dcterms:created>
  <dcterms:modified xsi:type="dcterms:W3CDTF">2015-10-12T19:03:48Z</dcterms:modified>
</cp:coreProperties>
</file>