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8" r:id="rId4"/>
    <p:sldId id="281" r:id="rId5"/>
    <p:sldId id="259" r:id="rId6"/>
    <p:sldId id="260" r:id="rId7"/>
    <p:sldId id="279" r:id="rId8"/>
    <p:sldId id="278" r:id="rId9"/>
    <p:sldId id="261" r:id="rId10"/>
    <p:sldId id="280" r:id="rId11"/>
    <p:sldId id="262" r:id="rId12"/>
    <p:sldId id="264" r:id="rId13"/>
    <p:sldId id="265" r:id="rId14"/>
    <p:sldId id="267" r:id="rId15"/>
    <p:sldId id="266" r:id="rId16"/>
    <p:sldId id="268" r:id="rId17"/>
    <p:sldId id="270" r:id="rId18"/>
    <p:sldId id="275" r:id="rId19"/>
    <p:sldId id="271" r:id="rId20"/>
    <p:sldId id="282" r:id="rId21"/>
    <p:sldId id="269" r:id="rId22"/>
    <p:sldId id="272" r:id="rId23"/>
    <p:sldId id="283" r:id="rId24"/>
    <p:sldId id="274" r:id="rId25"/>
    <p:sldId id="28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CC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6" d="100"/>
          <a:sy n="36" d="100"/>
        </p:scale>
        <p:origin x="-979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DEE1-A7D3-4F4E-97C9-959E8FF21D31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1CC76-A331-4CD4-8013-2A24BE262B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DEE1-A7D3-4F4E-97C9-959E8FF21D31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1CC76-A331-4CD4-8013-2A24BE262B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DEE1-A7D3-4F4E-97C9-959E8FF21D31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1CC76-A331-4CD4-8013-2A24BE262B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DEE1-A7D3-4F4E-97C9-959E8FF21D31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1CC76-A331-4CD4-8013-2A24BE262B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DEE1-A7D3-4F4E-97C9-959E8FF21D31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1CC76-A331-4CD4-8013-2A24BE262B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DEE1-A7D3-4F4E-97C9-959E8FF21D31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1CC76-A331-4CD4-8013-2A24BE262B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DEE1-A7D3-4F4E-97C9-959E8FF21D31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1CC76-A331-4CD4-8013-2A24BE262B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DEE1-A7D3-4F4E-97C9-959E8FF21D31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1CC76-A331-4CD4-8013-2A24BE262B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DEE1-A7D3-4F4E-97C9-959E8FF21D31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1CC76-A331-4CD4-8013-2A24BE262B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DEE1-A7D3-4F4E-97C9-959E8FF21D31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1CC76-A331-4CD4-8013-2A24BE262B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DEE1-A7D3-4F4E-97C9-959E8FF21D31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1CC76-A331-4CD4-8013-2A24BE262B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50000">
              <a:srgbClr val="66FF33"/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0DEE1-A7D3-4F4E-97C9-959E8FF21D31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1CC76-A331-4CD4-8013-2A24BE262B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86;&#1083;&#1100;&#1075;&#1072;\Documents\&#1086;&#1090;&#1082;&#1088;&#1099;&#1090;&#1099;&#1081;%20&#1091;&#1088;&#1086;&#1082;\zvonok-mp3\5.mp3" TargetMode="External"/><Relationship Id="rId4" Type="http://schemas.openxmlformats.org/officeDocument/2006/relationships/image" Target="../media/image19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000108"/>
            <a:ext cx="8929718" cy="5000660"/>
          </a:xfrm>
          <a:effectLst/>
        </p:spPr>
        <p:txBody>
          <a:bodyPr>
            <a:noAutofit/>
          </a:bodyPr>
          <a:lstStyle/>
          <a:p>
            <a:r>
              <a:rPr lang="ru-RU" sz="7200" b="1" spc="300" dirty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Тема: </a:t>
            </a:r>
            <a:r>
              <a:rPr lang="ru-RU" sz="6000" b="1" spc="300" dirty="0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ru-RU" sz="6000" b="1" spc="300" dirty="0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6000" b="1" spc="300" dirty="0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Сложение </a:t>
            </a:r>
            <a:r>
              <a:rPr lang="ru-RU" sz="6000" b="1" spc="300" dirty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 вычитание в пределах 20 </a:t>
            </a:r>
            <a:r>
              <a:rPr lang="ru-RU" sz="6000" b="1" spc="300" dirty="0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ru-RU" sz="6000" b="1" spc="300" dirty="0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6000" b="1" spc="300" dirty="0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без </a:t>
            </a:r>
            <a:r>
              <a:rPr lang="ru-RU" sz="6000" b="1" spc="300" dirty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перехода </a:t>
            </a:r>
            <a:r>
              <a:rPr lang="ru-RU" sz="6000" b="1" spc="300" dirty="0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ru-RU" sz="6000" b="1" spc="300" dirty="0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6000" b="1" spc="300" dirty="0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через </a:t>
            </a:r>
            <a:r>
              <a:rPr lang="ru-RU" sz="6000" b="1" spc="300" dirty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разряд.</a:t>
            </a:r>
            <a:br>
              <a:rPr lang="ru-RU" sz="6000" b="1" spc="300" dirty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endParaRPr lang="ru-RU" sz="6000" b="1" spc="300" dirty="0">
              <a:ln w="1143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Pictures\буратино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957"/>
            <a:ext cx="9144000" cy="68510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1666483"/>
            <a:ext cx="342902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+ 2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=                               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17 + 2 =                                     </a:t>
            </a:r>
          </a:p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16 + 2 =                </a:t>
            </a:r>
          </a:p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15 + 2 =                     </a:t>
            </a:r>
          </a:p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                            </a:t>
            </a:r>
          </a:p>
          <a:p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57884" y="1547891"/>
            <a:ext cx="264320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15 – 4 =</a:t>
            </a:r>
          </a:p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19 – 5 =</a:t>
            </a:r>
          </a:p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19 – 3 = </a:t>
            </a:r>
          </a:p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16 – 4 =</a:t>
            </a:r>
          </a:p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15 – 2 =</a:t>
            </a:r>
          </a:p>
          <a:p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285728"/>
            <a:ext cx="264320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+ 2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=                                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17 + 2 =                                     </a:t>
            </a:r>
          </a:p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16 + 2 =                </a:t>
            </a:r>
          </a:p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15 + 2 =                     </a:t>
            </a:r>
          </a:p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                            </a:t>
            </a:r>
          </a:p>
          <a:p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86380" y="214290"/>
            <a:ext cx="264320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15 – 4 =</a:t>
            </a:r>
          </a:p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19 – 5 =</a:t>
            </a:r>
          </a:p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19 – 3 = </a:t>
            </a:r>
          </a:p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16 – 4 =</a:t>
            </a:r>
          </a:p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15 – 2 =</a:t>
            </a:r>
          </a:p>
          <a:p>
            <a:endParaRPr lang="ru-RU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2857488" y="214290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</a:t>
            </a:r>
            <a:endParaRPr lang="ru-RU" sz="4800" b="1" dirty="0">
              <a:ln w="31550" cmpd="sng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28926" y="1071546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</a:t>
            </a:r>
            <a:endParaRPr lang="ru-RU" sz="4800" b="1" dirty="0">
              <a:ln w="31550" cmpd="sng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28926" y="2000240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</a:t>
            </a:r>
            <a:endParaRPr lang="ru-RU" sz="4800" b="1" dirty="0">
              <a:ln w="31550" cmpd="sng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28926" y="2669441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</a:t>
            </a:r>
            <a:endParaRPr lang="ru-RU" sz="4800" b="1" dirty="0">
              <a:ln w="31550" cmpd="sng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72396" y="142852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</a:t>
            </a:r>
            <a:endParaRPr lang="ru-RU" sz="4800" b="1" dirty="0">
              <a:ln w="31550" cmpd="sng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72396" y="954929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14</a:t>
            </a:r>
            <a:endParaRPr lang="ru-RU" sz="4800" b="1" dirty="0">
              <a:ln w="31550" cmpd="sng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72396" y="1857364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</a:t>
            </a:r>
            <a:endParaRPr lang="ru-RU" sz="4800" b="1" dirty="0">
              <a:ln w="31550" cmpd="sng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72396" y="2643182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</a:t>
            </a:r>
            <a:endParaRPr lang="ru-RU" sz="4800" b="1" dirty="0">
              <a:ln w="31550" cmpd="sng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72396" y="3455259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13</a:t>
            </a:r>
            <a:endParaRPr lang="ru-RU" sz="4800" b="1" dirty="0">
              <a:ln w="31550" cmpd="sng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00430" y="240549"/>
            <a:ext cx="1357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вол</a:t>
            </a:r>
            <a:endParaRPr lang="ru-RU" sz="4800" b="1" dirty="0">
              <a:ln w="31550" cmpd="sng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43306" y="1071546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err="1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шеб</a:t>
            </a:r>
            <a:endParaRPr lang="ru-RU" sz="4800" b="1" dirty="0">
              <a:ln w="31550" cmpd="sng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14744" y="1955061"/>
            <a:ext cx="1062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</a:t>
            </a:r>
            <a:endParaRPr lang="ru-RU" sz="4800" b="1" dirty="0">
              <a:ln w="31550" cmpd="sng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33792" y="2669441"/>
            <a:ext cx="838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</a:t>
            </a:r>
            <a:endParaRPr lang="ru-RU" sz="4800" b="1" dirty="0">
              <a:ln w="31550" cmpd="sng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34386" y="97673"/>
            <a:ext cx="838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endParaRPr lang="ru-RU" sz="4800" b="1" dirty="0">
              <a:ln w="31550" cmpd="sng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86776" y="954929"/>
            <a:ext cx="838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endParaRPr lang="ru-RU" sz="4800" b="1" dirty="0">
              <a:ln w="31550" cmpd="sng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05792" y="1785926"/>
            <a:ext cx="838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endParaRPr lang="ru-RU" sz="4800" b="1" dirty="0">
              <a:ln w="31550" cmpd="sng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58214" y="2571744"/>
            <a:ext cx="838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endParaRPr lang="ru-RU" sz="4800" b="1" dirty="0">
              <a:ln w="31550" cmpd="sng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58214" y="3455259"/>
            <a:ext cx="838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err="1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ь</a:t>
            </a:r>
            <a:endParaRPr lang="ru-RU" sz="4800" b="1" dirty="0">
              <a:ln w="31550" cmpd="sng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412402" y="4572008"/>
          <a:ext cx="8374440" cy="1714512"/>
        </p:xfrm>
        <a:graphic>
          <a:graphicData uri="http://schemas.openxmlformats.org/drawingml/2006/table">
            <a:tbl>
              <a:tblPr firstRow="1" bandRow="1"/>
              <a:tblGrid>
                <a:gridCol w="960445"/>
                <a:gridCol w="960445"/>
                <a:gridCol w="960445"/>
                <a:gridCol w="960445"/>
                <a:gridCol w="690880"/>
                <a:gridCol w="960445"/>
                <a:gridCol w="960445"/>
                <a:gridCol w="960445"/>
                <a:gridCol w="960445"/>
              </a:tblGrid>
              <a:tr h="928694">
                <a:tc>
                  <a:txBody>
                    <a:bodyPr/>
                    <a:lstStyle/>
                    <a:p>
                      <a:pPr algn="ctr"/>
                      <a:r>
                        <a:rPr lang="ru-RU" sz="3200" b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32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32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32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32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32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32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32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32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32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algn="ctr"/>
                      <a:r>
                        <a:rPr lang="ru-RU" sz="3200" b="1" cap="none" spc="0" dirty="0" err="1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lang="ru-RU" sz="32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</a:t>
                      </a:r>
                      <a:endParaRPr lang="ru-RU" sz="32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cap="none" spc="0" dirty="0" err="1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шеб</a:t>
                      </a:r>
                      <a:endParaRPr lang="ru-RU" sz="32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вол</a:t>
                      </a:r>
                      <a:endParaRPr lang="ru-RU" sz="32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cap="none" spc="0" dirty="0" err="1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32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32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cap="none" spc="0" dirty="0" err="1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sz="32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32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cap="none" spc="0" dirty="0" err="1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32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t2.gstatic.com/images?q=tbn:ANd9GcQr11xGp2Va2mCT4rLDHaLQ6pjYDmxsHxgs_YOk7vpWTcY_0poD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ольга\Pictures\буратино 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957"/>
            <a:ext cx="9144000" cy="68510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://t2.gstatic.com/images?q=tbn:ANd9GcSu1y_KBOvI0Axk3DGOZJgnf2R5widEokVE0TsK_qGEE4olzfTX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24894" cy="68580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604716" y="1000108"/>
            <a:ext cx="5753498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16 + 1          16 – 1                        </a:t>
            </a:r>
          </a:p>
          <a:p>
            <a:pPr>
              <a:spcAft>
                <a:spcPts val="0"/>
              </a:spcAft>
            </a:pP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10 + 8          10 – 8    </a:t>
            </a:r>
          </a:p>
          <a:p>
            <a:pPr>
              <a:spcAft>
                <a:spcPts val="0"/>
              </a:spcAft>
            </a:pP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          </a:t>
            </a:r>
          </a:p>
          <a:p>
            <a:pPr>
              <a:spcAft>
                <a:spcPts val="0"/>
              </a:spcAft>
            </a:pP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14 – 3          14 + 3  </a:t>
            </a:r>
          </a:p>
          <a:p>
            <a:pPr>
              <a:spcAft>
                <a:spcPts val="0"/>
              </a:spcAft>
            </a:pP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            </a:t>
            </a:r>
          </a:p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17 + 2          17 – 2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928662" y="500042"/>
            <a:ext cx="1357322" cy="135729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142976" y="585597"/>
            <a:ext cx="11430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&gt; &lt;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  =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00496" y="785794"/>
            <a:ext cx="9286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&gt;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71934" y="1770395"/>
            <a:ext cx="9286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&gt;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71934" y="3699221"/>
            <a:ext cx="9286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&gt;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71934" y="2699089"/>
            <a:ext cx="9286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&lt;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t1.gstatic.com/images?q=tbn:ANd9GcT_LAHSohjWGPAk31Es_9rUNo-VVSUi7xR3vbQbJriAnOeKUyGXEQ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5160" y="357166"/>
            <a:ext cx="6884426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ьга\Pictures\буратино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8715431" cy="58556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t1.gstatic.com/images?q=tbn:ANd9GcTTIvN-tKp54pwlpT5bRFoWlbB_GWIsNLscXndshSxkO_s-Knqk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3710178"/>
            <a:ext cx="4202535" cy="3147846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1142976" y="0"/>
            <a:ext cx="7786742" cy="3857628"/>
          </a:xfrm>
          <a:prstGeom prst="cloud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7356" y="642918"/>
            <a:ext cx="65722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«Я посадил 5 монет, а вырастет на 13 монет больше. Сколько монет вырастет на чудесном дереве?»</a:t>
            </a:r>
          </a:p>
          <a:p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t1.gstatic.com/images?q=tbn:ANd9GcTTIvN-tKp54pwlpT5bRFoWlbB_GWIsNLscXndshSxkO_s-Knqk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3" y="4138806"/>
            <a:ext cx="3439548" cy="2576342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214282" y="0"/>
            <a:ext cx="8715436" cy="4286256"/>
          </a:xfrm>
          <a:prstGeom prst="cloud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0166" y="642919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Посадил 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0166" y="1201151"/>
            <a:ext cx="6786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Вырастет 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71604" y="2357430"/>
            <a:ext cx="357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м.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71604" y="2928934"/>
            <a:ext cx="5429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Ответ: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00166" y="1785926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Решение: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0430" y="642918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м. 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43306" y="1214422"/>
            <a:ext cx="6786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?м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., 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29124" y="1214422"/>
            <a:ext cx="4071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13 м. больше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14546" y="2357430"/>
            <a:ext cx="857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43174" y="2357430"/>
            <a:ext cx="1562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м. 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10020" y="2344159"/>
            <a:ext cx="1419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м.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28926" y="2928934"/>
            <a:ext cx="4643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монет вырастет.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t1.gstatic.com/images?q=tbn:ANd9GcRtH32U8b3PMvUbTVTEQkFig7kg1Reqft_fTO3Cz-sYb9CdBPt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89557" y="142852"/>
            <a:ext cx="5625649" cy="65722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7290" y="1596458"/>
            <a:ext cx="75009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 отца есть мальчик странный,</a:t>
            </a:r>
          </a:p>
          <a:p>
            <a:pPr algn="just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Необычный, деревянный,</a:t>
            </a:r>
          </a:p>
          <a:p>
            <a:pPr algn="just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земле и под водой</a:t>
            </a:r>
          </a:p>
          <a:p>
            <a:pPr algn="just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Ищет ключик золотой,</a:t>
            </a:r>
          </a:p>
          <a:p>
            <a:pPr algn="just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Всюду нос суёт свой длинный...</a:t>
            </a:r>
          </a:p>
          <a:p>
            <a:pPr algn="just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Кто же это?..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льга\Pictures\буратино 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5158596" y="1552755"/>
          <a:ext cx="3122762" cy="3743864"/>
        </p:xfrm>
        <a:graphic>
          <a:graphicData uri="http://schemas.openxmlformats.org/drawingml/2006/table">
            <a:tbl>
              <a:tblPr/>
              <a:tblGrid>
                <a:gridCol w="3122762"/>
              </a:tblGrid>
              <a:tr h="37438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mpd="sng">
                      <a:solidFill>
                        <a:srgbClr val="CC99FF"/>
                      </a:solidFill>
                      <a:prstDash val="solid"/>
                    </a:lnL>
                    <a:lnR w="76200" cmpd="sng">
                      <a:solidFill>
                        <a:srgbClr val="CC99FF"/>
                      </a:solidFill>
                      <a:prstDash val="solid"/>
                    </a:lnR>
                    <a:lnT w="76200" cmpd="sng">
                      <a:solidFill>
                        <a:srgbClr val="CC99FF"/>
                      </a:solidFill>
                      <a:prstDash val="solid"/>
                    </a:lnT>
                    <a:lnB w="76200" cmpd="sng">
                      <a:solidFill>
                        <a:srgbClr val="CC99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26626" name="Picture 2" descr="http://t2.gstatic.com/images?q=tbn:ANd9GcRkccicUKPwFOL2pTBIldXPgq2ex1sNA5-j6-Ixs3B2m9X4Afqh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30" name="Picture 6" descr="http://blestki.com/RAZDELITEL/92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6200000">
            <a:off x="4084489" y="2227109"/>
            <a:ext cx="5261300" cy="20002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t2.gstatic.com/images?q=tbn:ANd9GcQqkjpAtkmewXz5FR-VESp8CDtN0j6fIMVroSNJghQ4Q28H-OuU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7" y="500041"/>
            <a:ext cx="4248101" cy="550072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857752" y="285728"/>
            <a:ext cx="3857652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15         3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= 18                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17       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2 = 19</a:t>
            </a:r>
          </a:p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14         2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= 12                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18       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6 = 12</a:t>
            </a:r>
          </a:p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12         7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= 19                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11       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2 = 13</a:t>
            </a:r>
          </a:p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43636" y="214290"/>
            <a:ext cx="785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+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43636" y="1240681"/>
            <a:ext cx="785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+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43636" y="4526829"/>
            <a:ext cx="785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+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43636" y="5598399"/>
            <a:ext cx="785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+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15074" y="2312251"/>
            <a:ext cx="785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15074" y="3383821"/>
            <a:ext cx="785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2.gstatic.com/images?q=tbn:ANd9GcQYT8KKftSIFKPhi8qc4Z_OHJ80eRVczq_mpuQQPYXtW7GsR2YZ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4"/>
            <a:ext cx="9124509" cy="692920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00628" y="2127585"/>
            <a:ext cx="2857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Домашнее задание:</a:t>
            </a:r>
          </a:p>
          <a:p>
            <a:pPr algn="just"/>
            <a:endParaRPr lang="ru-RU" sz="1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стр. 103 №3.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42910" y="2571744"/>
            <a:ext cx="8229600" cy="4525962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>
              <a:buNone/>
            </a:pPr>
            <a:r>
              <a:rPr lang="ru-RU" sz="7200" b="1" cap="all" dirty="0" smtClean="0">
                <a:ln w="5715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Спасибо за урок!</a:t>
            </a:r>
            <a:endParaRPr lang="ru-RU" sz="7200" b="1" cap="all" dirty="0">
              <a:ln w="57150" cmpd="sng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48175" y="3305175"/>
            <a:ext cx="244475" cy="244475"/>
          </a:xfrm>
          <a:prstGeom prst="rect">
            <a:avLst/>
          </a:prstGeom>
        </p:spPr>
      </p:pic>
      <p:pic>
        <p:nvPicPr>
          <p:cNvPr id="5122" name="Picture 2" descr="C:\Users\ольга\Documents\открытый урок\48874421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-24"/>
            <a:ext cx="6858048" cy="6858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2000"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icer.com.ua/wp-content/uploads/2011/05/pril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08" y="285728"/>
            <a:ext cx="4857784" cy="6425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ольга\Documents\открытый урок\0_9b3f8_6ea12d27_X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6" y="0"/>
            <a:ext cx="885828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zakonia.ru/pict/%D0%B1%D1%83%D1%80%D0%B0%D1%82%D0%B8%D0%BD%D0%B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71670" y="65332"/>
            <a:ext cx="5000661" cy="6649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g1.liveinternet.ru/images/attach/b/1/8281/8281414_4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37602"/>
            <a:ext cx="8721721" cy="626323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85786" y="1285860"/>
            <a:ext cx="12858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5918" y="857232"/>
            <a:ext cx="12858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14644" y="1362662"/>
            <a:ext cx="12858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5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29520" y="862596"/>
            <a:ext cx="12858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.liveinternet.ru/images/attach/b/1/8281/8281414_4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37602"/>
            <a:ext cx="8721721" cy="626323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642918"/>
            <a:ext cx="12858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43042" y="642918"/>
            <a:ext cx="12858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1670" y="642918"/>
            <a:ext cx="21431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1дес.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14744" y="642918"/>
            <a:ext cx="1785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ед.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1857364"/>
            <a:ext cx="12858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3042" y="1862728"/>
            <a:ext cx="12858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71670" y="1862728"/>
            <a:ext cx="21431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1дес.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14744" y="1862728"/>
            <a:ext cx="1785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ед.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14744" y="4714884"/>
            <a:ext cx="12858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0" y="4648810"/>
            <a:ext cx="12858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00628" y="4648810"/>
            <a:ext cx="21431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1дес.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57388" y="5434628"/>
            <a:ext cx="12858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14644" y="5368554"/>
            <a:ext cx="12858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43272" y="5368554"/>
            <a:ext cx="21431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2дес.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10" grpId="0"/>
      <p:bldP spid="12" grpId="0"/>
      <p:bldP spid="13" grpId="0"/>
      <p:bldP spid="14" grpId="0"/>
      <p:bldP spid="16" grpId="0"/>
      <p:bldP spid="17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.liveinternet.ru/images/attach/b/1/8281/8281414_4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37602"/>
            <a:ext cx="8721721" cy="626323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5786" y="1285860"/>
            <a:ext cx="12858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5918" y="857232"/>
            <a:ext cx="12858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endParaRPr lang="ru-RU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14644" y="1362662"/>
            <a:ext cx="12858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ru-RU" sz="5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8" name="Picture 6" descr="http://modernlib.ru/books/tolstoy_aleksey_nikolaevich/zolotoy_klyuchik_ili_priklyucheniya_buratino/i_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357166"/>
            <a:ext cx="8443400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267</Words>
  <Application>Microsoft Office PowerPoint</Application>
  <PresentationFormat>Экран (4:3)</PresentationFormat>
  <Paragraphs>133</Paragraphs>
  <Slides>25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Тема:  Сложение и вычитание в пределах 20  без перехода  через разряд.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ольга</cp:lastModifiedBy>
  <cp:revision>60</cp:revision>
  <dcterms:created xsi:type="dcterms:W3CDTF">2011-11-17T15:38:38Z</dcterms:created>
  <dcterms:modified xsi:type="dcterms:W3CDTF">2013-01-29T17:29:19Z</dcterms:modified>
</cp:coreProperties>
</file>