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8"/>
  </p:notesMasterIdLst>
  <p:sldIdLst>
    <p:sldId id="257" r:id="rId4"/>
    <p:sldId id="265" r:id="rId5"/>
    <p:sldId id="278" r:id="rId6"/>
    <p:sldId id="288" r:id="rId7"/>
    <p:sldId id="272" r:id="rId8"/>
    <p:sldId id="289" r:id="rId9"/>
    <p:sldId id="271" r:id="rId10"/>
    <p:sldId id="292" r:id="rId11"/>
    <p:sldId id="284" r:id="rId12"/>
    <p:sldId id="286" r:id="rId13"/>
    <p:sldId id="287" r:id="rId14"/>
    <p:sldId id="293" r:id="rId15"/>
    <p:sldId id="285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81" d="100"/>
          <a:sy n="81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10/7/2015 6:58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70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681913" cy="393649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Информационно-коммуникационные технологии в системе работы ДОУ</a:t>
            </a:r>
            <a:endParaRPr lang="ru-RU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661248"/>
            <a:ext cx="5143535" cy="13700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i="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Куркина Лариса Михайловна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воспитатель</a:t>
            </a:r>
            <a:endParaRPr lang="ru-RU" sz="2400" b="1" i="0" dirty="0">
              <a:solidFill>
                <a:srgbClr val="0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C:\Documents and Settings\АЛИНА\Рабочий стол\семинар!\ПК птицы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857628"/>
            <a:ext cx="2878323" cy="25849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6587157" cy="2419155"/>
          </a:xfrm>
        </p:spPr>
        <p:txBody>
          <a:bodyPr/>
          <a:lstStyle/>
          <a:p>
            <a:pPr algn="ctr"/>
            <a:r>
              <a:rPr lang="ru-RU" sz="3600" b="1" dirty="0" smtClean="0">
                <a:effectLst/>
                <a:latin typeface="Calibri Light" panose="020F0302020204030204" pitchFamily="34" charset="0"/>
              </a:rPr>
              <a:t>Направления </a:t>
            </a:r>
            <a:r>
              <a:rPr lang="ru-RU" sz="3600" b="1" dirty="0">
                <a:effectLst/>
                <a:latin typeface="Calibri Light" panose="020F0302020204030204" pitchFamily="34" charset="0"/>
              </a:rPr>
              <a:t>использования ИКТ</a:t>
            </a:r>
            <a:r>
              <a:rPr lang="ru-RU" sz="3600" dirty="0">
                <a:effectLst/>
                <a:latin typeface="Calibri Light" panose="020F0302020204030204" pitchFamily="34" charset="0"/>
              </a:rPr>
              <a:t>, которые доступны для работы с дошкольниками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38126"/>
            <a:ext cx="7043208" cy="461665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глобальной сети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мультимедийных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презентаций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Видеофрагменты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интерактивные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схемы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Tx/>
              <a:buAutoNum type="arabicPeriod" startAt="3"/>
            </a:pPr>
            <a:r>
              <a:rPr lang="ru-RU" sz="2800" dirty="0"/>
              <a:t>Использование развивающих компьютерных программ</a:t>
            </a:r>
            <a:r>
              <a:rPr lang="ru-RU" dirty="0"/>
              <a:t>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184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155776"/>
            <a:ext cx="7043208" cy="461665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009354"/>
            <a:ext cx="8856984" cy="564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ИКТ </a:t>
            </a:r>
            <a:r>
              <a:rPr lang="ru-RU" sz="32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расширить возможности традиционного воспитания и обучения: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ИКТ даёт возможность моделировать различные ситуации и среды;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активизирует внимание дошкольников благодаря возможности демонстрации явлений и объектов в динамике;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способствует лучшему усвоению материала, так как в этот процесс включаются  все каналы восприятия детей – зрительный, механический, слуховой и эмоциональный;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полученные знания остаются в памяти на более долгий срок и легче восстанавливаются для применения на практике после краткого повторения;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занятия - презентации вызывают большой интерес у ребят, надолго  привлекают внимание, активизируют познавательный интерес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7743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96752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3200" b="1" dirty="0">
                <a:latin typeface="Calibri Light" panose="020F0302020204030204" pitchFamily="34" charset="0"/>
                <a:ea typeface="Times New Roman" panose="02020603050405020304" pitchFamily="18" charset="0"/>
              </a:rPr>
              <a:t>ИКТ могут быть использованы на любом этапе совместной организованной деятельности</a:t>
            </a:r>
            <a:r>
              <a:rPr lang="ru-RU" sz="2800" b="1" dirty="0" smtClean="0">
                <a:latin typeface="Calibri Light" panose="020F0302020204030204" pitchFamily="34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800" b="1" dirty="0"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В начале для обозначения темы с помощью вопросов по изучаемой теме, создавая проблемную ситуацию;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Как сопровождение объяснения педагога (презентации, схемы, рисунки, видеофрагменты и т.д.)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Как информационно-обучающее пособие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Для контроля усвоения материала детьми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16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1052736"/>
            <a:ext cx="6408712" cy="521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2.Особое </a:t>
            </a:r>
            <a:r>
              <a:rPr lang="ru-RU" sz="32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при </a:t>
            </a:r>
            <a:r>
              <a:rPr lang="ru-RU" sz="3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использовании </a:t>
            </a:r>
            <a:r>
              <a:rPr lang="ru-RU" sz="32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ИКТ занимает работа с родителями</a:t>
            </a:r>
            <a:r>
              <a:rPr lang="ru-RU" sz="3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продемонстрировать любые документы, фотоматериалы;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индивидуального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Оптимальное сочетание индивидуальной работы с групповой;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диалог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электронная почта, форум);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ИКТ при проведении родительских собраний.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24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844224"/>
            <a:ext cx="50943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en-US" sz="105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8680"/>
            <a:ext cx="747057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rgbClr val="333333"/>
                </a:solidFill>
                <a:latin typeface="Calibri Light" panose="020F0302020204030204" pitchFamily="34" charset="0"/>
              </a:rPr>
              <a:t>Применение инновационных технологий во взаимодействии всех специалистов детского сада, педагогов и родителей позволяет добиться положительных результатов в работе: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1. Повышается эффективность процесса воспитания и развития дошкольников.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2. Расширяется возможность доступа к информационным ресурсам.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3. Помогают развивать определённые навыки работы на компьютере.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4. Способствуют повышать творческую фантазию и воображение.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5. Повышается активность и любознательность дошкольников.</a:t>
            </a:r>
          </a:p>
          <a:p>
            <a:r>
              <a:rPr lang="ru-RU" sz="2200" dirty="0">
                <a:solidFill>
                  <a:srgbClr val="333333"/>
                </a:solidFill>
                <a:latin typeface="Calibri" panose="020F0502020204030204" pitchFamily="34" charset="0"/>
              </a:rPr>
              <a:t>6. Повышается уровень психолого-педагогической компетентности родителей</a:t>
            </a:r>
            <a:r>
              <a:rPr lang="ru-RU" sz="22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.</a:t>
            </a:r>
            <a:endParaRPr lang="ru-RU" sz="2200" dirty="0">
              <a:solidFill>
                <a:srgbClr val="333333"/>
              </a:solidFill>
              <a:latin typeface="Calibri" panose="020F0502020204030204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828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АЛИНА\Рабочий стол\семинар!\блог-Татьяны-Безгодов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00438"/>
            <a:ext cx="4001639" cy="28011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 rot="19841593">
            <a:off x="361345" y="1654448"/>
            <a:ext cx="2643206" cy="1000132"/>
          </a:xfrm>
        </p:spPr>
        <p:txBody>
          <a:bodyPr/>
          <a:lstStyle/>
          <a:p>
            <a:r>
              <a:rPr lang="ru-RU" sz="4800" dirty="0" smtClean="0"/>
              <a:t>З  А  Ч  Е  М  ?</a:t>
            </a:r>
            <a:endParaRPr lang="ru-RU" sz="4800" dirty="0"/>
          </a:p>
        </p:txBody>
      </p:sp>
      <p:pic>
        <p:nvPicPr>
          <p:cNvPr id="2050" name="Picture 2" descr="C:\Documents and Settings\АЛИНА\Рабочий стол\семинар!\с П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418" y="214290"/>
            <a:ext cx="3551852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АЛИНА\Рабочий стол\семинар!\испуг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79907">
            <a:off x="290707" y="2991945"/>
            <a:ext cx="2240791" cy="33611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АЛИНА\Рабочий стол\семинар!\0_c87a0_530a3179_S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74" y="2786058"/>
            <a:ext cx="2714644" cy="2221073"/>
          </a:xfrm>
          <a:prstGeom prst="rect">
            <a:avLst/>
          </a:prstGeom>
          <a:noFill/>
        </p:spPr>
      </p:pic>
      <p:sp>
        <p:nvSpPr>
          <p:cNvPr id="9" name="Текст 3"/>
          <p:cNvSpPr txBox="1">
            <a:spLocks/>
          </p:cNvSpPr>
          <p:nvPr/>
        </p:nvSpPr>
        <p:spPr>
          <a:xfrm rot="1719556">
            <a:off x="6292992" y="1786998"/>
            <a:ext cx="2643206" cy="10001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b="1" i="1" spc="-642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  О Ч Е М У</a:t>
            </a:r>
            <a:r>
              <a:rPr kumimoji="0" lang="ru-RU" sz="4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?</a:t>
            </a:r>
            <a:endParaRPr kumimoji="0" lang="ru-RU" sz="4800" b="1" i="1" u="none" strike="noStrike" kern="1200" cap="none" spc="-642" normalizeH="0" baseline="0" noProof="0" dirty="0">
              <a:ln w="11430"/>
              <a:gradFill>
                <a:gsLst>
                  <a:gs pos="0">
                    <a:srgbClr val="0066FF"/>
                  </a:gs>
                  <a:gs pos="28000">
                    <a:srgbClr val="2E59B0"/>
                  </a:gs>
                  <a:gs pos="62000">
                    <a:srgbClr val="2B395F"/>
                  </a:gs>
                  <a:gs pos="88000">
                    <a:srgbClr val="0000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 rot="21321636">
            <a:off x="3252383" y="5566756"/>
            <a:ext cx="1673793" cy="10001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b="1" i="1" spc="-642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  Т  О </a:t>
            </a:r>
            <a:r>
              <a:rPr kumimoji="0" lang="ru-RU" sz="4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?</a:t>
            </a:r>
            <a:endParaRPr kumimoji="0" lang="ru-RU" sz="4800" b="1" i="1" u="none" strike="noStrike" kern="1200" cap="none" spc="-642" normalizeH="0" baseline="0" noProof="0" dirty="0">
              <a:ln w="11430"/>
              <a:gradFill>
                <a:gsLst>
                  <a:gs pos="0">
                    <a:srgbClr val="0066FF"/>
                  </a:gs>
                  <a:gs pos="28000">
                    <a:srgbClr val="2E59B0"/>
                  </a:gs>
                  <a:gs pos="62000">
                    <a:srgbClr val="2B395F"/>
                  </a:gs>
                  <a:gs pos="88000">
                    <a:srgbClr val="0000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643998" cy="135732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4000" b="1" dirty="0" smtClean="0"/>
              <a:t>Профессиональный </a:t>
            </a:r>
            <a:br>
              <a:rPr lang="ru-RU" sz="4000" b="1" dirty="0" smtClean="0"/>
            </a:br>
            <a:r>
              <a:rPr lang="ru-RU" sz="4000" b="1" dirty="0" smtClean="0"/>
              <a:t>стандарт  педагога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0647" y="214311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Профессиональная ИКТ-компетентность</a:t>
            </a:r>
            <a:r>
              <a:rPr lang="ru-RU" sz="2000" dirty="0"/>
              <a:t>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468" y="3552038"/>
            <a:ext cx="773962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4.5.</a:t>
            </a:r>
            <a:r>
              <a:rPr lang="ru-RU" sz="2000" dirty="0"/>
              <a:t> </a:t>
            </a:r>
            <a:r>
              <a:rPr lang="ru-RU" dirty="0"/>
              <a:t>Часть пятая: профессиональные компетенции педагога дошкольного образования (воспитателя), отражающие специфику работы на дошкольном уровне образования </a:t>
            </a:r>
          </a:p>
          <a:p>
            <a:r>
              <a:rPr lang="ru-RU" dirty="0"/>
              <a:t>Педагог дошкольного образования </a:t>
            </a:r>
            <a:r>
              <a:rPr lang="ru-RU" dirty="0" smtClean="0"/>
              <a:t>должен 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6711" y="4897423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11</a:t>
            </a:r>
            <a:r>
              <a:rPr lang="ru-RU" sz="2400" dirty="0"/>
              <a:t>. 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844224"/>
            <a:ext cx="50943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en-US" sz="105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74563"/>
            <a:ext cx="79928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Информационно-коммуникационные технологии в образовании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ru-RU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(ИКТ)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- это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учреждений образования (администрации, воспитателей, специалистов), а также для образования (развития, диагностики, коррекции) детей.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0183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783973"/>
            <a:ext cx="612068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 </a:t>
            </a:r>
            <a:r>
              <a:rPr lang="ru-RU" sz="32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информационно-коммуникативных технологий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016306"/>
            <a:ext cx="430222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информации в электронном формате: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текст, видео, аудио,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анимация, изображение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информационных носителей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DVD</a:t>
            </a: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CD</a:t>
            </a: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, флэш-памяти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мультимедиа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игровые компьютерные программы, презентации и др</a:t>
            </a:r>
            <a:r>
              <a:rPr lang="ru-RU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аудиовизуального оборудования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компьютера, ноутбука,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ЖК-телевизора, проектора, 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интерактивной доски….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85184"/>
            <a:ext cx="1376979" cy="13554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47" y="3483031"/>
            <a:ext cx="1295400" cy="1295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123786"/>
            <a:ext cx="990600" cy="9906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24" y="2885661"/>
            <a:ext cx="1228725" cy="7334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677" y="4929900"/>
            <a:ext cx="1790771" cy="179077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24" y="3554122"/>
            <a:ext cx="1104900" cy="8286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1259632" y="683911"/>
            <a:ext cx="6408712" cy="20621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 bwMode="auto">
          <a:xfrm>
            <a:off x="5919990" y="3561475"/>
            <a:ext cx="3096344" cy="1612907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 bwMode="auto">
          <a:xfrm>
            <a:off x="3100778" y="5231568"/>
            <a:ext cx="3199413" cy="1626432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 bwMode="auto">
          <a:xfrm>
            <a:off x="117868" y="3475166"/>
            <a:ext cx="2951961" cy="1826042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844224"/>
            <a:ext cx="50943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en-US" sz="1050" dirty="0" smtClean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ts val="1350"/>
              </a:lnSpc>
              <a:spcAft>
                <a:spcPts val="135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6279" y="621089"/>
            <a:ext cx="64442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Направления использования информационно-коммуникационных технологий в системе деятельности ДОУ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7868" y="3641137"/>
            <a:ext cx="2951961" cy="14656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b="1" dirty="0"/>
              <a:t>Использование ИКТ при организации </a:t>
            </a:r>
            <a:r>
              <a:rPr lang="ru-RU" sz="1800" b="1" dirty="0" err="1"/>
              <a:t>воспитательно</a:t>
            </a:r>
            <a:r>
              <a:rPr lang="ru-RU" sz="1800" b="1" dirty="0"/>
              <a:t>-образовательного процесса с детьми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 rot="16200000">
            <a:off x="3440140" y="3703658"/>
            <a:ext cx="2376488" cy="504825"/>
          </a:xfrm>
          <a:prstGeom prst="leftArrow">
            <a:avLst>
              <a:gd name="adj1" fmla="val 50000"/>
              <a:gd name="adj2" fmla="val 1176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50397" y="3778437"/>
            <a:ext cx="3235531" cy="11910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b="1" dirty="0"/>
              <a:t>Использование ИКТ в  процессе и организации методической работы с педагогическими кадрами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100779" y="5400835"/>
            <a:ext cx="3055209" cy="119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b="1" dirty="0"/>
              <a:t>Использование ИКТ в процессе взаимодействия ДОУ с родителями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 rot="18759109">
            <a:off x="2006160" y="2943795"/>
            <a:ext cx="1081087" cy="431800"/>
          </a:xfrm>
          <a:prstGeom prst="leftArrow">
            <a:avLst>
              <a:gd name="adj1" fmla="val 50000"/>
              <a:gd name="adj2" fmla="val 6259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 rot="13780869">
            <a:off x="6061072" y="2943794"/>
            <a:ext cx="1081087" cy="431800"/>
          </a:xfrm>
          <a:prstGeom prst="leftArrow">
            <a:avLst>
              <a:gd name="adj1" fmla="val 50000"/>
              <a:gd name="adj2" fmla="val 6259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5496330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 bwMode="auto">
          <a:xfrm>
            <a:off x="1965353" y="1052736"/>
            <a:ext cx="2966687" cy="2722500"/>
          </a:xfrm>
          <a:prstGeom prst="ellips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4879270" y="2204864"/>
            <a:ext cx="3005097" cy="28349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tx1"/>
                </a:solidFill>
                <a:latin typeface="Segoe" pitchFamily="34" charset="0"/>
              </a:rPr>
              <a:t>ПЕДАГОГИ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1961709" y="3779632"/>
            <a:ext cx="2917561" cy="288972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chemeClr val="tx1"/>
                </a:solidFill>
                <a:latin typeface="Segoe" pitchFamily="34" charset="0"/>
              </a:rPr>
              <a:t>РОДИТЕЛИ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3527884" y="2924944"/>
            <a:ext cx="1872208" cy="18722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Segoe" pitchFamily="34" charset="0"/>
              </a:rPr>
              <a:t>ИКТ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127274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социального статуса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13784" y="573032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-1044116" y="84769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познавательной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35275" y="3379522"/>
            <a:ext cx="2373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достижений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73744" y="6038098"/>
            <a:ext cx="2373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достижений</a:t>
            </a: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5378645" y="4365104"/>
            <a:ext cx="1857651" cy="43204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CC0066"/>
                </a:solidFill>
              </a:rPr>
              <a:t>интернет</a:t>
            </a:r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5716234" y="2625255"/>
            <a:ext cx="1331167" cy="507504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C0066"/>
                </a:solidFill>
              </a:rPr>
              <a:t>ЭОР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283540" y="1628800"/>
            <a:ext cx="2144444" cy="5154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CC0066"/>
                </a:solidFill>
              </a:rPr>
              <a:t>Сайт группы</a:t>
            </a: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2429889" y="5877272"/>
            <a:ext cx="1867141" cy="386424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C0066"/>
                </a:solidFill>
              </a:rPr>
              <a:t>Сайт ДОУ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7662" y="908720"/>
            <a:ext cx="8496944" cy="1199056"/>
          </a:xfrm>
        </p:spPr>
        <p:txBody>
          <a:bodyPr/>
          <a:lstStyle/>
          <a:p>
            <a:pPr lvl="0" algn="ctr" defTabSz="914400">
              <a:lnSpc>
                <a:spcPct val="100000"/>
              </a:lnSpc>
              <a:spcBef>
                <a:spcPct val="50000"/>
              </a:spcBef>
            </a:pPr>
            <a:r>
              <a:rPr lang="ru-RU" sz="3200" b="1" spc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/>
            </a:r>
            <a:br>
              <a:rPr lang="ru-RU" sz="3200" b="1" spc="0" dirty="0" smtClean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lang="ru-RU" sz="3200" b="1" spc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1.Использование </a:t>
            </a:r>
            <a:r>
              <a:rPr lang="ru-RU" sz="3200" b="1" spc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ИКТ при организации </a:t>
            </a:r>
            <a:r>
              <a:rPr lang="ru-RU" sz="3200" b="1" spc="0" dirty="0" err="1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воспитательно</a:t>
            </a:r>
            <a:r>
              <a:rPr lang="ru-RU" sz="3200" b="1" spc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-образовательного процесса с детьми</a:t>
            </a:r>
            <a:br>
              <a:rPr lang="ru-RU" sz="3200" b="1" spc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endParaRPr lang="ru-RU" sz="3200" dirty="0">
              <a:latin typeface="Calibri Light" panose="020F03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603" y="2348880"/>
            <a:ext cx="8784976" cy="461665"/>
          </a:xfrm>
        </p:spPr>
        <p:txBody>
          <a:bodyPr/>
          <a:lstStyle/>
          <a:p>
            <a:r>
              <a:rPr lang="ru-RU" sz="2400" dirty="0"/>
              <a:t>1</a:t>
            </a:r>
            <a:r>
              <a:rPr lang="ru-RU" sz="2800" dirty="0"/>
              <a:t>. Подбор иллюстративного материала к занятиям и для оформления стендов, группы, </a:t>
            </a:r>
            <a:r>
              <a:rPr lang="ru-RU" sz="2800" dirty="0" smtClean="0"/>
              <a:t>кабинетов</a:t>
            </a:r>
            <a:endParaRPr lang="ru-RU" sz="2800" dirty="0"/>
          </a:p>
          <a:p>
            <a:r>
              <a:rPr lang="ru-RU" sz="2800" dirty="0"/>
              <a:t> </a:t>
            </a:r>
            <a:r>
              <a:rPr lang="ru-RU" sz="2800" dirty="0" smtClean="0"/>
              <a:t>2</a:t>
            </a:r>
            <a:r>
              <a:rPr lang="ru-RU" sz="2800" dirty="0"/>
              <a:t>. Подбор дополнительного познавательного материала к занятиям, знакомство со   сценариями праздников и других мероприятий.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3</a:t>
            </a:r>
            <a:r>
              <a:rPr lang="ru-RU" sz="2800" dirty="0"/>
              <a:t>. Обмен опытом, знакомство с периодикой, наработками других педагогов России и зарубежья.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4</a:t>
            </a:r>
            <a:r>
              <a:rPr lang="ru-RU" sz="2800" dirty="0"/>
              <a:t>. Оформление групповой документации, отчетов.  </a:t>
            </a:r>
          </a:p>
          <a:p>
            <a:r>
              <a:rPr lang="ru-RU" sz="2800" dirty="0"/>
              <a:t>5. </a:t>
            </a:r>
            <a:r>
              <a:rPr lang="ru-RU" sz="2800" dirty="0" smtClean="0"/>
              <a:t>Создание мультимедийных </a:t>
            </a:r>
            <a:r>
              <a:rPr lang="ru-RU" sz="2800" dirty="0"/>
              <a:t>презентаций в программе </a:t>
            </a:r>
            <a:r>
              <a:rPr lang="ru-RU" sz="2800" dirty="0" smtClean="0"/>
              <a:t>для </a:t>
            </a:r>
            <a:r>
              <a:rPr lang="ru-RU" sz="2800" dirty="0"/>
              <a:t>повышения эффективности образовательных занятий </a:t>
            </a:r>
            <a:r>
              <a:rPr lang="ru-RU" sz="2800" dirty="0" smtClean="0"/>
              <a:t>с детьми</a:t>
            </a:r>
            <a:endParaRPr lang="ru-RU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44288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8569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Использование </a:t>
            </a:r>
            <a:r>
              <a:rPr lang="ru-RU" sz="2800" dirty="0" smtClean="0"/>
              <a:t>ИКТ</a:t>
            </a:r>
          </a:p>
          <a:p>
            <a:pPr algn="ctr"/>
            <a:r>
              <a:rPr lang="ru-RU" sz="2800" dirty="0"/>
              <a:t> </a:t>
            </a:r>
            <a:r>
              <a:rPr lang="ru-RU" sz="2800" b="1" u="sng" dirty="0"/>
              <a:t>не </a:t>
            </a:r>
            <a:r>
              <a:rPr lang="ru-RU" sz="2800" b="1" u="sng" dirty="0" smtClean="0"/>
              <a:t>предусматривает</a:t>
            </a:r>
          </a:p>
          <a:p>
            <a:pPr algn="ctr"/>
            <a:r>
              <a:rPr lang="ru-RU" sz="2800" dirty="0"/>
              <a:t> обучение детей основам информатики и вычислительной техники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b="1" dirty="0"/>
              <a:t>Это прежде всего:</a:t>
            </a:r>
            <a:endParaRPr lang="ru-RU" sz="2800" dirty="0"/>
          </a:p>
          <a:p>
            <a:r>
              <a:rPr lang="ru-RU" sz="3200" dirty="0" smtClean="0"/>
              <a:t>-преобразование </a:t>
            </a:r>
            <a:r>
              <a:rPr lang="ru-RU" sz="3200" dirty="0"/>
              <a:t>предметно-развивающей среды,</a:t>
            </a:r>
          </a:p>
          <a:p>
            <a:r>
              <a:rPr lang="ru-RU" sz="3200" dirty="0" smtClean="0"/>
              <a:t>-создание </a:t>
            </a:r>
            <a:r>
              <a:rPr lang="ru-RU" sz="3200" dirty="0"/>
              <a:t>новых средств  для развития детей,</a:t>
            </a:r>
          </a:p>
          <a:p>
            <a:r>
              <a:rPr lang="ru-RU" sz="3200" dirty="0" smtClean="0"/>
              <a:t>-использование </a:t>
            </a:r>
            <a:r>
              <a:rPr lang="ru-RU" sz="3200" dirty="0"/>
              <a:t>новой наглядности.</a:t>
            </a:r>
          </a:p>
        </p:txBody>
      </p:sp>
    </p:spTree>
    <p:extLst>
      <p:ext uri="{BB962C8B-B14F-4D97-AF65-F5344CB8AC3E}">
        <p14:creationId xmlns:p14="http://schemas.microsoft.com/office/powerpoint/2010/main" val="550122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TS010286786</Template>
  <TotalTime>759</TotalTime>
  <Words>626</Words>
  <Application>Microsoft Office PowerPoint</Application>
  <PresentationFormat>Экран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TS010286786</vt:lpstr>
      <vt:lpstr>Белый текст и шрифт Courier для слайдов с кодом</vt:lpstr>
      <vt:lpstr>Информационно-коммуникационные технологии в системе работы ДОУ</vt:lpstr>
      <vt:lpstr>Презентация PowerPoint</vt:lpstr>
      <vt:lpstr>Профессиональный  стандарт 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 1.Использование ИКТ при организации воспитательно-образовательного процесса с детьми </vt:lpstr>
      <vt:lpstr>Презентация PowerPoint</vt:lpstr>
      <vt:lpstr>Направления использования ИКТ, которые доступны для работы с дошкольниками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ИКТ в ДОУ в условиях введения ФГОС ДО</dc:title>
  <dc:creator>Вечтомова</dc:creator>
  <cp:keywords/>
  <cp:lastModifiedBy>User</cp:lastModifiedBy>
  <cp:revision>62</cp:revision>
  <dcterms:created xsi:type="dcterms:W3CDTF">2014-02-09T15:08:28Z</dcterms:created>
  <dcterms:modified xsi:type="dcterms:W3CDTF">2015-10-07T14:59:05Z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