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325" r:id="rId3"/>
    <p:sldId id="329" r:id="rId4"/>
    <p:sldId id="316" r:id="rId5"/>
    <p:sldId id="330" r:id="rId6"/>
    <p:sldId id="310" r:id="rId7"/>
    <p:sldId id="331" r:id="rId8"/>
    <p:sldId id="332" r:id="rId9"/>
    <p:sldId id="318" r:id="rId10"/>
    <p:sldId id="333" r:id="rId11"/>
    <p:sldId id="320" r:id="rId12"/>
    <p:sldId id="326" r:id="rId13"/>
    <p:sldId id="31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53" autoAdjust="0"/>
  </p:normalViewPr>
  <p:slideViewPr>
    <p:cSldViewPr>
      <p:cViewPr>
        <p:scale>
          <a:sx n="78" d="100"/>
          <a:sy n="78" d="100"/>
        </p:scale>
        <p:origin x="-11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7E7EE-B439-4430-B869-C1B5785C216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9EAA3-E859-4B90-8440-20CFD01194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9EAA3-E859-4B90-8440-20CFD01194D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9EAA3-E859-4B90-8440-20CFD01194D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9EAA3-E859-4B90-8440-20CFD01194D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27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5A172-E7AD-4BA9-8343-380A0E844077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A351-7302-4267-A960-BB296F36E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5A172-E7AD-4BA9-8343-380A0E844077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A351-7302-4267-A960-BB296F36E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5A172-E7AD-4BA9-8343-380A0E844077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A351-7302-4267-A960-BB296F36E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5A172-E7AD-4BA9-8343-380A0E844077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A351-7302-4267-A960-BB296F36E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5A172-E7AD-4BA9-8343-380A0E844077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A351-7302-4267-A960-BB296F36E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5A172-E7AD-4BA9-8343-380A0E844077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A351-7302-4267-A960-BB296F36E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5A172-E7AD-4BA9-8343-380A0E844077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A351-7302-4267-A960-BB296F36E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5A172-E7AD-4BA9-8343-380A0E844077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A351-7302-4267-A960-BB296F36E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5A172-E7AD-4BA9-8343-380A0E844077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A351-7302-4267-A960-BB296F36E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5A172-E7AD-4BA9-8343-380A0E844077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A351-7302-4267-A960-BB296F36E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5A172-E7AD-4BA9-8343-380A0E844077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A351-7302-4267-A960-BB296F36E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5A172-E7AD-4BA9-8343-380A0E844077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5A351-7302-4267-A960-BB296F36E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iro.ru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95844" cy="22145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068" y="4000504"/>
            <a:ext cx="8143932" cy="285749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1928762" y="260648"/>
            <a:ext cx="7215238" cy="4242772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Требования к качеству основных образовательных программ дошкольных организаций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подготовила:</a:t>
            </a:r>
            <a:b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М.П.Смирнова - старший воспитатель МБДОУ </a:t>
            </a:r>
            <a:b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«Детский сад комбинированного вида №14» г.Городец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AutoShape 4"/>
          <p:cNvSpPr>
            <a:spLocks noChangeArrowheads="1"/>
          </p:cNvSpPr>
          <p:nvPr/>
        </p:nvSpPr>
        <p:spPr bwMode="auto">
          <a:xfrm>
            <a:off x="0" y="0"/>
            <a:ext cx="9144000" cy="1260475"/>
          </a:xfrm>
          <a:prstGeom prst="roundRect">
            <a:avLst>
              <a:gd name="adj" fmla="val 125"/>
            </a:avLst>
          </a:prstGeom>
          <a:gradFill rotWithShape="0">
            <a:gsLst>
              <a:gs pos="0">
                <a:srgbClr val="8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lvl="0" algn="ctr"/>
            <a:r>
              <a:rPr lang="ru-RU" sz="3600" b="1" i="1" dirty="0" smtClean="0">
                <a:solidFill>
                  <a:schemeClr val="bg1"/>
                </a:solidFill>
              </a:rPr>
              <a:t>Требования к содержательному разделу</a:t>
            </a:r>
            <a:endParaRPr lang="ru-RU" sz="3600" dirty="0" smtClean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428860" y="2357430"/>
            <a:ext cx="4000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/>
              <a:t> </a:t>
            </a:r>
            <a:endParaRPr lang="ru-RU" sz="2400" b="1" dirty="0" smtClean="0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0645" y="5085184"/>
            <a:ext cx="2363355" cy="177281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95536" y="1340768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/>
            <a:r>
              <a:rPr lang="ru-RU" sz="3200" b="1" dirty="0" smtClean="0"/>
              <a:t>3.Часть для детей с ограниченными возможностями здоровья</a:t>
            </a:r>
            <a:endParaRPr lang="ru-RU" sz="3600" b="1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492896"/>
            <a:ext cx="8640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Должна формироваться на основе готовых и разработанных самостоятельно дополняющих обязательную часть парциальных специальных образовательных программ, методов, методик, содержащихся в научно-методических пособиях ,на которые в программе делаются ссылки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Должна  учитывать индивидуальные особенности здоровья дошкольников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Должна включать описание специальных условий реализации ООП  для детей с ОВЗ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AutoShape 4"/>
          <p:cNvSpPr>
            <a:spLocks noChangeArrowheads="1"/>
          </p:cNvSpPr>
          <p:nvPr/>
        </p:nvSpPr>
        <p:spPr bwMode="auto">
          <a:xfrm>
            <a:off x="0" y="0"/>
            <a:ext cx="9144000" cy="1260475"/>
          </a:xfrm>
          <a:prstGeom prst="roundRect">
            <a:avLst>
              <a:gd name="adj" fmla="val 125"/>
            </a:avLst>
          </a:prstGeom>
          <a:gradFill rotWithShape="0">
            <a:gsLst>
              <a:gs pos="0">
                <a:srgbClr val="8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lvl="0" algn="ctr"/>
            <a:r>
              <a:rPr lang="ru-RU" sz="3600" b="1" i="1" dirty="0" smtClean="0">
                <a:solidFill>
                  <a:schemeClr val="bg1"/>
                </a:solidFill>
              </a:rPr>
              <a:t>Требования к организационному разделу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428860" y="2357430"/>
            <a:ext cx="4000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/>
              <a:t> </a:t>
            </a:r>
            <a:endParaRPr lang="ru-RU" sz="2400" b="1" dirty="0" smtClean="0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5301208"/>
            <a:ext cx="2075371" cy="15567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3" name="Содержимое 2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720840"/>
            <a:ext cx="84249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Должен включать описание имеющегося материально-технического оборудования  для создания развивающей предметно-пространственной среды, соответствующего ФГОС и план приобретения недостающего оборудования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Включать утвержденный распорядок или режим дня, недели, месяца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Раскрывать особенности планирования и организации традиционных  </a:t>
            </a:r>
            <a:r>
              <a:rPr lang="ru-RU" sz="2400" b="1" dirty="0" smtClean="0"/>
              <a:t>мероприятий</a:t>
            </a:r>
            <a:r>
              <a:rPr lang="ru-RU" sz="2400" b="1" dirty="0" smtClean="0"/>
              <a:t> </a:t>
            </a:r>
            <a:r>
              <a:rPr lang="ru-RU" sz="2400" b="1" dirty="0" smtClean="0"/>
              <a:t>в ДО и</a:t>
            </a:r>
            <a:r>
              <a:rPr lang="ru-RU" sz="2400" b="1" dirty="0" smtClean="0"/>
              <a:t> график </a:t>
            </a:r>
            <a:r>
              <a:rPr lang="ru-RU" sz="2400" b="1" dirty="0" smtClean="0"/>
              <a:t>их проведения 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Включать описание особенностей организации развивающей предметно-пространственной </a:t>
            </a:r>
            <a:r>
              <a:rPr lang="ru-RU" sz="2400" b="1" dirty="0" smtClean="0"/>
              <a:t>среды, </a:t>
            </a:r>
            <a:r>
              <a:rPr lang="ru-RU" sz="2400" b="1" dirty="0" smtClean="0"/>
              <a:t>необходимой для </a:t>
            </a:r>
            <a:r>
              <a:rPr lang="ru-RU" sz="2400" b="1" dirty="0" smtClean="0"/>
              <a:t> </a:t>
            </a:r>
            <a:r>
              <a:rPr lang="ru-RU" sz="2400" b="1" dirty="0" smtClean="0"/>
              <a:t>реализации программы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0" y="0"/>
            <a:ext cx="9144000" cy="1260475"/>
          </a:xfrm>
          <a:prstGeom prst="roundRect">
            <a:avLst>
              <a:gd name="adj" fmla="val 125"/>
            </a:avLst>
          </a:prstGeom>
          <a:gradFill rotWithShape="0">
            <a:gsLst>
              <a:gs pos="0">
                <a:srgbClr val="8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lvl="0" algn="ctr"/>
            <a:endParaRPr lang="ru-RU" sz="4000" dirty="0" smtClean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Используемые источники: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68959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/>
              <a:t>Методические рекомендации для дошкольных образовательных организаций по составлению основной образовательной программы дошкольного образования на основе ФГОС дошкольного образования и примерной ООП ДО</a:t>
            </a:r>
          </a:p>
          <a:p>
            <a:pPr algn="ctr">
              <a:buNone/>
            </a:pPr>
            <a:r>
              <a:rPr lang="en-US" dirty="0" smtClean="0">
                <a:hlinkClick r:id="rId2"/>
              </a:rPr>
              <a:t>http://www.firo.ru/</a:t>
            </a: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4643446"/>
            <a:ext cx="2952239" cy="221455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/>
          <p:cNvPicPr>
            <a:picLocks noChangeAspect="1" noChangeArrowheads="1"/>
          </p:cNvPicPr>
          <p:nvPr/>
        </p:nvPicPr>
        <p:blipFill>
          <a:blip r:embed="rId3" cstate="print">
            <a:lum bright="52000" contrast="-66000"/>
          </a:blip>
          <a:srcRect/>
          <a:stretch>
            <a:fillRect/>
          </a:stretch>
        </p:blipFill>
        <p:spPr bwMode="auto">
          <a:xfrm>
            <a:off x="1214438" y="0"/>
            <a:ext cx="6500812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201988" y="1052513"/>
            <a:ext cx="2865437" cy="917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5400" b="1" i="1" dirty="0">
                <a:solidFill>
                  <a:srgbClr val="AD03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6" charset="0"/>
                <a:ea typeface="+mn-ea"/>
              </a:rPr>
              <a:t>Спасибо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547938" y="1989138"/>
            <a:ext cx="4340225" cy="917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5400" b="1" i="1" dirty="0">
                <a:solidFill>
                  <a:srgbClr val="AD03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6" charset="0"/>
                <a:ea typeface="+mn-ea"/>
              </a:rPr>
              <a:t>за внимание!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95844" cy="22145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5048874"/>
            <a:ext cx="2411760" cy="18091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188640"/>
            <a:ext cx="6948264" cy="126876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ООП должна учитывать 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условия собственной деятельности: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988840"/>
            <a:ext cx="8964488" cy="4353347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Размер детского сада(количество детей и групп)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Потребности, мотивы и интересы детей и </a:t>
            </a:r>
            <a:r>
              <a:rPr lang="ru-RU" sz="2400" b="1" dirty="0" smtClean="0"/>
              <a:t>родителей, национальную и </a:t>
            </a:r>
            <a:r>
              <a:rPr lang="ru-RU" sz="2400" b="1" dirty="0" err="1" smtClean="0"/>
              <a:t>социокультурную</a:t>
            </a:r>
            <a:r>
              <a:rPr lang="ru-RU" sz="2400" b="1" dirty="0" smtClean="0"/>
              <a:t> специфику, возможности педагогического коллектива</a:t>
            </a:r>
            <a:endParaRPr lang="ru-RU" sz="2400" b="1" dirty="0" smtClean="0"/>
          </a:p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 Контингент родителей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Кадровые, материально-технические условия детского сада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Возможности окружающего социума для развития детей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Ожидаемые перспективы развития ДОО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Решение проблемы обеспечения детей местами в ДО и д.р.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10671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95844" cy="22145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91761" y="4643446"/>
            <a:ext cx="2952239" cy="221455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548680"/>
            <a:ext cx="5976664" cy="126876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ООП</a:t>
            </a:r>
            <a:r>
              <a:rPr lang="ru-RU" sz="3200" b="1" dirty="0" smtClean="0">
                <a:solidFill>
                  <a:srgbClr val="FF0000"/>
                </a:solidFill>
              </a:rPr>
              <a:t> может включать: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1032" y="1988840"/>
            <a:ext cx="8712968" cy="435334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endParaRPr lang="ru-RU" sz="2400" dirty="0" smtClean="0"/>
          </a:p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Собственные традиции, устои, уникальные элементы деятельности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собственный положительный опыт работы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Часть , ориентированную на детей с ограниченными возможностями здоровья, нуждающихся в коррекционной работе и /или инклюзивном образовании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410671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17"/>
          <p:cNvSpPr>
            <a:spLocks noGrp="1" noChangeArrowheads="1"/>
          </p:cNvSpPr>
          <p:nvPr>
            <p:ph type="title"/>
          </p:nvPr>
        </p:nvSpPr>
        <p:spPr bwMode="auto"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8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norm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Общие требования к программам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b="1" i="1" dirty="0" smtClean="0"/>
              <a:t>1</a:t>
            </a:r>
            <a:r>
              <a:rPr lang="ru-RU" b="1" i="1" dirty="0" smtClean="0"/>
              <a:t>.Соблюдение структуры ООП</a:t>
            </a:r>
          </a:p>
          <a:p>
            <a:pPr lvl="0">
              <a:buNone/>
            </a:pPr>
            <a:endParaRPr lang="ru-RU" sz="2000" b="1" i="1" dirty="0" smtClean="0"/>
          </a:p>
        </p:txBody>
      </p:sp>
      <p:sp>
        <p:nvSpPr>
          <p:cNvPr id="23" name="Прямоугольник 22"/>
          <p:cNvSpPr/>
          <p:nvPr/>
        </p:nvSpPr>
        <p:spPr>
          <a:xfrm>
            <a:off x="395536" y="2348880"/>
            <a:ext cx="2376264" cy="64807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Целевой раздел</a:t>
            </a:r>
            <a:endParaRPr lang="ru-RU" b="1" dirty="0"/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179512" y="3284984"/>
            <a:ext cx="1299443" cy="10745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ru-RU" sz="1400" b="1" dirty="0">
                <a:solidFill>
                  <a:srgbClr val="002060"/>
                </a:solidFill>
                <a:latin typeface="+mn-lt"/>
                <a:cs typeface="Arial" charset="0"/>
              </a:rPr>
              <a:t>Обязательная</a:t>
            </a:r>
            <a:br>
              <a:rPr lang="ru-RU" sz="1400" b="1" dirty="0">
                <a:solidFill>
                  <a:srgbClr val="002060"/>
                </a:solidFill>
                <a:latin typeface="+mn-lt"/>
                <a:cs typeface="Arial" charset="0"/>
              </a:rPr>
            </a:br>
            <a:r>
              <a:rPr lang="ru-RU" sz="1400" b="1" dirty="0" smtClean="0">
                <a:solidFill>
                  <a:srgbClr val="002060"/>
                </a:solidFill>
                <a:latin typeface="+mn-lt"/>
                <a:cs typeface="Arial" charset="0"/>
              </a:rPr>
              <a:t>часть 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1400" b="1" dirty="0" smtClean="0">
                <a:solidFill>
                  <a:srgbClr val="002060"/>
                </a:solidFill>
                <a:cs typeface="Arial" charset="0"/>
              </a:rPr>
              <a:t>60%</a:t>
            </a:r>
            <a:endParaRPr lang="ru-RU" sz="1400" b="1" dirty="0">
              <a:solidFill>
                <a:srgbClr val="002060"/>
              </a:solidFill>
              <a:latin typeface="+mn-lt"/>
              <a:cs typeface="Arial" charset="0"/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1619672" y="3284984"/>
            <a:ext cx="1008112" cy="213904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400" b="1" dirty="0">
                <a:solidFill>
                  <a:srgbClr val="002060"/>
                </a:solidFill>
                <a:latin typeface="+mn-lt"/>
                <a:cs typeface="Arial" charset="0"/>
              </a:rPr>
              <a:t>Часть, формируемая участниками образовательного </a:t>
            </a:r>
            <a:r>
              <a:rPr lang="ru-RU" sz="1400" b="1" dirty="0" smtClean="0">
                <a:solidFill>
                  <a:srgbClr val="002060"/>
                </a:solidFill>
                <a:latin typeface="+mn-lt"/>
                <a:cs typeface="Arial" charset="0"/>
              </a:rPr>
              <a:t>процесса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1400" b="1" dirty="0" smtClean="0">
                <a:solidFill>
                  <a:srgbClr val="002060"/>
                </a:solidFill>
                <a:cs typeface="Arial" charset="0"/>
              </a:rPr>
              <a:t>40%</a:t>
            </a:r>
            <a:endParaRPr lang="ru-RU" sz="1400" b="1" dirty="0">
              <a:solidFill>
                <a:srgbClr val="002060"/>
              </a:solidFill>
              <a:latin typeface="+mn-lt"/>
              <a:cs typeface="Arial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5400000">
            <a:off x="718617" y="3177927"/>
            <a:ext cx="365125" cy="3175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endCxn id="25" idx="0"/>
          </p:cNvCxnSpPr>
          <p:nvPr/>
        </p:nvCxnSpPr>
        <p:spPr>
          <a:xfrm flipH="1">
            <a:off x="2123728" y="2996952"/>
            <a:ext cx="3176" cy="288032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3131840" y="2348880"/>
            <a:ext cx="2520280" cy="64807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Содержательный раздел</a:t>
            </a:r>
            <a:endParaRPr lang="ru-RU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6084168" y="2348880"/>
            <a:ext cx="2664296" cy="64807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Организационный раздел</a:t>
            </a:r>
            <a:endParaRPr lang="ru-RU" b="1" dirty="0"/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3059832" y="3284984"/>
            <a:ext cx="1299443" cy="10745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ru-RU" sz="1400" b="1" dirty="0">
                <a:solidFill>
                  <a:srgbClr val="002060"/>
                </a:solidFill>
                <a:latin typeface="+mn-lt"/>
                <a:cs typeface="Arial" charset="0"/>
              </a:rPr>
              <a:t>Обязательная</a:t>
            </a:r>
            <a:br>
              <a:rPr lang="ru-RU" sz="1400" b="1" dirty="0">
                <a:solidFill>
                  <a:srgbClr val="002060"/>
                </a:solidFill>
                <a:latin typeface="+mn-lt"/>
                <a:cs typeface="Arial" charset="0"/>
              </a:rPr>
            </a:br>
            <a:r>
              <a:rPr lang="ru-RU" sz="1400" b="1" dirty="0" smtClean="0">
                <a:solidFill>
                  <a:srgbClr val="002060"/>
                </a:solidFill>
                <a:latin typeface="+mn-lt"/>
                <a:cs typeface="Arial" charset="0"/>
              </a:rPr>
              <a:t>часть 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1400" b="1" dirty="0" smtClean="0">
                <a:solidFill>
                  <a:srgbClr val="002060"/>
                </a:solidFill>
                <a:cs typeface="Arial" charset="0"/>
              </a:rPr>
              <a:t>60%</a:t>
            </a:r>
            <a:endParaRPr lang="ru-RU" sz="1400" b="1" dirty="0">
              <a:solidFill>
                <a:srgbClr val="002060"/>
              </a:solidFill>
              <a:latin typeface="+mn-lt"/>
              <a:cs typeface="Arial" charset="0"/>
            </a:endParaRP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6228184" y="3284984"/>
            <a:ext cx="1299443" cy="10745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ru-RU" sz="1400" b="1" dirty="0">
                <a:solidFill>
                  <a:srgbClr val="002060"/>
                </a:solidFill>
                <a:latin typeface="+mn-lt"/>
                <a:cs typeface="Arial" charset="0"/>
              </a:rPr>
              <a:t>Обязательная</a:t>
            </a:r>
            <a:br>
              <a:rPr lang="ru-RU" sz="1400" b="1" dirty="0">
                <a:solidFill>
                  <a:srgbClr val="002060"/>
                </a:solidFill>
                <a:latin typeface="+mn-lt"/>
                <a:cs typeface="Arial" charset="0"/>
              </a:rPr>
            </a:br>
            <a:r>
              <a:rPr lang="ru-RU" sz="1400" b="1" dirty="0" smtClean="0">
                <a:solidFill>
                  <a:srgbClr val="002060"/>
                </a:solidFill>
                <a:latin typeface="+mn-lt"/>
                <a:cs typeface="Arial" charset="0"/>
              </a:rPr>
              <a:t>часть 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1400" b="1" dirty="0" smtClean="0">
                <a:solidFill>
                  <a:srgbClr val="002060"/>
                </a:solidFill>
                <a:cs typeface="Arial" charset="0"/>
              </a:rPr>
              <a:t>60%</a:t>
            </a:r>
            <a:endParaRPr lang="ru-RU" sz="1400" b="1" dirty="0">
              <a:solidFill>
                <a:srgbClr val="002060"/>
              </a:solidFill>
              <a:latin typeface="+mn-lt"/>
              <a:cs typeface="Arial" charset="0"/>
            </a:endParaRPr>
          </a:p>
        </p:txBody>
      </p:sp>
      <p:sp>
        <p:nvSpPr>
          <p:cNvPr id="33" name="Text Box 6"/>
          <p:cNvSpPr txBox="1">
            <a:spLocks noChangeArrowheads="1"/>
          </p:cNvSpPr>
          <p:nvPr/>
        </p:nvSpPr>
        <p:spPr bwMode="auto">
          <a:xfrm>
            <a:off x="4499992" y="3284984"/>
            <a:ext cx="1008112" cy="213904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400" b="1" dirty="0">
                <a:solidFill>
                  <a:srgbClr val="002060"/>
                </a:solidFill>
                <a:latin typeface="+mn-lt"/>
                <a:cs typeface="Arial" charset="0"/>
              </a:rPr>
              <a:t>Часть, формируемая участниками образовательного </a:t>
            </a:r>
            <a:r>
              <a:rPr lang="ru-RU" sz="1400" b="1" dirty="0" smtClean="0">
                <a:solidFill>
                  <a:srgbClr val="002060"/>
                </a:solidFill>
                <a:latin typeface="+mn-lt"/>
                <a:cs typeface="Arial" charset="0"/>
              </a:rPr>
              <a:t>процесса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1400" b="1" dirty="0" smtClean="0">
                <a:solidFill>
                  <a:srgbClr val="002060"/>
                </a:solidFill>
                <a:cs typeface="Arial" charset="0"/>
              </a:rPr>
              <a:t>40%</a:t>
            </a:r>
            <a:endParaRPr lang="ru-RU" sz="1400" b="1" dirty="0">
              <a:solidFill>
                <a:srgbClr val="002060"/>
              </a:solidFill>
              <a:latin typeface="+mn-lt"/>
              <a:cs typeface="Arial" charset="0"/>
            </a:endParaRPr>
          </a:p>
        </p:txBody>
      </p: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7668344" y="3212976"/>
            <a:ext cx="1008112" cy="213904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400" b="1" dirty="0">
                <a:solidFill>
                  <a:srgbClr val="002060"/>
                </a:solidFill>
                <a:latin typeface="+mn-lt"/>
                <a:cs typeface="Arial" charset="0"/>
              </a:rPr>
              <a:t>Часть, формируемая участниками образовательного </a:t>
            </a:r>
            <a:r>
              <a:rPr lang="ru-RU" sz="1400" b="1" dirty="0" smtClean="0">
                <a:solidFill>
                  <a:srgbClr val="002060"/>
                </a:solidFill>
                <a:latin typeface="+mn-lt"/>
                <a:cs typeface="Arial" charset="0"/>
              </a:rPr>
              <a:t>процесса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1400" b="1" dirty="0" smtClean="0">
                <a:solidFill>
                  <a:srgbClr val="002060"/>
                </a:solidFill>
                <a:cs typeface="Arial" charset="0"/>
              </a:rPr>
              <a:t>40%</a:t>
            </a:r>
            <a:endParaRPr lang="ru-RU" sz="1400" b="1" dirty="0">
              <a:solidFill>
                <a:srgbClr val="002060"/>
              </a:solidFill>
              <a:latin typeface="+mn-lt"/>
              <a:cs typeface="Arial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rot="5400000">
            <a:off x="3598937" y="3105919"/>
            <a:ext cx="365125" cy="3175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4823073" y="3105919"/>
            <a:ext cx="365125" cy="3175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6767289" y="3105919"/>
            <a:ext cx="365125" cy="3175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8063433" y="3033911"/>
            <a:ext cx="365125" cy="3175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6451" y="4841997"/>
            <a:ext cx="2687549" cy="20160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500174"/>
            <a:ext cx="7472386" cy="507207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</a:t>
            </a:r>
          </a:p>
          <a:p>
            <a:endParaRPr lang="ru-RU" dirty="0"/>
          </a:p>
        </p:txBody>
      </p:sp>
      <p:sp>
        <p:nvSpPr>
          <p:cNvPr id="5" name="AutoShape 17"/>
          <p:cNvSpPr>
            <a:spLocks noChangeArrowheads="1"/>
          </p:cNvSpPr>
          <p:nvPr/>
        </p:nvSpPr>
        <p:spPr bwMode="auto">
          <a:xfrm>
            <a:off x="0" y="0"/>
            <a:ext cx="9144000" cy="1260475"/>
          </a:xfrm>
          <a:prstGeom prst="roundRect">
            <a:avLst>
              <a:gd name="adj" fmla="val 125"/>
            </a:avLst>
          </a:prstGeom>
          <a:gradFill rotWithShape="0">
            <a:gsLst>
              <a:gs pos="0">
                <a:srgbClr val="8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lvl="0" algn="ctr"/>
            <a:r>
              <a:rPr lang="ru-RU" sz="4400" b="1" dirty="0" smtClean="0">
                <a:solidFill>
                  <a:schemeClr val="bg1"/>
                </a:solidFill>
              </a:rPr>
              <a:t>Общие требования к программам</a:t>
            </a:r>
            <a:endParaRPr lang="ru-RU" sz="4400" dirty="0" smtClean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628800"/>
            <a:ext cx="820891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ru-RU" sz="2800" b="1" i="1" dirty="0" smtClean="0"/>
              <a:t>2.Основа для построения программы – культурно-исторический подход </a:t>
            </a:r>
            <a:r>
              <a:rPr lang="ru-RU" sz="2800" b="1" i="1" dirty="0" err="1" smtClean="0"/>
              <a:t>Л.С.Выготского</a:t>
            </a:r>
            <a:r>
              <a:rPr lang="ru-RU" sz="2800" b="1" i="1" dirty="0" smtClean="0"/>
              <a:t>, в соответствии с методологией ФГОС</a:t>
            </a:r>
          </a:p>
          <a:p>
            <a:pPr lvl="0">
              <a:buNone/>
            </a:pPr>
            <a:endParaRPr lang="ru-RU" sz="2800" b="1" i="1" dirty="0" smtClean="0"/>
          </a:p>
          <a:p>
            <a:pPr lvl="0">
              <a:buNone/>
            </a:pPr>
            <a:r>
              <a:rPr lang="ru-RU" sz="2800" b="1" i="1" dirty="0" smtClean="0"/>
              <a:t>3. Программа должна быть написана на русском  языке в соответствии с современными нормами и правилами, ясно, логично, понятно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4443" y="4787982"/>
            <a:ext cx="2759557" cy="20700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500174"/>
            <a:ext cx="8178702" cy="507207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</a:t>
            </a:r>
          </a:p>
          <a:p>
            <a:endParaRPr lang="ru-RU" dirty="0"/>
          </a:p>
        </p:txBody>
      </p:sp>
      <p:sp>
        <p:nvSpPr>
          <p:cNvPr id="5" name="AutoShape 17"/>
          <p:cNvSpPr>
            <a:spLocks noChangeArrowheads="1"/>
          </p:cNvSpPr>
          <p:nvPr/>
        </p:nvSpPr>
        <p:spPr bwMode="auto">
          <a:xfrm>
            <a:off x="0" y="0"/>
            <a:ext cx="9144000" cy="1260475"/>
          </a:xfrm>
          <a:prstGeom prst="roundRect">
            <a:avLst>
              <a:gd name="adj" fmla="val 125"/>
            </a:avLst>
          </a:prstGeom>
          <a:gradFill rotWithShape="0">
            <a:gsLst>
              <a:gs pos="0">
                <a:srgbClr val="8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lvl="0" algn="ctr"/>
            <a:r>
              <a:rPr lang="ru-RU" sz="4400" b="1" i="1" dirty="0" smtClean="0">
                <a:solidFill>
                  <a:schemeClr val="bg1"/>
                </a:solidFill>
              </a:rPr>
              <a:t>Требования к целевому разделу</a:t>
            </a:r>
            <a:endParaRPr lang="ru-RU" sz="4400" dirty="0" smtClean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1412776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1. Пояснительная записка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2274838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endParaRPr lang="ru-RU" b="1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2204864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Содержит принципы и подходы к формированию ООП, соответствующие методологии и требованиям ФГОС</a:t>
            </a:r>
          </a:p>
          <a:p>
            <a:endParaRPr lang="ru-RU" sz="2400" b="1" dirty="0" smtClean="0"/>
          </a:p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Включает сущность научных взглядов на развитие детей раннего и дошкольного возраста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5156904"/>
            <a:ext cx="2267744" cy="170109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078660" cy="51594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</a:t>
            </a:r>
          </a:p>
          <a:p>
            <a:endParaRPr lang="ru-RU" dirty="0"/>
          </a:p>
        </p:txBody>
      </p:sp>
      <p:sp>
        <p:nvSpPr>
          <p:cNvPr id="5" name="AutoShape 17"/>
          <p:cNvSpPr>
            <a:spLocks noChangeArrowheads="1"/>
          </p:cNvSpPr>
          <p:nvPr/>
        </p:nvSpPr>
        <p:spPr bwMode="auto">
          <a:xfrm>
            <a:off x="0" y="0"/>
            <a:ext cx="9144000" cy="1260475"/>
          </a:xfrm>
          <a:prstGeom prst="roundRect">
            <a:avLst>
              <a:gd name="adj" fmla="val 125"/>
            </a:avLst>
          </a:prstGeom>
          <a:gradFill rotWithShape="0">
            <a:gsLst>
              <a:gs pos="0">
                <a:srgbClr val="8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lvl="0" algn="ctr"/>
            <a:r>
              <a:rPr lang="ru-RU" sz="4400" b="1" i="1" dirty="0" smtClean="0">
                <a:solidFill>
                  <a:schemeClr val="bg1"/>
                </a:solidFill>
              </a:rPr>
              <a:t>Требования к целевому разделу</a:t>
            </a:r>
            <a:endParaRPr lang="ru-RU" sz="4400" dirty="0" smtClean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1412776"/>
            <a:ext cx="8215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/>
            <a:r>
              <a:rPr lang="ru-RU" sz="3600" b="1" dirty="0" smtClean="0"/>
              <a:t>2.Целевые ориентиры ООП</a:t>
            </a:r>
          </a:p>
          <a:p>
            <a:pPr marL="742950" indent="-742950"/>
            <a:r>
              <a:rPr lang="ru-RU" sz="3600" b="1" dirty="0" smtClean="0"/>
              <a:t> </a:t>
            </a:r>
          </a:p>
          <a:p>
            <a:pPr marL="742950" indent="-742950"/>
            <a:endParaRPr lang="ru-RU" sz="3600" b="1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060848"/>
            <a:ext cx="871296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b="1" dirty="0" smtClean="0"/>
              <a:t>Соответствуют и конкретизируют целевые ориентиры </a:t>
            </a:r>
            <a:r>
              <a:rPr lang="ru-RU" sz="2000" b="1" dirty="0" smtClean="0"/>
              <a:t> ФГОС ДО, </a:t>
            </a:r>
            <a:r>
              <a:rPr lang="ru-RU" sz="2000" b="1" dirty="0" smtClean="0"/>
              <a:t>учитывая особенности индивидуального развития детей, национальную и </a:t>
            </a:r>
            <a:r>
              <a:rPr lang="ru-RU" sz="2000" b="1" dirty="0" err="1" smtClean="0"/>
              <a:t>социокультурную</a:t>
            </a:r>
            <a:r>
              <a:rPr lang="ru-RU" sz="2000" b="1" dirty="0" smtClean="0"/>
              <a:t> специфику и возможности педагогического коллектива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 smtClean="0"/>
              <a:t> Должны быть содержательно связаны с ООП начального общего образования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 smtClean="0"/>
              <a:t>Должны быть реалистичными(соответствовать возрастным и индивидуальным особенностям дошкольников; возможностям обеспечения в ДО   условий для освоения ООП)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 smtClean="0"/>
              <a:t> Может включать методику для диагностики целевых ориентиров программы и отслеживания процесса развития дошкольников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 smtClean="0"/>
              <a:t>Могут быть включены новые перспективные целевые ориентиры, способствующие развитию качества и содержания дошкольного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5156904"/>
            <a:ext cx="2267744" cy="170109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568952" cy="51594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</a:t>
            </a:r>
          </a:p>
          <a:p>
            <a:pPr algn="ctr">
              <a:buNone/>
            </a:pPr>
            <a:r>
              <a:rPr lang="ru-RU" sz="2800" dirty="0" smtClean="0"/>
              <a:t>соответствует целевым ориентирам и включает:</a:t>
            </a:r>
            <a:endParaRPr lang="ru-RU" sz="2800" dirty="0"/>
          </a:p>
        </p:txBody>
      </p:sp>
      <p:sp>
        <p:nvSpPr>
          <p:cNvPr id="5" name="AutoShape 17"/>
          <p:cNvSpPr>
            <a:spLocks noChangeArrowheads="1"/>
          </p:cNvSpPr>
          <p:nvPr/>
        </p:nvSpPr>
        <p:spPr bwMode="auto">
          <a:xfrm>
            <a:off x="0" y="0"/>
            <a:ext cx="9144000" cy="1260475"/>
          </a:xfrm>
          <a:prstGeom prst="roundRect">
            <a:avLst>
              <a:gd name="adj" fmla="val 125"/>
            </a:avLst>
          </a:prstGeom>
          <a:gradFill rotWithShape="0">
            <a:gsLst>
              <a:gs pos="0">
                <a:srgbClr val="8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lvl="0" algn="ctr"/>
            <a:r>
              <a:rPr lang="ru-RU" sz="3600" b="1" i="1" dirty="0" smtClean="0">
                <a:solidFill>
                  <a:schemeClr val="bg1"/>
                </a:solidFill>
              </a:rPr>
              <a:t>Требования к содержательному разделу</a:t>
            </a:r>
            <a:endParaRPr lang="ru-RU" sz="3600" dirty="0" smtClean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1268760"/>
            <a:ext cx="821537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/>
            <a:r>
              <a:rPr lang="ru-RU" sz="3600" b="1" dirty="0" smtClean="0"/>
              <a:t>1.Обязательная часть</a:t>
            </a:r>
          </a:p>
          <a:p>
            <a:pPr marL="742950" indent="-742950"/>
            <a:endParaRPr lang="ru-RU" sz="3600" b="1" dirty="0" smtClean="0"/>
          </a:p>
          <a:p>
            <a:pPr marL="742950" indent="-742950"/>
            <a:endParaRPr lang="ru-RU" sz="3600" b="1" dirty="0" smtClean="0"/>
          </a:p>
          <a:p>
            <a:pPr marL="742950" indent="-742950"/>
            <a:r>
              <a:rPr lang="ru-RU" sz="3600" b="1" dirty="0" smtClean="0"/>
              <a:t> </a:t>
            </a:r>
          </a:p>
          <a:p>
            <a:pPr marL="742950" indent="-742950"/>
            <a:endParaRPr lang="ru-RU" sz="3600" b="1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060848"/>
            <a:ext cx="871296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 smtClean="0"/>
          </a:p>
          <a:p>
            <a:pPr>
              <a:buFont typeface="Wingdings" pitchFamily="2" charset="2"/>
              <a:buChar char="q"/>
            </a:pPr>
            <a:r>
              <a:rPr lang="ru-RU" sz="2000" b="1" dirty="0" smtClean="0"/>
              <a:t> описание </a:t>
            </a:r>
            <a:r>
              <a:rPr lang="ru-RU" sz="2000" b="1" dirty="0" smtClean="0"/>
              <a:t>поддерживаемой педагогами самостоятельной </a:t>
            </a:r>
            <a:r>
              <a:rPr lang="ru-RU" sz="2000" b="1" dirty="0" smtClean="0"/>
              <a:t>деятельности детей в 5-ти образовательных областях(чему и как учатся дети),  способы интеграции образовательной деятельности 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 smtClean="0"/>
              <a:t> описание </a:t>
            </a:r>
            <a:r>
              <a:rPr lang="ru-RU" sz="2000" b="1" dirty="0" smtClean="0"/>
              <a:t>деятельности </a:t>
            </a:r>
            <a:r>
              <a:rPr lang="ru-RU" sz="2000" b="1" dirty="0" smtClean="0"/>
              <a:t>взрослых(что и как делают взрослые) по поддержке детской инициативы и процесса развития детей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 smtClean="0"/>
              <a:t> описание </a:t>
            </a:r>
            <a:r>
              <a:rPr lang="ru-RU" sz="2000" b="1" dirty="0" smtClean="0"/>
              <a:t> </a:t>
            </a:r>
            <a:r>
              <a:rPr lang="ru-RU" sz="2000" b="1" dirty="0" smtClean="0"/>
              <a:t>форм и методов партнерского взаимодействия педагогов с семьями воспитанников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 smtClean="0"/>
              <a:t> описание  вариантов организации самостоятельной и коллективно-распределенной деятельности детей и взрослых во времени и предметно-пространственной среде детского сада и социума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AutoShape 4"/>
          <p:cNvSpPr>
            <a:spLocks noChangeArrowheads="1"/>
          </p:cNvSpPr>
          <p:nvPr/>
        </p:nvSpPr>
        <p:spPr bwMode="auto">
          <a:xfrm>
            <a:off x="0" y="0"/>
            <a:ext cx="9144000" cy="1260475"/>
          </a:xfrm>
          <a:prstGeom prst="roundRect">
            <a:avLst>
              <a:gd name="adj" fmla="val 125"/>
            </a:avLst>
          </a:prstGeom>
          <a:gradFill rotWithShape="0">
            <a:gsLst>
              <a:gs pos="0">
                <a:srgbClr val="8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lvl="0" algn="ctr"/>
            <a:r>
              <a:rPr lang="ru-RU" sz="3600" b="1" i="1" dirty="0" smtClean="0">
                <a:solidFill>
                  <a:schemeClr val="bg1"/>
                </a:solidFill>
              </a:rPr>
              <a:t>Требования к содержательному разделу</a:t>
            </a:r>
            <a:endParaRPr lang="ru-RU" sz="3600" dirty="0" smtClean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428860" y="2357430"/>
            <a:ext cx="4000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/>
              <a:t> </a:t>
            </a:r>
            <a:endParaRPr lang="ru-RU" sz="2400" b="1" dirty="0" smtClean="0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0645" y="5085184"/>
            <a:ext cx="2363355" cy="177281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95536" y="1340768"/>
            <a:ext cx="84249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/>
            <a:r>
              <a:rPr lang="ru-RU" sz="3200" b="1" dirty="0" smtClean="0"/>
              <a:t>2.Часть, формируемая участниками образовательных отношений</a:t>
            </a:r>
          </a:p>
          <a:p>
            <a:pPr marL="742950" indent="-742950"/>
            <a:r>
              <a:rPr lang="ru-RU" sz="3600" b="1" dirty="0" smtClean="0"/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492896"/>
            <a:ext cx="8640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Должна </a:t>
            </a:r>
            <a:r>
              <a:rPr lang="ru-RU" sz="2400" b="1" dirty="0" smtClean="0"/>
              <a:t>соответствовать формируемым участниками образовательных отношений </a:t>
            </a:r>
            <a:r>
              <a:rPr lang="ru-RU" sz="2400" b="1" dirty="0" smtClean="0"/>
              <a:t>целевым ориентирам ООП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Должна  учитывать потребности, мотивы и интересы детей и их семей,  </a:t>
            </a:r>
            <a:r>
              <a:rPr lang="ru-RU" sz="2400" b="1" dirty="0" smtClean="0"/>
              <a:t>специфику условий, возможности </a:t>
            </a:r>
            <a:r>
              <a:rPr lang="ru-RU" sz="2400" b="1" dirty="0" smtClean="0"/>
              <a:t>педагогического коллектива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Должна формироваться на основе парциальных авторских и разработанных самостоятельно образовательных </a:t>
            </a:r>
            <a:r>
              <a:rPr lang="ru-RU" sz="2400" b="1" dirty="0" smtClean="0"/>
              <a:t>программ, </a:t>
            </a:r>
            <a:r>
              <a:rPr lang="ru-RU" sz="2400" b="1" dirty="0" smtClean="0"/>
              <a:t>обладающих методологическим единством с обязательной частью ООП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3163</TotalTime>
  <Words>592</Words>
  <Application>Microsoft Office PowerPoint</Application>
  <PresentationFormat>Экран (4:3)</PresentationFormat>
  <Paragraphs>94</Paragraphs>
  <Slides>13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    Требования к качеству основных образовательных программ дошкольных организаций.  подготовила: М.П.Смирнова - старший воспитатель МБДОУ  «Детский сад комбинированного вида №14» г.Городец      </vt:lpstr>
      <vt:lpstr>ООП должна учитывать  условия собственной деятельности: </vt:lpstr>
      <vt:lpstr>ООП может включать: </vt:lpstr>
      <vt:lpstr>Общие требования к программам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Используемые источники: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работы старшего воспитателя  </dc:title>
  <dc:creator>Ольга</dc:creator>
  <cp:lastModifiedBy>Максим</cp:lastModifiedBy>
  <cp:revision>310</cp:revision>
  <dcterms:created xsi:type="dcterms:W3CDTF">2012-10-30T12:13:22Z</dcterms:created>
  <dcterms:modified xsi:type="dcterms:W3CDTF">2015-03-24T18:20:59Z</dcterms:modified>
</cp:coreProperties>
</file>