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63" r:id="rId6"/>
    <p:sldId id="264" r:id="rId7"/>
    <p:sldId id="265" r:id="rId8"/>
    <p:sldId id="274" r:id="rId9"/>
    <p:sldId id="275" r:id="rId10"/>
    <p:sldId id="266" r:id="rId11"/>
    <p:sldId id="267" r:id="rId12"/>
    <p:sldId id="268" r:id="rId13"/>
    <p:sldId id="269" r:id="rId14"/>
    <p:sldId id="272" r:id="rId15"/>
    <p:sldId id="270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8;&#1072;&#1085;&#1103;\Desktop\&#1050;&#1085;&#1080;&#1075;&#1072;1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8;&#1072;&#1085;&#1103;\Desktop\&#1050;&#1085;&#1080;&#1075;&#1072;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Подготовительные группы</a:t>
            </a:r>
          </a:p>
        </c:rich>
      </c:tx>
      <c:layout/>
    </c:title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Лист15!$A$3</c:f>
              <c:strCache>
                <c:ptCount val="1"/>
                <c:pt idx="0">
                  <c:v>высокий</c:v>
                </c:pt>
              </c:strCache>
            </c:strRef>
          </c:tx>
          <c:cat>
            <c:multiLvlStrRef>
              <c:f>Лист15!$B$1:$K$2</c:f>
              <c:multiLvlStrCache>
                <c:ptCount val="10"/>
                <c:lvl>
                  <c:pt idx="0">
                    <c:v>н</c:v>
                  </c:pt>
                  <c:pt idx="1">
                    <c:v>к</c:v>
                  </c:pt>
                  <c:pt idx="2">
                    <c:v>н</c:v>
                  </c:pt>
                  <c:pt idx="3">
                    <c:v>к</c:v>
                  </c:pt>
                  <c:pt idx="4">
                    <c:v>н</c:v>
                  </c:pt>
                  <c:pt idx="5">
                    <c:v>к</c:v>
                  </c:pt>
                  <c:pt idx="6">
                    <c:v>н</c:v>
                  </c:pt>
                  <c:pt idx="7">
                    <c:v>к</c:v>
                  </c:pt>
                  <c:pt idx="8">
                    <c:v>н</c:v>
                  </c:pt>
                  <c:pt idx="9">
                    <c:v>к</c:v>
                  </c:pt>
                </c:lvl>
                <c:lvl>
                  <c:pt idx="0">
                    <c:v>физ.разв.</c:v>
                  </c:pt>
                  <c:pt idx="2">
                    <c:v>соц.-ком. разв.</c:v>
                  </c:pt>
                  <c:pt idx="4">
                    <c:v>познав. разв.</c:v>
                  </c:pt>
                  <c:pt idx="6">
                    <c:v>речев. разв.</c:v>
                  </c:pt>
                  <c:pt idx="8">
                    <c:v>худ. эстет разв.</c:v>
                  </c:pt>
                </c:lvl>
              </c:multiLvlStrCache>
            </c:multiLvlStrRef>
          </c:cat>
          <c:val>
            <c:numRef>
              <c:f>Лист15!$B$3:$K$3</c:f>
              <c:numCache>
                <c:formatCode>0%</c:formatCode>
                <c:ptCount val="10"/>
                <c:pt idx="0">
                  <c:v>0.58000000000000007</c:v>
                </c:pt>
                <c:pt idx="1">
                  <c:v>0.89</c:v>
                </c:pt>
                <c:pt idx="2">
                  <c:v>0.38500000000000045</c:v>
                </c:pt>
                <c:pt idx="3" formatCode="0.00%">
                  <c:v>0.75500000000000089</c:v>
                </c:pt>
                <c:pt idx="4">
                  <c:v>0.36000000000000032</c:v>
                </c:pt>
                <c:pt idx="5" formatCode="0.00%">
                  <c:v>0.71500000000000064</c:v>
                </c:pt>
                <c:pt idx="6">
                  <c:v>0.27</c:v>
                </c:pt>
                <c:pt idx="7">
                  <c:v>0.61000000000000065</c:v>
                </c:pt>
                <c:pt idx="8" formatCode="0.00%">
                  <c:v>0.32000000000000045</c:v>
                </c:pt>
                <c:pt idx="9">
                  <c:v>0.60000000000000064</c:v>
                </c:pt>
              </c:numCache>
            </c:numRef>
          </c:val>
        </c:ser>
        <c:ser>
          <c:idx val="1"/>
          <c:order val="1"/>
          <c:tx>
            <c:strRef>
              <c:f>Лист15!$A$4</c:f>
              <c:strCache>
                <c:ptCount val="1"/>
                <c:pt idx="0">
                  <c:v>средний</c:v>
                </c:pt>
              </c:strCache>
            </c:strRef>
          </c:tx>
          <c:cat>
            <c:multiLvlStrRef>
              <c:f>Лист15!$B$1:$K$2</c:f>
              <c:multiLvlStrCache>
                <c:ptCount val="10"/>
                <c:lvl>
                  <c:pt idx="0">
                    <c:v>н</c:v>
                  </c:pt>
                  <c:pt idx="1">
                    <c:v>к</c:v>
                  </c:pt>
                  <c:pt idx="2">
                    <c:v>н</c:v>
                  </c:pt>
                  <c:pt idx="3">
                    <c:v>к</c:v>
                  </c:pt>
                  <c:pt idx="4">
                    <c:v>н</c:v>
                  </c:pt>
                  <c:pt idx="5">
                    <c:v>к</c:v>
                  </c:pt>
                  <c:pt idx="6">
                    <c:v>н</c:v>
                  </c:pt>
                  <c:pt idx="7">
                    <c:v>к</c:v>
                  </c:pt>
                  <c:pt idx="8">
                    <c:v>н</c:v>
                  </c:pt>
                  <c:pt idx="9">
                    <c:v>к</c:v>
                  </c:pt>
                </c:lvl>
                <c:lvl>
                  <c:pt idx="0">
                    <c:v>физ.разв.</c:v>
                  </c:pt>
                  <c:pt idx="2">
                    <c:v>соц.-ком. разв.</c:v>
                  </c:pt>
                  <c:pt idx="4">
                    <c:v>познав. разв.</c:v>
                  </c:pt>
                  <c:pt idx="6">
                    <c:v>речев. разв.</c:v>
                  </c:pt>
                  <c:pt idx="8">
                    <c:v>худ. эстет разв.</c:v>
                  </c:pt>
                </c:lvl>
              </c:multiLvlStrCache>
            </c:multiLvlStrRef>
          </c:cat>
          <c:val>
            <c:numRef>
              <c:f>Лист15!$B$4:$K$4</c:f>
              <c:numCache>
                <c:formatCode>0%</c:formatCode>
                <c:ptCount val="10"/>
                <c:pt idx="0" formatCode="0.00%">
                  <c:v>0.33500000000000052</c:v>
                </c:pt>
                <c:pt idx="1">
                  <c:v>0.11</c:v>
                </c:pt>
                <c:pt idx="2">
                  <c:v>0.39000000000000046</c:v>
                </c:pt>
                <c:pt idx="3" formatCode="0.00%">
                  <c:v>0.24500000000000019</c:v>
                </c:pt>
                <c:pt idx="4">
                  <c:v>0.39000000000000046</c:v>
                </c:pt>
                <c:pt idx="5" formatCode="0.00%">
                  <c:v>0.28500000000000031</c:v>
                </c:pt>
                <c:pt idx="6">
                  <c:v>0.30000000000000032</c:v>
                </c:pt>
                <c:pt idx="7">
                  <c:v>0.39000000000000046</c:v>
                </c:pt>
                <c:pt idx="8">
                  <c:v>0.44</c:v>
                </c:pt>
                <c:pt idx="9">
                  <c:v>0.4</c:v>
                </c:pt>
              </c:numCache>
            </c:numRef>
          </c:val>
        </c:ser>
        <c:ser>
          <c:idx val="2"/>
          <c:order val="2"/>
          <c:tx>
            <c:strRef>
              <c:f>Лист15!$A$5</c:f>
              <c:strCache>
                <c:ptCount val="1"/>
                <c:pt idx="0">
                  <c:v>низкий</c:v>
                </c:pt>
              </c:strCache>
            </c:strRef>
          </c:tx>
          <c:cat>
            <c:multiLvlStrRef>
              <c:f>Лист15!$B$1:$K$2</c:f>
              <c:multiLvlStrCache>
                <c:ptCount val="10"/>
                <c:lvl>
                  <c:pt idx="0">
                    <c:v>н</c:v>
                  </c:pt>
                  <c:pt idx="1">
                    <c:v>к</c:v>
                  </c:pt>
                  <c:pt idx="2">
                    <c:v>н</c:v>
                  </c:pt>
                  <c:pt idx="3">
                    <c:v>к</c:v>
                  </c:pt>
                  <c:pt idx="4">
                    <c:v>н</c:v>
                  </c:pt>
                  <c:pt idx="5">
                    <c:v>к</c:v>
                  </c:pt>
                  <c:pt idx="6">
                    <c:v>н</c:v>
                  </c:pt>
                  <c:pt idx="7">
                    <c:v>к</c:v>
                  </c:pt>
                  <c:pt idx="8">
                    <c:v>н</c:v>
                  </c:pt>
                  <c:pt idx="9">
                    <c:v>к</c:v>
                  </c:pt>
                </c:lvl>
                <c:lvl>
                  <c:pt idx="0">
                    <c:v>физ.разв.</c:v>
                  </c:pt>
                  <c:pt idx="2">
                    <c:v>соц.-ком. разв.</c:v>
                  </c:pt>
                  <c:pt idx="4">
                    <c:v>познав. разв.</c:v>
                  </c:pt>
                  <c:pt idx="6">
                    <c:v>речев. разв.</c:v>
                  </c:pt>
                  <c:pt idx="8">
                    <c:v>худ. эстет разв.</c:v>
                  </c:pt>
                </c:lvl>
              </c:multiLvlStrCache>
            </c:multiLvlStrRef>
          </c:cat>
          <c:val>
            <c:numRef>
              <c:f>Лист15!$B$5:$K$5</c:f>
              <c:numCache>
                <c:formatCode>0%</c:formatCode>
                <c:ptCount val="10"/>
                <c:pt idx="0" formatCode="0.00%">
                  <c:v>8.5000000000000006E-2</c:v>
                </c:pt>
                <c:pt idx="1">
                  <c:v>0</c:v>
                </c:pt>
                <c:pt idx="2">
                  <c:v>0.22</c:v>
                </c:pt>
                <c:pt idx="3">
                  <c:v>0</c:v>
                </c:pt>
                <c:pt idx="4">
                  <c:v>0.25</c:v>
                </c:pt>
                <c:pt idx="5">
                  <c:v>0</c:v>
                </c:pt>
                <c:pt idx="6">
                  <c:v>0.43000000000000038</c:v>
                </c:pt>
                <c:pt idx="7">
                  <c:v>0</c:v>
                </c:pt>
                <c:pt idx="8" formatCode="0.00%">
                  <c:v>0.24000000000000019</c:v>
                </c:pt>
                <c:pt idx="9">
                  <c:v>0</c:v>
                </c:pt>
              </c:numCache>
            </c:numRef>
          </c:val>
        </c:ser>
        <c:gapWidth val="75"/>
        <c:shape val="box"/>
        <c:axId val="148884480"/>
        <c:axId val="148931328"/>
        <c:axId val="0"/>
      </c:bar3DChart>
      <c:catAx>
        <c:axId val="148884480"/>
        <c:scaling>
          <c:orientation val="minMax"/>
        </c:scaling>
        <c:axPos val="b"/>
        <c:numFmt formatCode="General" sourceLinked="1"/>
        <c:majorTickMark val="none"/>
        <c:tickLblPos val="nextTo"/>
        <c:crossAx val="148931328"/>
        <c:crosses val="autoZero"/>
        <c:auto val="1"/>
        <c:lblAlgn val="ctr"/>
        <c:lblOffset val="100"/>
      </c:catAx>
      <c:valAx>
        <c:axId val="148931328"/>
        <c:scaling>
          <c:orientation val="minMax"/>
        </c:scaling>
        <c:axPos val="l"/>
        <c:majorGridlines/>
        <c:numFmt formatCode="0%" sourceLinked="1"/>
        <c:majorTickMark val="none"/>
        <c:tickLblPos val="nextTo"/>
        <c:spPr>
          <a:ln w="9525">
            <a:noFill/>
          </a:ln>
        </c:spPr>
        <c:crossAx val="14888448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Общий результат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explosion val="22"/>
          <c:dLbls>
            <c:showCatName val="1"/>
            <c:showPercent val="1"/>
            <c:showLeaderLines val="1"/>
          </c:dLbls>
          <c:cat>
            <c:strRef>
              <c:f>Лист13!$A$1:$A$3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Лист13!$B$1:$B$3</c:f>
              <c:numCache>
                <c:formatCode>0%</c:formatCode>
                <c:ptCount val="3"/>
                <c:pt idx="0">
                  <c:v>0.71000000000000063</c:v>
                </c:pt>
                <c:pt idx="1">
                  <c:v>0.29000000000000031</c:v>
                </c:pt>
                <c:pt idx="2">
                  <c:v>0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28.05.2015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28.05.2015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28.05.2015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28.05.2015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28.05.2015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28.05.2015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28.05.2015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28.05.2015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28.05.2015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28.05.2015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28.05.2015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C2363-2C32-40ED-BF43-6B3F7623BE9F}" type="datetimeFigureOut">
              <a:rPr lang="ru-RU" smtClean="0"/>
              <a:pPr/>
              <a:t>28.05.2015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18" Type="http://schemas.openxmlformats.org/officeDocument/2006/relationships/image" Target="../media/image3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17" Type="http://schemas.openxmlformats.org/officeDocument/2006/relationships/image" Target="../media/image32.jpeg"/><Relationship Id="rId2" Type="http://schemas.openxmlformats.org/officeDocument/2006/relationships/image" Target="../media/image17.jpeg"/><Relationship Id="rId16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5" Type="http://schemas.openxmlformats.org/officeDocument/2006/relationships/image" Target="../media/image3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844408" cy="230425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pc="30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Итоговый педсовет </a:t>
            </a:r>
            <a:r>
              <a:rPr lang="ru-RU" b="1" spc="30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«Педагогический бал»</a:t>
            </a:r>
            <a:endParaRPr lang="ru-RU" b="1" spc="30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3933056"/>
            <a:ext cx="4464496" cy="2400672"/>
          </a:xfrm>
        </p:spPr>
        <p:txBody>
          <a:bodyPr>
            <a:normAutofit/>
          </a:bodyPr>
          <a:lstStyle/>
          <a:p>
            <a:pPr algn="r"/>
            <a:r>
              <a:rPr lang="ru-RU" sz="2400" i="1" dirty="0" smtClean="0">
                <a:solidFill>
                  <a:srgbClr val="002060"/>
                </a:solidFill>
              </a:rPr>
              <a:t>«Воспитатель сам должен быть тем, чем он хочет сделать воспитанника»</a:t>
            </a:r>
          </a:p>
          <a:p>
            <a:pPr algn="r"/>
            <a:r>
              <a:rPr lang="ru-RU" sz="2400" b="1" dirty="0" smtClean="0">
                <a:solidFill>
                  <a:srgbClr val="002060"/>
                </a:solidFill>
              </a:rPr>
              <a:t>                                     </a:t>
            </a:r>
            <a:r>
              <a:rPr lang="ru-RU" sz="2400" dirty="0" smtClean="0">
                <a:solidFill>
                  <a:srgbClr val="002060"/>
                </a:solidFill>
              </a:rPr>
              <a:t> </a:t>
            </a:r>
            <a:r>
              <a:rPr lang="ru-RU" sz="2400" i="1" dirty="0" smtClean="0">
                <a:solidFill>
                  <a:srgbClr val="002060"/>
                </a:solidFill>
              </a:rPr>
              <a:t> (В. Даль)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872208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b="1" dirty="0" smtClean="0">
                <a:solidFill>
                  <a:srgbClr val="C00000"/>
                </a:solidFill>
              </a:rPr>
              <a:t>Награждения победителей в рейтинговой активности педагогов в 2014-2015 </a:t>
            </a:r>
            <a:r>
              <a:rPr lang="ru-RU" sz="4000" b="1" dirty="0" err="1" smtClean="0">
                <a:solidFill>
                  <a:srgbClr val="C00000"/>
                </a:solidFill>
              </a:rPr>
              <a:t>уч</a:t>
            </a:r>
            <a:r>
              <a:rPr lang="ru-RU" sz="4000" b="1" dirty="0" smtClean="0">
                <a:solidFill>
                  <a:srgbClr val="C00000"/>
                </a:solidFill>
              </a:rPr>
              <a:t>. году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4" name="Picture 4" descr="https://im2-tub-ru.yandex.net/i?id=419ca7876cf230952de843383248640e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933056"/>
            <a:ext cx="1724397" cy="2289023"/>
          </a:xfrm>
          <a:prstGeom prst="rect">
            <a:avLst/>
          </a:prstGeom>
          <a:noFill/>
        </p:spPr>
      </p:pic>
      <p:pic>
        <p:nvPicPr>
          <p:cNvPr id="20486" name="Picture 6" descr="https://im1-tub-ru.yandex.net/i?id=c4b732586913a64c75e93638cd3817a5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861048"/>
            <a:ext cx="2004223" cy="2405067"/>
          </a:xfrm>
          <a:prstGeom prst="rect">
            <a:avLst/>
          </a:prstGeom>
          <a:noFill/>
        </p:spPr>
      </p:pic>
      <p:pic>
        <p:nvPicPr>
          <p:cNvPr id="20490" name="Picture 10" descr="https://im1-tub-ru.yandex.net/i?id=9ad02210715ea6d81e207438000215a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564904"/>
            <a:ext cx="3264363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/>
          </a:bodyPr>
          <a:lstStyle/>
          <a:p>
            <a:pPr lvl="0"/>
            <a:r>
              <a:rPr lang="ru-RU" sz="3600" b="1" dirty="0" smtClean="0">
                <a:solidFill>
                  <a:srgbClr val="C00000"/>
                </a:solidFill>
              </a:rPr>
              <a:t>Утверждение плана на летний период времени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8674" name="Picture 2" descr="Как приобщить ребенка к чтению. . Способы. . Конкурсы по сказкам Блог Татьяны Сакс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988840"/>
            <a:ext cx="5112568" cy="3928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Цель: 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075240" cy="5001419"/>
          </a:xfrm>
        </p:spPr>
        <p:txBody>
          <a:bodyPr/>
          <a:lstStyle/>
          <a:p>
            <a:pPr lvl="0" algn="just">
              <a:buNone/>
            </a:pPr>
            <a:r>
              <a:rPr lang="ru-RU" dirty="0" smtClean="0"/>
              <a:t>		</a:t>
            </a:r>
            <a:r>
              <a:rPr lang="ru-RU" sz="2800" dirty="0" smtClean="0">
                <a:solidFill>
                  <a:srgbClr val="002060"/>
                </a:solidFill>
              </a:rPr>
              <a:t>Объединить усилия взрослых (сотрудников МБДОУ и родителей воспитанников) по созданию условий, способствующих оздоровлению детского организма в летний период; эмоциональному, личностному, познавательному развитию.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Офицальный сайт детского сада 1 &quot;Якорек&quot; г.Гаджиево - Планиров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789040"/>
            <a:ext cx="2678548" cy="235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Задачи: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sz="3800" dirty="0" smtClean="0">
                <a:solidFill>
                  <a:srgbClr val="002060"/>
                </a:solidFill>
              </a:rPr>
              <a:t>1. </a:t>
            </a:r>
            <a:r>
              <a:rPr lang="ru-RU" sz="4500" dirty="0" smtClean="0">
                <a:solidFill>
                  <a:srgbClr val="002060"/>
                </a:solidFill>
              </a:rPr>
              <a:t>Оздоровление детей за счет широкого использования воздуха, солнца, воды. Обогащение питания фруктами, соками и овощами. Сокращение учебной нагрузки.</a:t>
            </a:r>
          </a:p>
          <a:p>
            <a:pPr algn="just">
              <a:buNone/>
            </a:pPr>
            <a:r>
              <a:rPr lang="ru-RU" sz="4500" dirty="0" smtClean="0">
                <a:solidFill>
                  <a:srgbClr val="002060"/>
                </a:solidFill>
              </a:rPr>
              <a:t>2. Повышение двигательной активности, за счет создания оптимального двигательного режима. </a:t>
            </a:r>
          </a:p>
          <a:p>
            <a:pPr algn="just">
              <a:buNone/>
            </a:pPr>
            <a:r>
              <a:rPr lang="ru-RU" sz="4500" dirty="0" smtClean="0">
                <a:solidFill>
                  <a:srgbClr val="002060"/>
                </a:solidFill>
              </a:rPr>
              <a:t>3. Формирование у детей двигательной активности,  привычки к здоровому образу жизни. Предупреждение детского травматизма через закрепление знаний о безопасности жизнедеятельности.</a:t>
            </a:r>
          </a:p>
          <a:p>
            <a:pPr algn="just">
              <a:buNone/>
            </a:pPr>
            <a:r>
              <a:rPr lang="ru-RU" sz="4500" dirty="0" smtClean="0">
                <a:solidFill>
                  <a:srgbClr val="002060"/>
                </a:solidFill>
              </a:rPr>
              <a:t>4. Организация совместной работы педагогов с детьми и их родителями в летний период.</a:t>
            </a:r>
          </a:p>
          <a:p>
            <a:pPr algn="just">
              <a:buNone/>
            </a:pPr>
            <a:r>
              <a:rPr lang="ru-RU" sz="4500" dirty="0" smtClean="0">
                <a:solidFill>
                  <a:srgbClr val="002060"/>
                </a:solidFill>
              </a:rPr>
              <a:t>5. Осуществление работы по подготовке к началу учебного года. (план прилагается).</a:t>
            </a:r>
          </a:p>
          <a:p>
            <a:endParaRPr lang="ru-RU" dirty="0"/>
          </a:p>
        </p:txBody>
      </p:sp>
      <p:pic>
        <p:nvPicPr>
          <p:cNvPr id="3074" name="Picture 2" descr="moi_danny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5157192"/>
            <a:ext cx="238986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Решение:</a:t>
            </a:r>
            <a:r>
              <a:rPr lang="ru-RU" sz="3600" i="1" dirty="0" smtClean="0">
                <a:solidFill>
                  <a:srgbClr val="C00000"/>
                </a:solidFill>
              </a:rPr>
              <a:t/>
            </a:r>
            <a:br>
              <a:rPr lang="ru-RU" sz="3600" i="1" dirty="0" smtClean="0">
                <a:solidFill>
                  <a:srgbClr val="C00000"/>
                </a:solidFill>
              </a:rPr>
            </a:br>
            <a:endParaRPr lang="ru-RU" sz="3600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147248" cy="5145435"/>
          </a:xfrm>
        </p:spPr>
        <p:txBody>
          <a:bodyPr>
            <a:normAutofit fontScale="77500" lnSpcReduction="20000"/>
          </a:bodyPr>
          <a:lstStyle/>
          <a:p>
            <a:pPr lvl="0" algn="just"/>
            <a:r>
              <a:rPr lang="ru-RU" sz="3400" dirty="0" smtClean="0">
                <a:solidFill>
                  <a:srgbClr val="002060"/>
                </a:solidFill>
              </a:rPr>
              <a:t>Признать работу педагогов удовлетворительной;</a:t>
            </a:r>
          </a:p>
          <a:p>
            <a:pPr lvl="0" algn="just"/>
            <a:r>
              <a:rPr lang="ru-RU" sz="3400" dirty="0" smtClean="0">
                <a:solidFill>
                  <a:srgbClr val="002060"/>
                </a:solidFill>
              </a:rPr>
              <a:t>Творческой группе и методическому совету разработать задачи ДОУ на 2015 - 2016 учебный год;</a:t>
            </a:r>
          </a:p>
          <a:p>
            <a:pPr lvl="0" algn="just"/>
            <a:r>
              <a:rPr lang="ru-RU" sz="3400" dirty="0" smtClean="0">
                <a:solidFill>
                  <a:srgbClr val="002060"/>
                </a:solidFill>
              </a:rPr>
              <a:t>Принять план работы на летний оздоровительный период 2015 год;</a:t>
            </a:r>
          </a:p>
          <a:p>
            <a:pPr lvl="0" algn="just"/>
            <a:r>
              <a:rPr lang="ru-RU" sz="3400" dirty="0" smtClean="0">
                <a:solidFill>
                  <a:srgbClr val="002060"/>
                </a:solidFill>
              </a:rPr>
              <a:t>Усилить контроль за соблюдением требований  безопасности при проведении прогулки.</a:t>
            </a:r>
          </a:p>
          <a:p>
            <a:pPr lvl="0" algn="just"/>
            <a:r>
              <a:rPr lang="ru-RU" sz="3400" dirty="0" smtClean="0">
                <a:solidFill>
                  <a:srgbClr val="002060"/>
                </a:solidFill>
              </a:rPr>
              <a:t>Ознакомить воспитателей с  инструкцией по технике безопасности, охране жизни и здоровья детей дошкольного возраста на прогулочных площадках.</a:t>
            </a:r>
          </a:p>
          <a:p>
            <a:endParaRPr lang="ru-RU" dirty="0"/>
          </a:p>
        </p:txBody>
      </p:sp>
      <p:pic>
        <p:nvPicPr>
          <p:cNvPr id="2050" name="Picture 2" descr="imgpreview?key=8d6958c8cdba187&amp;mb=imgdb_preview_4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19" y="4653136"/>
            <a:ext cx="1856629" cy="200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368152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b="1" dirty="0" smtClean="0">
                <a:solidFill>
                  <a:srgbClr val="C00000"/>
                </a:solidFill>
              </a:rPr>
              <a:t>Упражнение «А на последок я скажу…»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algn="just"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		Цель:</a:t>
            </a:r>
            <a:r>
              <a:rPr lang="ru-RU" sz="2800" dirty="0" smtClean="0">
                <a:solidFill>
                  <a:srgbClr val="002060"/>
                </a:solidFill>
              </a:rPr>
              <a:t> создание положительного эмоционального фона, снятия напряжения по итогам активной деятельности.</a:t>
            </a:r>
          </a:p>
          <a:p>
            <a:endParaRPr lang="ru-RU" dirty="0"/>
          </a:p>
        </p:txBody>
      </p:sp>
      <p:pic>
        <p:nvPicPr>
          <p:cNvPr id="25602" name="Picture 2" descr="Веселые картинки для детей. . Обои для рабочего стола с перс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356992"/>
            <a:ext cx="3463585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720080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990000"/>
                </a:solidFill>
              </a:rPr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Удачи!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фото 12-13 г\39\Анциферова Анна Сергеев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581128"/>
            <a:ext cx="972765" cy="1296861"/>
          </a:xfrm>
          <a:prstGeom prst="rect">
            <a:avLst/>
          </a:prstGeom>
          <a:noFill/>
        </p:spPr>
      </p:pic>
      <p:pic>
        <p:nvPicPr>
          <p:cNvPr id="1028" name="Picture 4" descr="C:\фото 12-13 г\39\Гергенрейдер Людмила Александров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941168"/>
            <a:ext cx="918214" cy="1224136"/>
          </a:xfrm>
          <a:prstGeom prst="rect">
            <a:avLst/>
          </a:prstGeom>
          <a:noFill/>
        </p:spPr>
      </p:pic>
      <p:pic>
        <p:nvPicPr>
          <p:cNvPr id="1030" name="Picture 6" descr="C:\фото 12-13 г\39\Готина Наталья Михайловн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276872"/>
            <a:ext cx="936104" cy="1247986"/>
          </a:xfrm>
          <a:prstGeom prst="rect">
            <a:avLst/>
          </a:prstGeom>
          <a:noFill/>
        </p:spPr>
      </p:pic>
      <p:pic>
        <p:nvPicPr>
          <p:cNvPr id="1033" name="Picture 9" descr="C:\фото 12-13 г\39\Данилова Татьяна Ивановн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1340768"/>
            <a:ext cx="864096" cy="1151987"/>
          </a:xfrm>
          <a:prstGeom prst="rect">
            <a:avLst/>
          </a:prstGeom>
          <a:noFill/>
        </p:spPr>
      </p:pic>
      <p:pic>
        <p:nvPicPr>
          <p:cNvPr id="1034" name="Picture 10" descr="C:\фото 12-13 г\39\Куманеева Татьяна Ивановн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2708920"/>
            <a:ext cx="864202" cy="1152128"/>
          </a:xfrm>
          <a:prstGeom prst="rect">
            <a:avLst/>
          </a:prstGeom>
          <a:noFill/>
        </p:spPr>
      </p:pic>
      <p:pic>
        <p:nvPicPr>
          <p:cNvPr id="1036" name="Picture 12" descr="C:\фото 12-13 г\39\Михеева Галина Викторовн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4725144"/>
            <a:ext cx="936104" cy="1247986"/>
          </a:xfrm>
          <a:prstGeom prst="rect">
            <a:avLst/>
          </a:prstGeom>
          <a:noFill/>
        </p:spPr>
      </p:pic>
      <p:pic>
        <p:nvPicPr>
          <p:cNvPr id="1038" name="Picture 14" descr="C:\фото 12-13 г\39\Мягких Елена Анатольевн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1412776"/>
            <a:ext cx="864766" cy="1152880"/>
          </a:xfrm>
          <a:prstGeom prst="rect">
            <a:avLst/>
          </a:prstGeom>
          <a:noFill/>
        </p:spPr>
      </p:pic>
      <p:pic>
        <p:nvPicPr>
          <p:cNvPr id="1039" name="Picture 15" descr="C:\фото 12-13 г\39\Романова Татьяна Евгеньевна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27784" y="5229200"/>
            <a:ext cx="1008112" cy="1343984"/>
          </a:xfrm>
          <a:prstGeom prst="rect">
            <a:avLst/>
          </a:prstGeom>
          <a:noFill/>
        </p:spPr>
      </p:pic>
      <p:pic>
        <p:nvPicPr>
          <p:cNvPr id="1040" name="Picture 16" descr="C:\фото 12-13 г\39\Румынина Марина Владимировна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40152" y="3212976"/>
            <a:ext cx="900757" cy="1200862"/>
          </a:xfrm>
          <a:prstGeom prst="rect">
            <a:avLst/>
          </a:prstGeom>
          <a:noFill/>
        </p:spPr>
      </p:pic>
      <p:pic>
        <p:nvPicPr>
          <p:cNvPr id="1041" name="Picture 17" descr="C:\фото 12-13 г\39\Суслова Надежда Александровна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48264" y="2636912"/>
            <a:ext cx="918726" cy="1224818"/>
          </a:xfrm>
          <a:prstGeom prst="rect">
            <a:avLst/>
          </a:prstGeom>
          <a:noFill/>
        </p:spPr>
      </p:pic>
      <p:pic>
        <p:nvPicPr>
          <p:cNvPr id="1042" name="Picture 18" descr="C:\фото 12-13 г\39\Ткаченко Светлана Ивановна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67744" y="3284984"/>
            <a:ext cx="972228" cy="1296144"/>
          </a:xfrm>
          <a:prstGeom prst="rect">
            <a:avLst/>
          </a:prstGeom>
          <a:noFill/>
        </p:spPr>
      </p:pic>
      <p:pic>
        <p:nvPicPr>
          <p:cNvPr id="1043" name="Picture 19" descr="C:\фото 12-13 г\39\39доп\Изображение 033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80112" y="5157192"/>
            <a:ext cx="1008112" cy="1432889"/>
          </a:xfrm>
          <a:prstGeom prst="rect">
            <a:avLst/>
          </a:prstGeom>
          <a:noFill/>
        </p:spPr>
      </p:pic>
      <p:pic>
        <p:nvPicPr>
          <p:cNvPr id="1044" name="Picture 20" descr="C:\фото 12-13 г\39\39доп\Изображение 020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56376" y="4221088"/>
            <a:ext cx="962567" cy="1368152"/>
          </a:xfrm>
          <a:prstGeom prst="rect">
            <a:avLst/>
          </a:prstGeom>
          <a:noFill/>
        </p:spPr>
      </p:pic>
      <p:pic>
        <p:nvPicPr>
          <p:cNvPr id="1045" name="Picture 21" descr="C:\фото 12-13 г\39\39доп\Изображение 001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067944" y="1196752"/>
            <a:ext cx="1008112" cy="1432888"/>
          </a:xfrm>
          <a:prstGeom prst="rect">
            <a:avLst/>
          </a:prstGeom>
          <a:noFill/>
        </p:spPr>
      </p:pic>
      <p:pic>
        <p:nvPicPr>
          <p:cNvPr id="1047" name="Picture 23" descr="C:\фото 12-13 г\39\Купцова Елена Михайловна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139952" y="5013176"/>
            <a:ext cx="972764" cy="1296860"/>
          </a:xfrm>
          <a:prstGeom prst="rect">
            <a:avLst/>
          </a:prstGeom>
          <a:noFill/>
        </p:spPr>
      </p:pic>
      <p:pic>
        <p:nvPicPr>
          <p:cNvPr id="1048" name="Picture 24" descr="C:\фото 12-13 г\39\Морозова Татьяна Викторовна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956376" y="1772816"/>
            <a:ext cx="1008756" cy="1344843"/>
          </a:xfrm>
          <a:prstGeom prst="rect">
            <a:avLst/>
          </a:prstGeom>
          <a:noFill/>
        </p:spPr>
      </p:pic>
      <p:pic>
        <p:nvPicPr>
          <p:cNvPr id="22530" name="Picture 2" descr="https://im2-tub-ru.yandex.net/i?id=56e7c0f7a45eb547db48471197cb12b8&amp;n=21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563888" y="2708920"/>
            <a:ext cx="2164560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268760"/>
            <a:ext cx="8075240" cy="4857403"/>
          </a:xfrm>
        </p:spPr>
        <p:txBody>
          <a:bodyPr>
            <a:normAutofit/>
          </a:bodyPr>
          <a:lstStyle/>
          <a:p>
            <a:pPr marL="72000" indent="0" algn="just">
              <a:spcBef>
                <a:spcPts val="0"/>
              </a:spcBef>
              <a:buNone/>
            </a:pPr>
            <a:r>
              <a:rPr lang="ru-RU" dirty="0" smtClean="0"/>
              <a:t>	</a:t>
            </a:r>
            <a:r>
              <a:rPr lang="ru-RU" sz="2800" dirty="0" smtClean="0">
                <a:solidFill>
                  <a:srgbClr val="002060"/>
                </a:solidFill>
              </a:rPr>
              <a:t>Подведение итогов деятельности дошкольного учреждения и результатов работы сотрудников за истекший год. Объединение усилий коллектива ДОУ для повышения уровня воспитательно-образовательного.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36104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Цель:</a:t>
            </a:r>
            <a:r>
              <a:rPr lang="ru-RU" sz="3600" i="1" dirty="0" smtClean="0">
                <a:solidFill>
                  <a:srgbClr val="C00000"/>
                </a:solidFill>
              </a:rPr>
              <a:t> </a:t>
            </a:r>
            <a:endParaRPr lang="ru-RU" sz="3600" dirty="0">
              <a:solidFill>
                <a:srgbClr val="C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098" name="Picture 2" descr="%D0%BF%D0%B5%D0%B4%D1%81%D0%BE%D0%B2%D0%B5%D1%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645024"/>
            <a:ext cx="241840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196752"/>
            <a:ext cx="7920880" cy="4929411"/>
          </a:xfrm>
        </p:spPr>
        <p:txBody>
          <a:bodyPr>
            <a:normAutofit/>
          </a:bodyPr>
          <a:lstStyle/>
          <a:p>
            <a:pPr marL="514350" lvl="0" indent="-514350" algn="just">
              <a:buAutoNum type="arabicPeriod"/>
            </a:pPr>
            <a:r>
              <a:rPr lang="ru-RU" sz="2800" dirty="0" smtClean="0">
                <a:solidFill>
                  <a:srgbClr val="002060"/>
                </a:solidFill>
              </a:rPr>
              <a:t>Анализ воспитательно-образовательной работы в ДОУ за 2014-2015 </a:t>
            </a:r>
            <a:r>
              <a:rPr lang="ru-RU" sz="2800" dirty="0" err="1" smtClean="0">
                <a:solidFill>
                  <a:srgbClr val="002060"/>
                </a:solidFill>
              </a:rPr>
              <a:t>уч</a:t>
            </a:r>
            <a:r>
              <a:rPr lang="ru-RU" sz="2800" dirty="0" smtClean="0">
                <a:solidFill>
                  <a:srgbClr val="002060"/>
                </a:solidFill>
              </a:rPr>
              <a:t>. год;</a:t>
            </a:r>
          </a:p>
          <a:p>
            <a:pPr marL="514350" lvl="0" indent="-514350" algn="just">
              <a:buAutoNum type="arabicPeriod"/>
            </a:pPr>
            <a:r>
              <a:rPr lang="ru-RU" sz="2800" dirty="0" smtClean="0">
                <a:solidFill>
                  <a:srgbClr val="002060"/>
                </a:solidFill>
              </a:rPr>
              <a:t>Результаты мониторинга уровня готовности дошкольников к школьному обучению;</a:t>
            </a:r>
          </a:p>
          <a:p>
            <a:pPr marL="514350" lvl="0" indent="-514350" algn="just">
              <a:buAutoNum type="arabicPeriod"/>
            </a:pPr>
            <a:r>
              <a:rPr lang="ru-RU" sz="2800" dirty="0" smtClean="0">
                <a:solidFill>
                  <a:srgbClr val="002060"/>
                </a:solidFill>
              </a:rPr>
              <a:t>Награждения победителей в рейтинговой активности педагогов в 2014-2015 </a:t>
            </a:r>
            <a:r>
              <a:rPr lang="ru-RU" sz="2800" dirty="0" err="1" smtClean="0">
                <a:solidFill>
                  <a:srgbClr val="002060"/>
                </a:solidFill>
              </a:rPr>
              <a:t>уч</a:t>
            </a:r>
            <a:r>
              <a:rPr lang="ru-RU" sz="2800" dirty="0" smtClean="0">
                <a:solidFill>
                  <a:srgbClr val="002060"/>
                </a:solidFill>
              </a:rPr>
              <a:t>. году;</a:t>
            </a:r>
          </a:p>
          <a:p>
            <a:pPr marL="514350" lvl="0" indent="-514350" algn="just">
              <a:buAutoNum type="arabicPeriod"/>
            </a:pPr>
            <a:r>
              <a:rPr lang="ru-RU" sz="2800" dirty="0" smtClean="0">
                <a:solidFill>
                  <a:srgbClr val="002060"/>
                </a:solidFill>
              </a:rPr>
              <a:t>Утверждение </a:t>
            </a:r>
            <a:r>
              <a:rPr lang="ru-RU" sz="2800" dirty="0" smtClean="0">
                <a:solidFill>
                  <a:srgbClr val="002060"/>
                </a:solidFill>
              </a:rPr>
              <a:t>плана на летний период времени;</a:t>
            </a:r>
            <a:endParaRPr lang="ru-RU" sz="2800" dirty="0"/>
          </a:p>
          <a:p>
            <a:pPr marL="514350" lvl="0" indent="-514350" algn="just">
              <a:buAutoNum type="arabicPeriod"/>
            </a:pPr>
            <a:r>
              <a:rPr lang="ru-RU" sz="2800" dirty="0" smtClean="0">
                <a:solidFill>
                  <a:srgbClr val="002060"/>
                </a:solidFill>
              </a:rPr>
              <a:t>Итоги педсовета.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36104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Повестка дня: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>
              <a:solidFill>
                <a:schemeClr val="accent6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725144"/>
            <a:ext cx="2232248" cy="184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се статьи с тэгом &quot;детские сады и школы&quot; - СДЕЛАНО У НАС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836712"/>
            <a:ext cx="676875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2160240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b="1" dirty="0" smtClean="0">
                <a:solidFill>
                  <a:srgbClr val="C00000"/>
                </a:solidFill>
              </a:rPr>
              <a:t>Анализ воспитательно-образовательной работы в ДОУ за 2014-2015 </a:t>
            </a:r>
            <a:r>
              <a:rPr lang="ru-RU" sz="4000" b="1" dirty="0" err="1" smtClean="0">
                <a:solidFill>
                  <a:srgbClr val="C00000"/>
                </a:solidFill>
              </a:rPr>
              <a:t>уч</a:t>
            </a:r>
            <a:r>
              <a:rPr lang="ru-RU" sz="4000" b="1" dirty="0" smtClean="0">
                <a:solidFill>
                  <a:srgbClr val="C00000"/>
                </a:solidFill>
              </a:rPr>
              <a:t>. год – </a:t>
            </a:r>
            <a:r>
              <a:rPr lang="ru-RU" sz="4000" b="1" dirty="0" err="1" smtClean="0">
                <a:solidFill>
                  <a:srgbClr val="C00000"/>
                </a:solidFill>
              </a:rPr>
              <a:t>Кутькина</a:t>
            </a:r>
            <a:r>
              <a:rPr lang="ru-RU" sz="4000" b="1" dirty="0" smtClean="0">
                <a:solidFill>
                  <a:srgbClr val="C00000"/>
                </a:solidFill>
              </a:rPr>
              <a:t> И.Л.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8434" name="Picture 2" descr="i?id=570050893-32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852936"/>
            <a:ext cx="280831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568952" cy="2232248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b="1" dirty="0" smtClean="0">
                <a:solidFill>
                  <a:srgbClr val="C00000"/>
                </a:solidFill>
              </a:rPr>
              <a:t>Результаты мониторинга уровня готовности дошкольников к школьному обучению – Данилова Т.И.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9458" name="Picture 2" descr="i?id=414966528-6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996952"/>
            <a:ext cx="3096344" cy="2996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990000"/>
                </a:solidFill>
              </a:rPr>
              <a:t>Результаты проведения мониторинга готовности детей подготовительных  групп  к школьному обучению по основной общеобразовательной  программы  МБДОУ № 39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475656" y="2057400"/>
          <a:ext cx="6264696" cy="3891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           Анализ мониторинга образовательного процесса позволил выстроить следующий рейтинговый порядок усвоения образовательных областей программы в подготовительных группах: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 физическое развитие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социально – коммуникативное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познавательное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речевое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художественно – эстетическое.   </a:t>
            </a:r>
          </a:p>
          <a:p>
            <a:pPr algn="just">
              <a:buNone/>
            </a:pPr>
            <a:r>
              <a:rPr lang="ru-RU" sz="2800" i="1" dirty="0" smtClean="0">
                <a:solidFill>
                  <a:srgbClr val="002060"/>
                </a:solidFill>
              </a:rPr>
              <a:t>		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0152" y="3140968"/>
            <a:ext cx="2145545" cy="2844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Общий результат: </a:t>
            </a:r>
            <a:r>
              <a:rPr lang="ru-RU" b="1" dirty="0" smtClean="0">
                <a:solidFill>
                  <a:srgbClr val="990000"/>
                </a:solidFill>
              </a:rPr>
              <a:t/>
            </a:r>
            <a:br>
              <a:rPr lang="ru-RU" b="1" dirty="0" smtClean="0">
                <a:solidFill>
                  <a:srgbClr val="990000"/>
                </a:solidFill>
              </a:rPr>
            </a:br>
            <a:endParaRPr lang="ru-RU" b="1" dirty="0">
              <a:solidFill>
                <a:srgbClr val="99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lvl="0" algn="just"/>
            <a:r>
              <a:rPr lang="ru-RU" sz="2800" dirty="0" smtClean="0">
                <a:solidFill>
                  <a:srgbClr val="002060"/>
                </a:solidFill>
              </a:rPr>
              <a:t>Высокий – 71 %</a:t>
            </a:r>
          </a:p>
          <a:p>
            <a:pPr lvl="0" algn="just"/>
            <a:r>
              <a:rPr lang="ru-RU" sz="2800" dirty="0" smtClean="0">
                <a:solidFill>
                  <a:srgbClr val="002060"/>
                </a:solidFill>
              </a:rPr>
              <a:t>Средний – 29% </a:t>
            </a:r>
          </a:p>
          <a:p>
            <a:pPr lvl="0" algn="just"/>
            <a:r>
              <a:rPr lang="ru-RU" sz="2800" dirty="0" smtClean="0">
                <a:solidFill>
                  <a:srgbClr val="002060"/>
                </a:solidFill>
              </a:rPr>
              <a:t>Низкий –0 %</a:t>
            </a:r>
          </a:p>
          <a:p>
            <a:pPr algn="just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		Таким образом, по ДОУ на конец учебного года преобладает   высокий  уровень  развития -71%.</a:t>
            </a:r>
          </a:p>
          <a:p>
            <a:pPr>
              <a:buNone/>
            </a:pPr>
            <a:r>
              <a:rPr lang="ru-RU" dirty="0" smtClean="0"/>
              <a:t> 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339752" y="3501008"/>
          <a:ext cx="4464496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FF9933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320</Words>
  <Application>Microsoft Office PowerPoint</Application>
  <PresentationFormat>Экран (4:3)</PresentationFormat>
  <Paragraphs>48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Итоговый педсовет «Педагогический бал»</vt:lpstr>
      <vt:lpstr>Цель: </vt:lpstr>
      <vt:lpstr>Повестка дня: </vt:lpstr>
      <vt:lpstr>Слайд 4</vt:lpstr>
      <vt:lpstr>Анализ воспитательно-образовательной работы в ДОУ за 2014-2015 уч. год – Кутькина И.Л. </vt:lpstr>
      <vt:lpstr>Результаты мониторинга уровня готовности дошкольников к школьному обучению – Данилова Т.И. </vt:lpstr>
      <vt:lpstr>Результаты проведения мониторинга готовности детей подготовительных  групп  к школьному обучению по основной общеобразовательной  программы  МБДОУ № 39   </vt:lpstr>
      <vt:lpstr>Слайд 8</vt:lpstr>
      <vt:lpstr>Общий результат:  </vt:lpstr>
      <vt:lpstr>Награждения победителей в рейтинговой активности педагогов в 2014-2015 уч. году </vt:lpstr>
      <vt:lpstr>Утверждение плана на летний период времени </vt:lpstr>
      <vt:lpstr>Цель: </vt:lpstr>
      <vt:lpstr>Задачи: </vt:lpstr>
      <vt:lpstr>Решение: </vt:lpstr>
      <vt:lpstr>Упражнение «А на последок я скажу…» </vt:lpstr>
      <vt:lpstr> Удачи!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Елена</dc:creator>
  <cp:lastModifiedBy>Таня</cp:lastModifiedBy>
  <cp:revision>22</cp:revision>
  <dcterms:created xsi:type="dcterms:W3CDTF">2014-08-10T07:57:19Z</dcterms:created>
  <dcterms:modified xsi:type="dcterms:W3CDTF">2015-05-28T10:21:28Z</dcterms:modified>
</cp:coreProperties>
</file>