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8" r:id="rId2"/>
    <p:sldId id="294" r:id="rId3"/>
    <p:sldId id="257" r:id="rId4"/>
    <p:sldId id="274" r:id="rId5"/>
    <p:sldId id="369" r:id="rId6"/>
    <p:sldId id="299" r:id="rId7"/>
    <p:sldId id="300" r:id="rId8"/>
    <p:sldId id="301" r:id="rId9"/>
    <p:sldId id="302" r:id="rId10"/>
    <p:sldId id="327" r:id="rId11"/>
    <p:sldId id="333" r:id="rId12"/>
    <p:sldId id="303" r:id="rId13"/>
    <p:sldId id="304" r:id="rId14"/>
    <p:sldId id="305" r:id="rId15"/>
    <p:sldId id="307" r:id="rId16"/>
    <p:sldId id="308" r:id="rId17"/>
    <p:sldId id="355" r:id="rId18"/>
    <p:sldId id="365" r:id="rId19"/>
    <p:sldId id="361" r:id="rId20"/>
    <p:sldId id="280" r:id="rId21"/>
    <p:sldId id="285" r:id="rId22"/>
    <p:sldId id="36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9900"/>
    <a:srgbClr val="00FF00"/>
    <a:srgbClr val="03BD22"/>
    <a:srgbClr val="006800"/>
    <a:srgbClr val="FF00FF"/>
    <a:srgbClr val="FFDE9B"/>
    <a:srgbClr val="FF33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9" autoAdjust="0"/>
    <p:restoredTop sz="93489" autoAdjust="0"/>
  </p:normalViewPr>
  <p:slideViewPr>
    <p:cSldViewPr>
      <p:cViewPr>
        <p:scale>
          <a:sx n="90" d="100"/>
          <a:sy n="9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9B67-7FD0-4460-960A-5789FA8F56D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5C002-0C60-44D2-A511-D6AEFA24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5C002-0C60-44D2-A511-D6AEFA24839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4033-1F3B-441A-A5CB-DFC23A01B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290-4EF2-4D10-8B65-036117B77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B690F-7689-4429-A2AE-662698D1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6CF0-E2E6-4F27-915D-6E3CD72E3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F9CC-E5B7-400C-807B-B0AA051C8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6650-1E8E-42E4-93C6-AE6D7BA59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1B98-5DFF-4D53-A664-51B5D4974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8D948-B798-4BF1-90BA-867A0BCA6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AE27-E565-4E9B-A0C0-3C998B53F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BAD6-497F-4F95-8104-CD840811E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B496-D345-48CB-81FF-128E4E886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D6819A4C-8C6F-4B30-84B0-F114F19C6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429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Муниципальное казённое дошкольное образовательное учреждение  г. Новосибирска        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«Детский сад №498 комбинированного вида»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6286520"/>
            <a:ext cx="739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 2013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213285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«Наша Родина – Россия»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3789040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Освоение традиций культуры питания в проекте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«Каша – кормилица наша»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752528" cy="778098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СОЦИАЛИЗАЦИЯ</a:t>
            </a:r>
          </a:p>
          <a:p>
            <a:pPr algn="ctr"/>
            <a:endParaRPr lang="ru-RU" dirty="0"/>
          </a:p>
        </p:txBody>
      </p:sp>
      <p:pic>
        <p:nvPicPr>
          <p:cNvPr id="4" name="Picture 2" descr="DSC02004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3500462" cy="278608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3" descr="DSC02115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000504"/>
            <a:ext cx="3500462" cy="271464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928802"/>
            <a:ext cx="5210243" cy="3714776"/>
          </a:xfrm>
          <a:prstGeom prst="rect">
            <a:avLst/>
          </a:prstGeom>
          <a:noFill/>
          <a:extLst/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214282" y="3357562"/>
            <a:ext cx="1214446" cy="500066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Мозаика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357158" y="5929330"/>
            <a:ext cx="3000396" cy="71438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Дидактическая игра  « Что лишнее в букете из злаков?»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4929190" y="5715016"/>
            <a:ext cx="3000396" cy="71438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800" b="1" dirty="0" smtClean="0">
                <a:solidFill>
                  <a:schemeClr val="tx1"/>
                </a:solidFill>
              </a:rPr>
              <a:t>Дидактическая игра «Разбери крупу»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4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256584" cy="706090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СОЦИАЛИЗАЦИЯ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IMG_9197.JPG"/>
          <p:cNvPicPr/>
          <p:nvPr/>
        </p:nvPicPr>
        <p:blipFill>
          <a:blip r:embed="rId2" cstate="email"/>
          <a:srcRect t="-723"/>
          <a:stretch>
            <a:fillRect/>
          </a:stretch>
        </p:blipFill>
        <p:spPr>
          <a:xfrm rot="5400000">
            <a:off x="3614712" y="1581396"/>
            <a:ext cx="5662412" cy="4605092"/>
          </a:xfrm>
          <a:prstGeom prst="rect">
            <a:avLst/>
          </a:prstGeom>
        </p:spPr>
      </p:pic>
      <p:pic>
        <p:nvPicPr>
          <p:cNvPr id="5" name="Рисунок 4" descr="IMG_9214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28596" y="3929066"/>
            <a:ext cx="3643338" cy="2786106"/>
          </a:xfrm>
          <a:prstGeom prst="rect">
            <a:avLst/>
          </a:prstGeom>
        </p:spPr>
      </p:pic>
      <p:pic>
        <p:nvPicPr>
          <p:cNvPr id="6" name="Рисунок 5" descr="IMG_9175.JPG"/>
          <p:cNvPicPr/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845824" y="635508"/>
            <a:ext cx="2804892" cy="3639348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4357686" y="5857892"/>
            <a:ext cx="2571768" cy="71438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Эксперимент: получение домашней лапши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6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260648"/>
            <a:ext cx="3034680" cy="720080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071546"/>
            <a:ext cx="3143272" cy="22860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1071546"/>
            <a:ext cx="3286148" cy="2286016"/>
          </a:xfrm>
          <a:prstGeom prst="rect">
            <a:avLst/>
          </a:prstGeom>
        </p:spPr>
      </p:pic>
      <p:pic>
        <p:nvPicPr>
          <p:cNvPr id="5" name="Picture 2" descr="F:\фото каша\DSC020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00438"/>
            <a:ext cx="4286280" cy="3238523"/>
          </a:xfrm>
          <a:prstGeom prst="rect">
            <a:avLst/>
          </a:prstGeom>
          <a:noFill/>
        </p:spPr>
      </p:pic>
      <p:pic>
        <p:nvPicPr>
          <p:cNvPr id="6" name="Рисунок 5" descr="DSC021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400000">
            <a:off x="6786578" y="1142984"/>
            <a:ext cx="2286016" cy="2143140"/>
          </a:xfrm>
          <a:prstGeom prst="rect">
            <a:avLst/>
          </a:prstGeom>
        </p:spPr>
      </p:pic>
      <p:pic>
        <p:nvPicPr>
          <p:cNvPr id="7" name="Рисунок 6" descr="DSC02021.JPG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142844" y="3500438"/>
            <a:ext cx="4388672" cy="3234719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42844" y="714356"/>
            <a:ext cx="2143140" cy="42862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</a:rPr>
              <a:t>Дежурство «Накрываем на стол».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4071934" y="1142984"/>
            <a:ext cx="2071702" cy="42862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</a:rPr>
              <a:t>Уборка посуды после еды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6858016" y="642918"/>
            <a:ext cx="2071702" cy="42862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</a:rPr>
              <a:t>Коробка «Моя любимая каша»,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2714612" y="3571876"/>
            <a:ext cx="1714512" cy="42862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Слуховая игра «</a:t>
            </a:r>
            <a:r>
              <a:rPr lang="ru-RU" b="1" dirty="0" err="1" smtClean="0">
                <a:solidFill>
                  <a:schemeClr val="tx1"/>
                </a:solidFill>
              </a:rPr>
              <a:t>Шумелки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4786314" y="3571876"/>
            <a:ext cx="2071702" cy="642942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Изготовление шапочек для героев сказки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626968" cy="850106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14422"/>
            <a:ext cx="4500594" cy="2643206"/>
          </a:xfrm>
          <a:prstGeom prst="rect">
            <a:avLst/>
          </a:prstGeom>
        </p:spPr>
      </p:pic>
      <p:pic>
        <p:nvPicPr>
          <p:cNvPr id="4" name="Рисунок 3" descr="IMG_9197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170255" y="1955686"/>
            <a:ext cx="5518396" cy="4000528"/>
          </a:xfrm>
          <a:prstGeom prst="rect">
            <a:avLst/>
          </a:prstGeom>
        </p:spPr>
      </p:pic>
      <p:pic>
        <p:nvPicPr>
          <p:cNvPr id="5" name="Picture 2" descr="F:\фото каша\DSC019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929065"/>
            <a:ext cx="4500594" cy="2832623"/>
          </a:xfrm>
          <a:prstGeom prst="rect">
            <a:avLst/>
          </a:prstGeom>
          <a:noFill/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3143240" y="1285860"/>
            <a:ext cx="1428760" cy="857256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Беседа «Полезные и вредные блюда»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5000628" y="5500702"/>
            <a:ext cx="1500198" cy="114300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Закрепление правил безопасного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обращения с ножом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3286116" y="4000504"/>
            <a:ext cx="1357322" cy="107157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</a:rPr>
              <a:t>Беседа «Правильно пользуйся микроволновой печью»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114800" cy="864096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69724" y="988202"/>
            <a:ext cx="2762270" cy="3357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285860"/>
            <a:ext cx="4429156" cy="2786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143380"/>
            <a:ext cx="3357586" cy="2589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143380"/>
            <a:ext cx="4429156" cy="2571768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357290" y="3357562"/>
            <a:ext cx="2500330" cy="71438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Беседа «Правильное пользование столовыми приборами»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5072066" y="3500438"/>
            <a:ext cx="1500198" cy="571504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Мытьё рук перед едой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6500826" y="6000768"/>
            <a:ext cx="1357322" cy="642942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</a:rPr>
              <a:t>Беседа «Какие витамины содержатся в кашах?»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1785918" y="6072206"/>
            <a:ext cx="2071702" cy="500066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Дидактическая игра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«Угадай на ощупь»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936104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ХУДОЖЕСТВЕННОЕ ТВОРЧЕСТВО</a:t>
            </a:r>
          </a:p>
          <a:p>
            <a:pPr algn="ctr"/>
            <a:endParaRPr lang="ru-RU" dirty="0"/>
          </a:p>
        </p:txBody>
      </p:sp>
      <p:pic>
        <p:nvPicPr>
          <p:cNvPr id="4" name="Picture 3" descr="DSC0202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357298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Без имени-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000504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SC01939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135729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SC01957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1357298"/>
            <a:ext cx="2643206" cy="201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1954.JPG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357554" y="3500438"/>
            <a:ext cx="5572164" cy="3214710"/>
          </a:xfrm>
          <a:prstGeom prst="rect">
            <a:avLst/>
          </a:prstGeom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857224" y="1428736"/>
            <a:ext cx="1714512" cy="500066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Лепка по сказке «Колосок»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714348" y="6143644"/>
            <a:ext cx="1928826" cy="500066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Аппликация «Колос пшеницы»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3357554" y="3071810"/>
            <a:ext cx="1500198" cy="35719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</a:rPr>
              <a:t>Аппликация «Горшочек каши»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6500826" y="3143248"/>
            <a:ext cx="2143140" cy="35719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</a:rPr>
              <a:t>Аппликация с крупой «</a:t>
            </a:r>
            <a:r>
              <a:rPr lang="ru-RU" sz="1200" b="1" dirty="0" err="1" smtClean="0">
                <a:solidFill>
                  <a:schemeClr val="tx1"/>
                </a:solidFill>
              </a:rPr>
              <a:t>Кашный</a:t>
            </a:r>
            <a:r>
              <a:rPr lang="ru-RU" sz="1200" b="1" dirty="0" smtClean="0">
                <a:solidFill>
                  <a:schemeClr val="tx1"/>
                </a:solidFill>
              </a:rPr>
              <a:t> цветок»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4786314" y="6000768"/>
            <a:ext cx="1857388" cy="571504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Лепка «Початок кукурузы»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4612" y="142852"/>
            <a:ext cx="3754760" cy="792088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1000108"/>
            <a:ext cx="3714776" cy="3214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4286256"/>
            <a:ext cx="4143404" cy="2428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3" y="4286256"/>
            <a:ext cx="4572033" cy="2428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000108"/>
            <a:ext cx="5000660" cy="321471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42844" y="4286256"/>
            <a:ext cx="2000264" cy="42862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100" b="1" dirty="0" smtClean="0">
                <a:solidFill>
                  <a:schemeClr val="tx1"/>
                </a:solidFill>
              </a:rPr>
              <a:t>Пение песни «Манная, манная каша желанная»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5715008" y="4357694"/>
            <a:ext cx="2428892" cy="642942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Музыкально-ритмические движения «Варим кашу»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6215074" y="3643314"/>
            <a:ext cx="2000264" cy="500066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</a:rPr>
              <a:t>Игра-драматизация 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</a:rPr>
              <a:t>«В поле рожь зашумела»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214282" y="1071546"/>
            <a:ext cx="2214578" cy="35719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Сказка «Кто важнее?»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71537" y="1643050"/>
            <a:ext cx="5786480" cy="435771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7215238" cy="642942"/>
          </a:xfrm>
          <a:prstGeom prst="roundRect">
            <a:avLst>
              <a:gd name="adj" fmla="val 4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родителями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928670"/>
            <a:ext cx="4339859" cy="5786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857232"/>
            <a:ext cx="4686991" cy="2928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3857628"/>
            <a:ext cx="3857652" cy="2893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857232"/>
            <a:ext cx="3905277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285852" y="142852"/>
            <a:ext cx="7215238" cy="642942"/>
          </a:xfrm>
          <a:prstGeom prst="roundRect">
            <a:avLst>
              <a:gd name="adj" fmla="val 4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родителями</a:t>
            </a:r>
          </a:p>
          <a:p>
            <a:pPr algn="ctr"/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1428728" y="4500570"/>
            <a:ext cx="2286016" cy="1357322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Выставка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поделок из круп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52" y="142852"/>
            <a:ext cx="7215238" cy="642942"/>
          </a:xfrm>
          <a:prstGeom prst="roundRect">
            <a:avLst>
              <a:gd name="adj" fmla="val 44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2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работа с родителями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1714488"/>
            <a:ext cx="8522420" cy="38576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714356"/>
            <a:ext cx="7572428" cy="4643470"/>
          </a:xfrm>
          <a:prstGeom prst="roundRect">
            <a:avLst>
              <a:gd name="adj" fmla="val 255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 проекта: </a:t>
            </a:r>
            <a:r>
              <a:rPr lang="ru-RU" sz="3200" b="1" i="1" dirty="0" smtClean="0">
                <a:solidFill>
                  <a:srgbClr val="0070C0"/>
                </a:solidFill>
                <a:cs typeface="Times New Roman" pitchFamily="18" charset="0"/>
              </a:rPr>
              <a:t>сформировать представления детей старшего дошкольного возраста о культуре питания, о его значимости для здоровья человека, о здоровом образе жизни через организацию правильного питания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928670"/>
            <a:ext cx="435771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1612"/>
            <a:ext cx="4429156" cy="3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357562"/>
            <a:ext cx="4381530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571604" y="214290"/>
            <a:ext cx="65722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Дегустация каш жюри и детьми</a:t>
            </a:r>
            <a:endParaRPr lang="ru-RU" sz="28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00063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0434" y="262880"/>
            <a:ext cx="717572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работы над проектом: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1500174"/>
            <a:ext cx="7500990" cy="50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defRPr/>
            </a:pP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у</a:t>
            </a: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 детей расширились знания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о правильном питании, направленном на сохранение и укрепление здоровья;</a:t>
            </a:r>
          </a:p>
          <a:p>
            <a:pPr indent="266700" algn="just">
              <a:defRPr/>
            </a:pPr>
            <a:r>
              <a:rPr lang="ru-RU" sz="2000" b="1" i="1" dirty="0">
                <a:solidFill>
                  <a:srgbClr val="006800"/>
                </a:solidFill>
                <a:cs typeface="Times New Roman" pitchFamily="18" charset="0"/>
              </a:rPr>
              <a:t> - </a:t>
            </a:r>
            <a:r>
              <a:rPr lang="ru-RU" sz="2000" b="1" i="1" dirty="0" smtClean="0">
                <a:solidFill>
                  <a:srgbClr val="006800"/>
                </a:solidFill>
                <a:cs typeface="Times New Roman" pitchFamily="18" charset="0"/>
              </a:rPr>
              <a:t>мир познавательных интересов детей о разнообразии каш, их полезных свойствах, о крупяных культурах и их выращивании стал более разнообразен;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indent="266700" algn="just">
              <a:defRPr/>
            </a:pPr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- у детей пробудился интерес </a:t>
            </a:r>
            <a:r>
              <a:rPr lang="ru-RU" sz="2000" b="1" i="1" dirty="0">
                <a:solidFill>
                  <a:srgbClr val="7030A0"/>
                </a:solidFill>
                <a:cs typeface="Times New Roman" pitchFamily="18" charset="0"/>
              </a:rPr>
              <a:t>к народным традициям</a:t>
            </a:r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, к истории  возникновения каши </a:t>
            </a:r>
            <a:r>
              <a:rPr lang="ru-RU" sz="2000" b="1" i="1" dirty="0">
                <a:solidFill>
                  <a:srgbClr val="7030A0"/>
                </a:solidFill>
                <a:cs typeface="Times New Roman" pitchFamily="18" charset="0"/>
              </a:rPr>
              <a:t>на Руси;</a:t>
            </a:r>
          </a:p>
          <a:p>
            <a:pPr indent="266700" algn="just">
              <a:defRPr/>
            </a:pP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ru-RU" sz="2000" b="1" i="1" dirty="0" smtClean="0">
                <a:solidFill>
                  <a:srgbClr val="002060"/>
                </a:solidFill>
                <a:cs typeface="Times New Roman" pitchFamily="18" charset="0"/>
              </a:rPr>
              <a:t>углубились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представления родителей в вопросах организации правильного питания.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6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78079279_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86050" y="3143248"/>
            <a:ext cx="48101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285728"/>
            <a:ext cx="8643998" cy="62151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Задачи: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rgbClr val="C00000"/>
                </a:solidFill>
                <a:cs typeface="Times New Roman" pitchFamily="18" charset="0"/>
              </a:rPr>
              <a:t>расширить знания детей о правильном питании, направленном на сохранение и укрепление здоровья;</a:t>
            </a:r>
          </a:p>
          <a:p>
            <a:pPr indent="266700" algn="ctr">
              <a:defRPr/>
            </a:pPr>
            <a:r>
              <a:rPr lang="ru-RU" sz="2400" b="1" i="1" dirty="0" smtClean="0">
                <a:solidFill>
                  <a:srgbClr val="006800"/>
                </a:solidFill>
                <a:cs typeface="Times New Roman" pitchFamily="18" charset="0"/>
              </a:rPr>
              <a:t> - дать представления об основных крупяных культурах, их выращивании, уборке и полезных свойствах;</a:t>
            </a:r>
          </a:p>
          <a:p>
            <a:pPr indent="266700"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 - познакомить детей с основными микроэлементами, витаминами, кашами в которых они содержатся; выяснить значение и полезность каш для организма человека;</a:t>
            </a:r>
          </a:p>
          <a:p>
            <a:pPr indent="266700" algn="ctr">
              <a:defRPr/>
            </a:pPr>
            <a:r>
              <a:rPr lang="ru-RU" sz="2400" b="1" i="1" dirty="0" smtClean="0">
                <a:solidFill>
                  <a:srgbClr val="7030A0"/>
                </a:solidFill>
                <a:cs typeface="Times New Roman" pitchFamily="18" charset="0"/>
              </a:rPr>
              <a:t>- пробуждать интерес к народным традициям, познакомить с историей каши на Руси;</a:t>
            </a:r>
          </a:p>
          <a:p>
            <a:pPr indent="266700"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cs typeface="Times New Roman" pitchFamily="18" charset="0"/>
              </a:rPr>
              <a:t>- углубить представления родителей в вопросах организации правильного питания.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7422" y="4286256"/>
            <a:ext cx="6429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03BD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Участники проекта: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03BD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дети, воспитатели, родители и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03BD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веселый </a:t>
            </a:r>
            <a:r>
              <a:rPr lang="ru-RU" sz="4000" b="1" i="1" dirty="0" smtClean="0">
                <a:solidFill>
                  <a:srgbClr val="03BD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i="1" dirty="0" err="1" smtClean="0">
                <a:solidFill>
                  <a:srgbClr val="03BD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Бифилинчик</a:t>
            </a:r>
            <a:endParaRPr lang="ru-RU" sz="4000" b="1" i="1" dirty="0">
              <a:solidFill>
                <a:srgbClr val="03BD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roup 65"/>
          <p:cNvGrpSpPr>
            <a:grpSpLocks noChangeAspect="1"/>
          </p:cNvGrpSpPr>
          <p:nvPr/>
        </p:nvGrpSpPr>
        <p:grpSpPr bwMode="auto">
          <a:xfrm>
            <a:off x="142844" y="0"/>
            <a:ext cx="8858280" cy="6858000"/>
            <a:chOff x="4776" y="3401"/>
            <a:chExt cx="7200" cy="4960"/>
          </a:xfrm>
        </p:grpSpPr>
        <p:sp>
          <p:nvSpPr>
            <p:cNvPr id="1090" name="AutoShape 66"/>
            <p:cNvSpPr>
              <a:spLocks noChangeAspect="1" noChangeArrowheads="1"/>
            </p:cNvSpPr>
            <p:nvPr/>
          </p:nvSpPr>
          <p:spPr bwMode="auto">
            <a:xfrm>
              <a:off x="4776" y="3401"/>
              <a:ext cx="7200" cy="4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4776" y="5381"/>
              <a:ext cx="2160" cy="81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Безопасность: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Какие блюда полезные, а какие вредные?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правильно обращаться с ножом?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4776" y="3671"/>
              <a:ext cx="2430" cy="16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 algn="ctr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Познание: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Какие бывают каши?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Из чего готовят каши?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Откуда каша на стол пришла?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Что нужно, чтобы семена проросли?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Почему каши называют «Петровской» и «Геркулесовой»?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Почему издавна на Руси кашу называли кормилицей?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7386" y="3671"/>
              <a:ext cx="2340" cy="99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Социализация: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сделать поделки из крупы?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В какие игры, связанные с кашей мы можем поиграть?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-Какую выставку мы можем организовать?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сделать домашнюю лапшу?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4776" y="6281"/>
              <a:ext cx="2160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Труд: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Люди каких профессий связаны с крупой и кашей?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правильно накрыть на стол?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-Как готовить кашу?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9906" y="3671"/>
              <a:ext cx="2070" cy="129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Здоровье: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какие витамины содержатся в кашах?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-В чём польза каш для организма человека?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Что нужно кушать, чтобы стать сильным?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правильно пользоваться столовыми приборами?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Что надо есть, чтобы стать сильнее?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10086" y="5021"/>
              <a:ext cx="1890" cy="99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Музыка: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Какие песни мы можем разучивать про кашу?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-Музыкально- ритмичные движения.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10086" y="6101"/>
              <a:ext cx="1890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Физическая культура: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-В какие подвижные игры мы можем поиграть?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Прыжки, бег.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9636" y="7091"/>
              <a:ext cx="2340" cy="99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Чтение художественной литературы: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Вспомните и назовите сказки, в которых говорится о каше?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Что мы можем сочинить о каше?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7116" y="7091"/>
              <a:ext cx="2250" cy="99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Художественное творчество: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Что получится, если сделать из крупы картину?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сделать свои работы красивыми?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4776" y="7091"/>
              <a:ext cx="2160" cy="121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Коммуникация: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Существуют ли загадки, пословицы, поговорки о кашах?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Где найти стихи о кашах?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Расскажите, какую кашу сварили повара на завтрак?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благодарить людей после еды?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 Как правильно вести себя за столом?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-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Oval 77"/>
            <p:cNvSpPr>
              <a:spLocks noChangeArrowheads="1"/>
            </p:cNvSpPr>
            <p:nvPr/>
          </p:nvSpPr>
          <p:spPr bwMode="auto">
            <a:xfrm>
              <a:off x="7296" y="5291"/>
              <a:ext cx="2340" cy="1260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DE9D9"/>
                </a:gs>
                <a:gs pos="100000">
                  <a:srgbClr val="FABF8F"/>
                </a:gs>
              </a:gsLst>
              <a:lin ang="18900000" scaled="1"/>
            </a:gradFill>
            <a:ln w="12700" algn="ctr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Каша – кормилица наша!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02" name="AutoShape 78"/>
            <p:cNvCxnSpPr>
              <a:cxnSpLocks noChangeShapeType="1"/>
              <a:stCxn id="1101" idx="7"/>
            </p:cNvCxnSpPr>
            <p:nvPr/>
          </p:nvCxnSpPr>
          <p:spPr bwMode="auto">
            <a:xfrm flipV="1">
              <a:off x="9294" y="4418"/>
              <a:ext cx="554" cy="1057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3" name="AutoShape 79"/>
            <p:cNvCxnSpPr>
              <a:cxnSpLocks noChangeShapeType="1"/>
              <a:stCxn id="1101" idx="4"/>
            </p:cNvCxnSpPr>
            <p:nvPr/>
          </p:nvCxnSpPr>
          <p:spPr bwMode="auto">
            <a:xfrm>
              <a:off x="8466" y="6551"/>
              <a:ext cx="1" cy="39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4" name="AutoShape 80"/>
            <p:cNvCxnSpPr>
              <a:cxnSpLocks noChangeShapeType="1"/>
              <a:stCxn id="1101" idx="6"/>
            </p:cNvCxnSpPr>
            <p:nvPr/>
          </p:nvCxnSpPr>
          <p:spPr bwMode="auto">
            <a:xfrm>
              <a:off x="9636" y="5921"/>
              <a:ext cx="383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5" name="AutoShape 81"/>
            <p:cNvCxnSpPr>
              <a:cxnSpLocks noChangeShapeType="1"/>
              <a:stCxn id="1101" idx="5"/>
            </p:cNvCxnSpPr>
            <p:nvPr/>
          </p:nvCxnSpPr>
          <p:spPr bwMode="auto">
            <a:xfrm>
              <a:off x="9294" y="6367"/>
              <a:ext cx="395" cy="57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6" name="AutoShape 82"/>
            <p:cNvCxnSpPr>
              <a:cxnSpLocks noChangeShapeType="1"/>
              <a:stCxn id="1101" idx="1"/>
            </p:cNvCxnSpPr>
            <p:nvPr/>
          </p:nvCxnSpPr>
          <p:spPr bwMode="auto">
            <a:xfrm rot="16200000" flipV="1">
              <a:off x="7142" y="4979"/>
              <a:ext cx="628" cy="36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7" name="AutoShape 83"/>
            <p:cNvCxnSpPr>
              <a:cxnSpLocks noChangeShapeType="1"/>
              <a:stCxn id="1101" idx="3"/>
              <a:endCxn id="1094" idx="3"/>
            </p:cNvCxnSpPr>
            <p:nvPr/>
          </p:nvCxnSpPr>
          <p:spPr bwMode="auto">
            <a:xfrm flipH="1">
              <a:off x="6936" y="6367"/>
              <a:ext cx="703" cy="27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8" name="AutoShape 84"/>
            <p:cNvCxnSpPr>
              <a:cxnSpLocks noChangeShapeType="1"/>
              <a:stCxn id="1101" idx="0"/>
            </p:cNvCxnSpPr>
            <p:nvPr/>
          </p:nvCxnSpPr>
          <p:spPr bwMode="auto">
            <a:xfrm flipV="1">
              <a:off x="8466" y="4661"/>
              <a:ext cx="1" cy="63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109" name="AutoShape 85"/>
            <p:cNvCxnSpPr>
              <a:cxnSpLocks noChangeShapeType="1"/>
              <a:stCxn id="1101" idx="2"/>
            </p:cNvCxnSpPr>
            <p:nvPr/>
          </p:nvCxnSpPr>
          <p:spPr bwMode="auto">
            <a:xfrm flipH="1">
              <a:off x="6936" y="5921"/>
              <a:ext cx="360" cy="1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35796" y="188640"/>
            <a:ext cx="3888432" cy="720080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ПОЗНАНИЕ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DSC02010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1142984"/>
            <a:ext cx="3035166" cy="2500330"/>
          </a:xfrm>
          <a:prstGeom prst="rect">
            <a:avLst/>
          </a:prstGeom>
        </p:spPr>
      </p:pic>
      <p:pic>
        <p:nvPicPr>
          <p:cNvPr id="5" name="Picture 4" descr="J:\фото каша\Ярмарка идей\DSC026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14752"/>
            <a:ext cx="4357718" cy="3000396"/>
          </a:xfrm>
          <a:prstGeom prst="rect">
            <a:avLst/>
          </a:prstGeom>
          <a:noFill/>
        </p:spPr>
      </p:pic>
      <p:pic>
        <p:nvPicPr>
          <p:cNvPr id="6" name="Picture 1" descr="DSC0194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714752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SC0199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1142984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SC02017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1124744"/>
            <a:ext cx="2857520" cy="251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142844" y="3357562"/>
            <a:ext cx="3000396" cy="285752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000" b="1" dirty="0" smtClean="0">
                <a:solidFill>
                  <a:schemeClr val="tx1"/>
                </a:solidFill>
              </a:rPr>
              <a:t>Фильм « Откуда каша на стол пришла?»</a:t>
            </a:r>
            <a:endParaRPr kumimoji="0" lang="ru-RU" sz="10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5214942" y="6286520"/>
            <a:ext cx="3357586" cy="35719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b="1" dirty="0" smtClean="0">
                <a:solidFill>
                  <a:schemeClr val="tx1"/>
                </a:solidFill>
              </a:rPr>
              <a:t>Рассказ «История каши на Руси»</a:t>
            </a:r>
            <a:endParaRPr kumimoji="0" lang="ru-RU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3500430" y="3357562"/>
            <a:ext cx="2357454" cy="285752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Эксперимент с посадкой замоченных и сухих семян 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6215074" y="3286124"/>
            <a:ext cx="2714676" cy="42862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000" b="1" dirty="0" smtClean="0">
                <a:solidFill>
                  <a:schemeClr val="tx1"/>
                </a:solidFill>
              </a:rPr>
              <a:t>Фильм « Откуда каша на стол пришла?»</a:t>
            </a:r>
            <a:endParaRPr kumimoji="0" lang="ru-RU" sz="10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 bwMode="auto">
          <a:xfrm>
            <a:off x="857224" y="6357958"/>
            <a:ext cx="3071834" cy="35719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050" b="1" dirty="0" smtClean="0">
                <a:solidFill>
                  <a:schemeClr val="tx1"/>
                </a:solidFill>
              </a:rPr>
              <a:t>Опыт с проращиванием пшеницы и кукурузы</a:t>
            </a:r>
            <a:endParaRPr kumimoji="0" lang="ru-RU" sz="105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968552" cy="778098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44" y="1124744"/>
            <a:ext cx="4286280" cy="3018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1142984"/>
            <a:ext cx="4429156" cy="3000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214817"/>
            <a:ext cx="4286280" cy="2571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214818"/>
            <a:ext cx="4429156" cy="2567756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428596" y="3571876"/>
            <a:ext cx="3571900" cy="500066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chemeClr val="tx1"/>
                </a:solidFill>
              </a:rPr>
              <a:t>Рассматривание колосьев крупяных растений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4857752" y="3857628"/>
            <a:ext cx="3643338" cy="642942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800" b="1" dirty="0" smtClean="0">
                <a:solidFill>
                  <a:schemeClr val="tx1"/>
                </a:solidFill>
              </a:rPr>
              <a:t>« Сладкий час»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714348" y="6286520"/>
            <a:ext cx="3214710" cy="428628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Рассматривание початка кукурузы под лупой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9176" cy="1426170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 ХУДОЖЕСТВЕННОЙ ЛИТЕРАТУРЫ</a:t>
            </a:r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44" y="2000240"/>
            <a:ext cx="5149236" cy="4071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4925" y="2286010"/>
            <a:ext cx="4071967" cy="350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410944" cy="864096"/>
          </a:xfrm>
          <a:prstGeom prst="roundRect">
            <a:avLst>
              <a:gd name="adj" fmla="val 255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СОЦИАЛИЗАЦИЯ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DSC02121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42844" y="1571612"/>
            <a:ext cx="4214842" cy="3786214"/>
          </a:xfrm>
          <a:prstGeom prst="rect">
            <a:avLst/>
          </a:prstGeom>
        </p:spPr>
      </p:pic>
      <p:pic>
        <p:nvPicPr>
          <p:cNvPr id="5" name="Picture 5" descr="DSC02043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571612"/>
            <a:ext cx="4600532" cy="378621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28596" y="5429264"/>
            <a:ext cx="3643338" cy="71438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Сюжетно-ролевая игра «Приготовим кашу для куклы Маши»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4857752" y="5429264"/>
            <a:ext cx="3643338" cy="714380"/>
          </a:xfrm>
          <a:prstGeom prst="roundRect">
            <a:avLst>
              <a:gd name="adj" fmla="val 2553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Сюжетно-ролевая игра на улице  «Варим кашу из песка»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774</Words>
  <Application>Microsoft Office PowerPoint</Application>
  <PresentationFormat>Экран (4:3)</PresentationFormat>
  <Paragraphs>129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 ПОЗНАНИЕ </vt:lpstr>
      <vt:lpstr>  КОММУНИКАЦИЯ </vt:lpstr>
      <vt:lpstr> ЧТЕНИЕ ХУДОЖЕСТВЕННОЙ ЛИТЕРАТУРЫ </vt:lpstr>
      <vt:lpstr> СОЦИАЛИЗАЦИЯ </vt:lpstr>
      <vt:lpstr> СОЦИАЛИЗАЦИЯ </vt:lpstr>
      <vt:lpstr> СОЦИАЛИЗАЦИЯ </vt:lpstr>
      <vt:lpstr> ТРУД </vt:lpstr>
      <vt:lpstr> БЕЗОПАСНОСТЬ </vt:lpstr>
      <vt:lpstr> ЗДОРОВЬЕ </vt:lpstr>
      <vt:lpstr> ХУДОЖЕСТВЕННОЕ ТВОРЧЕСТВО </vt:lpstr>
      <vt:lpstr> МУЗЫКА 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детский сад №498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 №4</dc:creator>
  <cp:lastModifiedBy>admin</cp:lastModifiedBy>
  <cp:revision>210</cp:revision>
  <dcterms:created xsi:type="dcterms:W3CDTF">2012-04-20T04:50:47Z</dcterms:created>
  <dcterms:modified xsi:type="dcterms:W3CDTF">2015-09-27T15:09:02Z</dcterms:modified>
</cp:coreProperties>
</file>