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9" r:id="rId4"/>
    <p:sldId id="272" r:id="rId5"/>
    <p:sldId id="268" r:id="rId6"/>
    <p:sldId id="258" r:id="rId7"/>
    <p:sldId id="261" r:id="rId8"/>
    <p:sldId id="262" r:id="rId9"/>
    <p:sldId id="265" r:id="rId10"/>
    <p:sldId id="270" r:id="rId11"/>
    <p:sldId id="266" r:id="rId12"/>
    <p:sldId id="27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99"/>
    <a:srgbClr val="568616"/>
    <a:srgbClr val="FF3300"/>
    <a:srgbClr val="1A2907"/>
    <a:srgbClr val="D02300"/>
    <a:srgbClr val="2B0B7B"/>
    <a:srgbClr val="CCFF33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024" autoAdjust="0"/>
  </p:normalViewPr>
  <p:slideViewPr>
    <p:cSldViewPr>
      <p:cViewPr varScale="1">
        <p:scale>
          <a:sx n="76" d="100"/>
          <a:sy n="76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4A3C6C8-8F91-4884-AFD4-2820A46C5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title"/>
          </p:nvPr>
        </p:nvSpPr>
        <p:spPr>
          <a:xfrm>
            <a:off x="0" y="1844675"/>
            <a:ext cx="8748713" cy="1362075"/>
          </a:xfrm>
        </p:spPr>
        <p:txBody>
          <a:bodyPr/>
          <a:lstStyle/>
          <a:p>
            <a:pPr algn="ctr" eaLnBrk="1" hangingPunct="1"/>
            <a:r>
              <a:rPr lang="ru-RU" sz="4800" i="1" smtClean="0">
                <a:solidFill>
                  <a:srgbClr val="2B0B7B"/>
                </a:solidFill>
                <a:latin typeface="Times New Roman" pitchFamily="18" charset="0"/>
                <a:cs typeface="Arial" charset="0"/>
                <a:sym typeface="Arial" charset="0"/>
              </a:rPr>
              <a:t>«Чиста ш</a:t>
            </a:r>
            <a:r>
              <a:rPr lang="tt-RU" sz="4800" i="1" smtClean="0">
                <a:solidFill>
                  <a:srgbClr val="2B0B7B"/>
                </a:solidFill>
                <a:latin typeface="Times New Roman" pitchFamily="18" charset="0"/>
                <a:cs typeface="Arial" charset="0"/>
                <a:sym typeface="Arial" charset="0"/>
              </a:rPr>
              <a:t>әһәр</a:t>
            </a:r>
            <a:r>
              <a:rPr lang="ru-RU" sz="4800" i="1" smtClean="0">
                <a:solidFill>
                  <a:srgbClr val="2B0B7B"/>
                </a:solidFill>
                <a:latin typeface="Times New Roman" pitchFamily="18" charset="0"/>
                <a:cs typeface="Arial" charset="0"/>
                <a:sym typeface="Arial" charset="0"/>
              </a:rPr>
              <a:t>» </a:t>
            </a:r>
            <a:r>
              <a:rPr lang="tt-RU" sz="4800" i="1" smtClean="0">
                <a:solidFill>
                  <a:srgbClr val="2B0B7B"/>
                </a:solidFill>
                <a:latin typeface="Times New Roman" pitchFamily="18" charset="0"/>
                <a:cs typeface="Arial" charset="0"/>
                <a:sym typeface="Arial" charset="0"/>
              </a:rPr>
              <a:t> проекты</a:t>
            </a:r>
            <a:r>
              <a:rPr lang="tt-RU" sz="4400" smtClean="0">
                <a:cs typeface="Arial" charset="0"/>
                <a:sym typeface="Arial" charset="0"/>
              </a:rPr>
              <a:t>  </a:t>
            </a:r>
            <a:endParaRPr lang="ru-RU" sz="4400" smtClean="0">
              <a:cs typeface="Arial" charset="0"/>
              <a:sym typeface="Arial" charset="0"/>
            </a:endParaRP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971550" y="333375"/>
            <a:ext cx="7200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t-RU">
                <a:latin typeface="Comic Sans MS" pitchFamily="66" charset="0"/>
              </a:rPr>
              <a:t>Казан шәһәре Мәскәү районының “Татар телендә тәрбия һәм белем бирүче</a:t>
            </a:r>
            <a:endParaRPr lang="ru-RU">
              <a:latin typeface="Comic Sans MS" pitchFamily="66" charset="0"/>
            </a:endParaRPr>
          </a:p>
          <a:p>
            <a:pPr algn="ctr"/>
            <a:r>
              <a:rPr lang="ru-RU">
                <a:latin typeface="Comic Sans MS" pitchFamily="66" charset="0"/>
              </a:rPr>
              <a:t>372 нче номерлы катнаш төрдәге балалар бакчасы” муниципаль</a:t>
            </a:r>
          </a:p>
          <a:p>
            <a:pPr algn="ctr"/>
            <a:r>
              <a:rPr lang="ru-RU">
                <a:latin typeface="Comic Sans MS" pitchFamily="66" charset="0"/>
              </a:rPr>
              <a:t>автономияле мәктәпкәчә белем бирү учреждени</a:t>
            </a:r>
            <a:r>
              <a:rPr lang="tt-RU">
                <a:latin typeface="Comic Sans MS" pitchFamily="66" charset="0"/>
              </a:rPr>
              <a:t>я</a:t>
            </a:r>
            <a:r>
              <a:rPr lang="ru-RU">
                <a:latin typeface="Comic Sans MS" pitchFamily="66" charset="0"/>
              </a:rPr>
              <a:t>се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643438" y="5661025"/>
            <a:ext cx="3960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t-RU" sz="2000" b="1"/>
              <a:t>Әзерләде: Шафигуллина Л.Р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6705600" cy="15843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9D3232"/>
                </a:solidFill>
              </a:rPr>
              <a:t>Шәһәребез чиста булсын өчен…</a:t>
            </a:r>
            <a:r>
              <a:rPr lang="ru-RU" sz="3200" b="1" smtClean="0"/>
              <a:t/>
            </a:r>
            <a:br>
              <a:rPr lang="ru-RU" sz="3200" b="1" smtClean="0"/>
            </a:br>
            <a:endParaRPr lang="ru-RU" sz="3200" b="1" smtClean="0"/>
          </a:p>
        </p:txBody>
      </p:sp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323850" y="1773238"/>
            <a:ext cx="8280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tt-RU" sz="2000">
                <a:latin typeface="Arial" charset="0"/>
              </a:rPr>
              <a:t>Көндәлек тормышта кулланылган чүп-чарны тиешле урынга ташлау.</a:t>
            </a:r>
          </a:p>
          <a:p>
            <a:pPr marL="342900" indent="-342900">
              <a:buFontTx/>
              <a:buAutoNum type="arabicPeriod"/>
            </a:pPr>
            <a:r>
              <a:rPr lang="tt-RU" sz="2000">
                <a:latin typeface="Arial" charset="0"/>
              </a:rPr>
              <a:t>Әйләнә - тирәгә сак караш булдыру һәм аның өчен көрәшү.</a:t>
            </a:r>
          </a:p>
          <a:p>
            <a:pPr marL="342900" indent="-342900">
              <a:buFontTx/>
              <a:buAutoNum type="arabicPeriod"/>
            </a:pPr>
            <a:r>
              <a:rPr lang="tt-RU" sz="2000">
                <a:latin typeface="Arial" charset="0"/>
              </a:rPr>
              <a:t>Табигат</a:t>
            </a:r>
            <a:r>
              <a:rPr lang="ru-RU" sz="2000">
                <a:latin typeface="Arial" charset="0"/>
              </a:rPr>
              <a:t>ьне саклау оешмалары булдыру, </a:t>
            </a:r>
            <a:r>
              <a:rPr lang="tt-RU" sz="2000">
                <a:latin typeface="Arial" charset="0"/>
              </a:rPr>
              <a:t>өмәләр, пикетлар үткәрү.</a:t>
            </a:r>
          </a:p>
          <a:p>
            <a:pPr marL="342900" indent="-342900">
              <a:buFontTx/>
              <a:buAutoNum type="arabicPeriod"/>
            </a:pPr>
            <a:r>
              <a:rPr lang="tt-RU" sz="2000">
                <a:latin typeface="Arial" charset="0"/>
              </a:rPr>
              <a:t>Яшеллекне саклау, агачлар утырту.</a:t>
            </a:r>
          </a:p>
          <a:p>
            <a:pPr marL="342900" indent="-342900">
              <a:buFontTx/>
              <a:buAutoNum type="arabicPeriod"/>
            </a:pPr>
            <a:r>
              <a:rPr lang="tt-RU" sz="2000">
                <a:latin typeface="Arial" charset="0"/>
              </a:rPr>
              <a:t>Үсеп килүче яш</a:t>
            </a:r>
            <a:r>
              <a:rPr lang="ru-RU" sz="2000">
                <a:latin typeface="Arial" charset="0"/>
              </a:rPr>
              <a:t>ь</a:t>
            </a:r>
            <a:r>
              <a:rPr lang="tt-RU" sz="2000">
                <a:latin typeface="Arial" charset="0"/>
              </a:rPr>
              <a:t> буын белән экологик тәрбия алып бару.</a:t>
            </a:r>
          </a:p>
          <a:p>
            <a:pPr marL="342900" indent="-342900">
              <a:buFontTx/>
              <a:buAutoNum type="arabicPeriod"/>
            </a:pPr>
            <a:r>
              <a:rPr lang="tt-RU" sz="2000">
                <a:latin typeface="Arial" charset="0"/>
              </a:rPr>
              <a:t>Массакүләм мәг</a:t>
            </a:r>
            <a:r>
              <a:rPr lang="ru-RU" sz="2000">
                <a:latin typeface="Arial" charset="0"/>
              </a:rPr>
              <a:t>ъ</a:t>
            </a:r>
            <a:r>
              <a:rPr lang="tt-RU" sz="2000">
                <a:latin typeface="Arial" charset="0"/>
              </a:rPr>
              <a:t>лүмат чараларында экологик проблемаларны күтәреп чыгу.</a:t>
            </a:r>
          </a:p>
          <a:p>
            <a:pPr marL="342900" indent="-342900">
              <a:buFontTx/>
              <a:buAutoNum type="arabicPeriod"/>
            </a:pPr>
            <a:r>
              <a:rPr lang="tt-RU" sz="2000">
                <a:latin typeface="Arial" charset="0"/>
              </a:rPr>
              <a:t>Чисталыкны һәркем үзеннән башласын.</a:t>
            </a:r>
          </a:p>
          <a:p>
            <a:pPr marL="342900" indent="-342900">
              <a:buFontTx/>
              <a:buAutoNum type="arabicPeriod"/>
            </a:pPr>
            <a:endParaRPr lang="ru-RU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569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t-RU" sz="2800" b="1">
                <a:solidFill>
                  <a:srgbClr val="FF3300"/>
                </a:solidFill>
              </a:rPr>
              <a:t>Чиста шәһәр – чиста урамнардан башлана!</a:t>
            </a:r>
            <a:endParaRPr lang="ru-RU" sz="2800" b="1">
              <a:solidFill>
                <a:srgbClr val="FF3300"/>
              </a:solidFill>
            </a:endParaRPr>
          </a:p>
        </p:txBody>
      </p:sp>
      <p:pic>
        <p:nvPicPr>
          <p:cNvPr id="26626" name="Picture 6" descr="Администрация города Орла - Сортировать по дате: Понедельник, 21 Апрель 2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644900"/>
            <a:ext cx="4535487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8" descr="1-к квартира, 33 м², 8/9 эт. в Казань: 1-к квартира, 33 м², 8/9 эт. по доступной цене, 1-к квартира, 33 м², 8/9 эт. с фотограф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4392612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323850" y="5445125"/>
            <a:ext cx="8275638" cy="930275"/>
          </a:xfrm>
        </p:spPr>
        <p:txBody>
          <a:bodyPr/>
          <a:lstStyle/>
          <a:p>
            <a:pPr algn="ctr" eaLnBrk="1" hangingPunct="1"/>
            <a:r>
              <a:rPr lang="tt-RU" sz="4800" cap="none" smtClean="0">
                <a:solidFill>
                  <a:srgbClr val="9D3232"/>
                </a:solidFill>
              </a:rPr>
              <a:t>Рәхмәт!</a:t>
            </a:r>
            <a:endParaRPr lang="ru-RU" sz="4800" cap="none" smtClean="0">
              <a:solidFill>
                <a:srgbClr val="9D32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5"/>
          <p:cNvSpPr>
            <a:spLocks noGrp="1"/>
          </p:cNvSpPr>
          <p:nvPr>
            <p:ph type="title"/>
          </p:nvPr>
        </p:nvSpPr>
        <p:spPr>
          <a:xfrm>
            <a:off x="323850" y="274638"/>
            <a:ext cx="6985000" cy="1498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Comic Sans MS" pitchFamily="66" charset="0"/>
              </a:rPr>
              <a:t>Проектны</a:t>
            </a:r>
            <a:r>
              <a:rPr lang="tt-RU" b="1" smtClean="0">
                <a:solidFill>
                  <a:srgbClr val="FF0000"/>
                </a:solidFill>
                <a:latin typeface="Comic Sans MS" pitchFamily="66" charset="0"/>
              </a:rPr>
              <a:t>ң максаты:</a:t>
            </a:r>
            <a:endParaRPr lang="ru-RU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410" name="Content Placeholder 6"/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3633787"/>
          </a:xfrm>
        </p:spPr>
        <p:txBody>
          <a:bodyPr/>
          <a:lstStyle/>
          <a:p>
            <a:pPr eaLnBrk="1" hangingPunct="1"/>
            <a:r>
              <a:rPr lang="tt-RU" sz="2400" b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Шәһәребезнең экологик проблемаларын барлау һәм аны чишү юлларын табу.</a:t>
            </a:r>
          </a:p>
          <a:p>
            <a:pPr eaLnBrk="1" hangingPunct="1"/>
            <a:r>
              <a:rPr lang="tt-RU" sz="2400" b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Табигать һәм кеше бербөтенлеген аңлату,аларның үзара бәйләнешен билгеләү.</a:t>
            </a:r>
          </a:p>
          <a:p>
            <a:pPr eaLnBrk="1" hangingPunct="1"/>
            <a:r>
              <a:rPr lang="tt-RU" sz="2400" b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Әйләнә - тирәгә  сакчыл караш булдыру, экологик яктан </a:t>
            </a:r>
            <a:r>
              <a:rPr lang="ru-RU" sz="2400" b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куль</a:t>
            </a:r>
            <a:r>
              <a:rPr lang="tt-RU" sz="2400" b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туралы шәхес тәрбияләү. </a:t>
            </a:r>
            <a:endParaRPr lang="ru-RU" sz="2400" b="1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/>
            <a:endParaRPr lang="ru-RU" b="1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/>
            <a:endParaRPr lang="ru-RU" sz="2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Текст 2"/>
          <p:cNvSpPr>
            <a:spLocks noGrp="1"/>
          </p:cNvSpPr>
          <p:nvPr>
            <p:ph type="body" idx="1"/>
          </p:nvPr>
        </p:nvSpPr>
        <p:spPr>
          <a:xfrm>
            <a:off x="827088" y="549275"/>
            <a:ext cx="7772400" cy="2159000"/>
          </a:xfrm>
        </p:spPr>
        <p:txBody>
          <a:bodyPr/>
          <a:lstStyle/>
          <a:p>
            <a:pPr eaLnBrk="1" hangingPunct="1"/>
            <a:endParaRPr lang="ru-RU" sz="1800" b="1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l" eaLnBrk="1" hangingPunct="1"/>
            <a:r>
              <a:rPr lang="tt-RU" sz="2800" b="1" smtClean="0">
                <a:solidFill>
                  <a:srgbClr val="FF3300"/>
                </a:solidFill>
                <a:latin typeface="Century Gothic" pitchFamily="34" charset="0"/>
              </a:rPr>
              <a:t>Проектның актуал</a:t>
            </a:r>
            <a:r>
              <a:rPr lang="ru-RU" sz="2800" b="1" smtClean="0">
                <a:solidFill>
                  <a:srgbClr val="FF3300"/>
                </a:solidFill>
                <a:latin typeface="Century Gothic" pitchFamily="34" charset="0"/>
              </a:rPr>
              <a:t>ьлеге:</a:t>
            </a:r>
          </a:p>
          <a:p>
            <a:pPr algn="l" eaLnBrk="1" hangingPunct="1"/>
            <a:r>
              <a:rPr lang="ru-RU" sz="1800" b="1" smtClean="0">
                <a:solidFill>
                  <a:schemeClr val="tx1"/>
                </a:solidFill>
                <a:latin typeface="Century Gothic" pitchFamily="34" charset="0"/>
              </a:rPr>
              <a:t>Б</a:t>
            </a:r>
            <a:r>
              <a:rPr lang="tt-RU" sz="1800" smtClean="0"/>
              <a:t>үгенге көннең иң актуал</a:t>
            </a:r>
            <a:r>
              <a:rPr lang="ru-RU" sz="1800" smtClean="0"/>
              <a:t>ь</a:t>
            </a:r>
            <a:r>
              <a:rPr lang="tt-RU" sz="1800" smtClean="0"/>
              <a:t> һәм мөһим проблемасы – кеше тәэсирендә әйләнә - тирәнең пычрануы. Кеше үзен чорнап алган тирәлекне пычрата, агулый, аңлы рәвештә, юкка чыгара. Киләчәк буынның яшәеше нинди хәлдә булыр соң?!</a:t>
            </a:r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Текст 2"/>
          <p:cNvSpPr>
            <a:spLocks noGrp="1"/>
          </p:cNvSpPr>
          <p:nvPr>
            <p:ph type="body" idx="1"/>
          </p:nvPr>
        </p:nvSpPr>
        <p:spPr>
          <a:xfrm>
            <a:off x="755650" y="620713"/>
            <a:ext cx="7772400" cy="1500187"/>
          </a:xfrm>
        </p:spPr>
        <p:txBody>
          <a:bodyPr/>
          <a:lstStyle/>
          <a:p>
            <a:pPr algn="l" eaLnBrk="1" hangingPunct="1"/>
            <a:r>
              <a:rPr lang="tt-RU" sz="2800" b="1" smtClean="0">
                <a:solidFill>
                  <a:srgbClr val="003399"/>
                </a:solidFill>
              </a:rPr>
              <a:t>Проектның үтәлү вакыты:</a:t>
            </a:r>
          </a:p>
          <a:p>
            <a:pPr algn="l" eaLnBrk="1" hangingPunct="1"/>
            <a:r>
              <a:rPr lang="tt-RU" sz="2800" b="1" smtClean="0">
                <a:solidFill>
                  <a:srgbClr val="003399"/>
                </a:solidFill>
              </a:rPr>
              <a:t>Проектта катнашучылар: </a:t>
            </a:r>
            <a:r>
              <a:rPr lang="tt-RU" sz="2800" smtClean="0"/>
              <a:t>мәктәпкә әзерлек</a:t>
            </a:r>
            <a:r>
              <a:rPr lang="ru-RU" sz="2800" smtClean="0"/>
              <a:t> төркеме балалары,</a:t>
            </a:r>
            <a:r>
              <a:rPr lang="tt-RU" sz="2800" smtClean="0"/>
              <a:t> </a:t>
            </a:r>
            <a:r>
              <a:rPr lang="ru-RU" sz="2800" smtClean="0"/>
              <a:t>төркем тәрбиячесе</a:t>
            </a:r>
            <a:r>
              <a:rPr lang="tt-RU" sz="2800" smtClean="0"/>
              <a:t>.</a:t>
            </a:r>
            <a:endParaRPr lang="ru-RU" sz="2800" b="1" smtClean="0">
              <a:solidFill>
                <a:srgbClr val="003399"/>
              </a:solidFill>
            </a:endParaRPr>
          </a:p>
          <a:p>
            <a:pPr eaLnBrk="1" hangingPunct="1"/>
            <a:r>
              <a:rPr lang="ru-RU" smtClean="0"/>
              <a:t> 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val 4"/>
          <p:cNvSpPr>
            <a:spLocks noChangeArrowheads="1"/>
          </p:cNvSpPr>
          <p:nvPr/>
        </p:nvSpPr>
        <p:spPr bwMode="auto">
          <a:xfrm>
            <a:off x="2771775" y="2492375"/>
            <a:ext cx="3600450" cy="2016125"/>
          </a:xfrm>
          <a:prstGeom prst="ellipse">
            <a:avLst/>
          </a:prstGeom>
          <a:solidFill>
            <a:srgbClr val="CCFF33"/>
          </a:solidFill>
          <a:ln w="952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t-RU" sz="3600" b="1"/>
              <a:t>Әзерлек этабы</a:t>
            </a:r>
            <a:endParaRPr lang="ru-RU" sz="3600" b="1"/>
          </a:p>
        </p:txBody>
      </p:sp>
      <p:sp>
        <p:nvSpPr>
          <p:cNvPr id="20482" name="Oval 5"/>
          <p:cNvSpPr>
            <a:spLocks noChangeArrowheads="1"/>
          </p:cNvSpPr>
          <p:nvPr/>
        </p:nvSpPr>
        <p:spPr bwMode="auto">
          <a:xfrm>
            <a:off x="611188" y="908050"/>
            <a:ext cx="2881312" cy="1296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t-RU" b="1"/>
              <a:t>Матур әдәбият </a:t>
            </a:r>
          </a:p>
          <a:p>
            <a:pPr algn="ctr"/>
            <a:r>
              <a:rPr lang="tt-RU" b="1"/>
              <a:t>әсәрләре</a:t>
            </a:r>
          </a:p>
          <a:p>
            <a:pPr algn="ctr"/>
            <a:r>
              <a:rPr lang="tt-RU" b="1"/>
              <a:t> уку</a:t>
            </a:r>
            <a:endParaRPr lang="ru-RU" b="1"/>
          </a:p>
        </p:txBody>
      </p:sp>
      <p:sp>
        <p:nvSpPr>
          <p:cNvPr id="20483" name="Oval 6"/>
          <p:cNvSpPr>
            <a:spLocks noChangeArrowheads="1"/>
          </p:cNvSpPr>
          <p:nvPr/>
        </p:nvSpPr>
        <p:spPr bwMode="auto">
          <a:xfrm>
            <a:off x="250825" y="2924175"/>
            <a:ext cx="2376488" cy="11509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t-RU" b="1">
                <a:latin typeface="Garamond" pitchFamily="18" charset="0"/>
              </a:rPr>
              <a:t>Әти-әниләр өчен </a:t>
            </a:r>
          </a:p>
          <a:p>
            <a:pPr algn="ctr"/>
            <a:r>
              <a:rPr lang="tt-RU" b="1">
                <a:latin typeface="Garamond" pitchFamily="18" charset="0"/>
              </a:rPr>
              <a:t>кон</a:t>
            </a:r>
            <a:r>
              <a:rPr lang="ru-RU" b="1">
                <a:latin typeface="Garamond" pitchFamily="18" charset="0"/>
              </a:rPr>
              <a:t>сультация</a:t>
            </a:r>
            <a:r>
              <a:rPr lang="ru-RU">
                <a:latin typeface="Garamond" pitchFamily="18" charset="0"/>
              </a:rPr>
              <a:t> </a:t>
            </a:r>
          </a:p>
        </p:txBody>
      </p:sp>
      <p:sp>
        <p:nvSpPr>
          <p:cNvPr id="20484" name="Oval 7"/>
          <p:cNvSpPr>
            <a:spLocks noChangeArrowheads="1"/>
          </p:cNvSpPr>
          <p:nvPr/>
        </p:nvSpPr>
        <p:spPr bwMode="auto">
          <a:xfrm>
            <a:off x="827088" y="5084763"/>
            <a:ext cx="2879725" cy="11509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aramond" pitchFamily="18" charset="0"/>
              </a:rPr>
              <a:t>Сюжетлы-рольле </a:t>
            </a:r>
          </a:p>
          <a:p>
            <a:pPr algn="ctr"/>
            <a:r>
              <a:rPr lang="ru-RU" b="1">
                <a:latin typeface="Garamond" pitchFamily="18" charset="0"/>
              </a:rPr>
              <a:t>уеннар</a:t>
            </a:r>
          </a:p>
        </p:txBody>
      </p:sp>
      <p:sp>
        <p:nvSpPr>
          <p:cNvPr id="20485" name="Oval 6"/>
          <p:cNvSpPr>
            <a:spLocks noChangeArrowheads="1"/>
          </p:cNvSpPr>
          <p:nvPr/>
        </p:nvSpPr>
        <p:spPr bwMode="auto">
          <a:xfrm>
            <a:off x="5292725" y="5013325"/>
            <a:ext cx="2663825" cy="12239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t-RU" b="1">
                <a:latin typeface="Garamond" pitchFamily="18" charset="0"/>
              </a:rPr>
              <a:t>Белем бирү </a:t>
            </a:r>
          </a:p>
          <a:p>
            <a:pPr algn="ctr"/>
            <a:r>
              <a:rPr lang="tt-RU" b="1">
                <a:latin typeface="Garamond" pitchFamily="18" charset="0"/>
              </a:rPr>
              <a:t>эшчәнлеге</a:t>
            </a:r>
            <a:endParaRPr lang="ru-RU" b="1">
              <a:latin typeface="Garamond" pitchFamily="18" charset="0"/>
            </a:endParaRPr>
          </a:p>
        </p:txBody>
      </p:sp>
      <p:sp>
        <p:nvSpPr>
          <p:cNvPr id="20486" name="Oval 7"/>
          <p:cNvSpPr>
            <a:spLocks noChangeArrowheads="1"/>
          </p:cNvSpPr>
          <p:nvPr/>
        </p:nvSpPr>
        <p:spPr bwMode="auto">
          <a:xfrm>
            <a:off x="4067175" y="765175"/>
            <a:ext cx="2736850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t-RU" b="1">
                <a:latin typeface="Garamond" pitchFamily="18" charset="0"/>
              </a:rPr>
              <a:t>Әңгәмәләр</a:t>
            </a:r>
            <a:endParaRPr lang="ru-RU" b="1">
              <a:latin typeface="Garamond" pitchFamily="18" charset="0"/>
            </a:endParaRPr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6588125" y="2997200"/>
            <a:ext cx="2376488" cy="1079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t-RU" b="1">
                <a:latin typeface="Garamond" pitchFamily="18" charset="0"/>
              </a:rPr>
              <a:t>Экспер</a:t>
            </a:r>
            <a:r>
              <a:rPr lang="tt-RU" b="1">
                <a:latin typeface="Arial" charset="0"/>
              </a:rPr>
              <a:t>и</a:t>
            </a:r>
            <a:r>
              <a:rPr lang="tt-RU" b="1">
                <a:latin typeface="Garamond" pitchFamily="18" charset="0"/>
              </a:rPr>
              <a:t>мент</a:t>
            </a:r>
            <a:endParaRPr lang="ru-RU" b="1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t-RU" smtClean="0">
                <a:solidFill>
                  <a:srgbClr val="D02300"/>
                </a:solidFill>
                <a:latin typeface="Comic Sans MS" pitchFamily="66" charset="0"/>
              </a:rPr>
              <a:t>Чүп-чар каян килә?</a:t>
            </a:r>
            <a:endParaRPr lang="ru-RU" smtClean="0">
              <a:solidFill>
                <a:srgbClr val="D02300"/>
              </a:solidFill>
            </a:endParaRPr>
          </a:p>
        </p:txBody>
      </p:sp>
      <p:sp>
        <p:nvSpPr>
          <p:cNvPr id="21506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/>
            <a:r>
              <a:rPr lang="tt-RU" sz="2400" smtClean="0">
                <a:solidFill>
                  <a:srgbClr val="003399"/>
                </a:solidFill>
                <a:latin typeface="Comic Sans MS" pitchFamily="66" charset="0"/>
              </a:rPr>
              <a:t>Кеше чүп-чарны үзе барлыкка китерә: башта кеше җитештергән әйбер соңыннан чүпкә әйләнә. Әйберләрне куллану вакыт белән чикләнә:кайбер әйберләр озак вакыт кулланылса (мәсәлән, машина, телевизор, суыткыч һ. б.), ә кайсылары кыска вакытка гына җитә (мәсәлән, лампочка, теш пастасы савыты). Иртәме, соңмы барлык әйберләр дә калдыкка әйләнә. Көндәлек тормышта кулланылган чүп-чар чүплекләрдә бик озак еллар дәвамында таркалып юкка чыга, ә аларны яндырганда исә атмосферага агулы матдәләр бүленеп чыга.</a:t>
            </a:r>
            <a:endParaRPr lang="ru-RU" sz="2400" smtClean="0">
              <a:solidFill>
                <a:srgbClr val="003399"/>
              </a:solidFill>
              <a:latin typeface="Comic Sans MS" pitchFamily="66" charset="0"/>
            </a:endParaRP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t-RU" b="1" smtClean="0">
                <a:latin typeface="Comic Sans MS" pitchFamily="66" charset="0"/>
              </a:rPr>
              <a:t>Чүпнең таркалуы</a:t>
            </a:r>
            <a:r>
              <a:rPr lang="tt-RU" smtClean="0">
                <a:latin typeface="Comic Sans MS" pitchFamily="66" charset="0"/>
              </a:rPr>
              <a:t> </a:t>
            </a:r>
            <a:endParaRPr lang="ru-RU" smtClean="0"/>
          </a:p>
        </p:txBody>
      </p:sp>
      <p:sp>
        <p:nvSpPr>
          <p:cNvPr id="2253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tt-RU" sz="2400" smtClean="0">
                <a:solidFill>
                  <a:srgbClr val="1A2907"/>
                </a:solidFill>
                <a:latin typeface="Comic Sans MS" pitchFamily="66" charset="0"/>
              </a:rPr>
              <a:t>Бер әйләнә-тирәне саклау оешмасы билгеләп үткәнчә, суга ташланган пыяла шешә таркалсын өчен 1000 ел вакыт кирәк. Кәгазь 3 ай эчендә юкка чыга. Тәмәке төпчеге суда 5 ел йөзеп йөриячәк , полиэтилен пакет 10-20, металл банка 500 ел дәвамында таркала.</a:t>
            </a:r>
            <a:endParaRPr lang="ru-RU" sz="2400" smtClean="0">
              <a:solidFill>
                <a:srgbClr val="1A2907"/>
              </a:solidFill>
              <a:latin typeface="Comic Sans MS" pitchFamily="66" charset="0"/>
            </a:endParaRPr>
          </a:p>
          <a:p>
            <a:pPr eaLnBrk="1" hangingPunct="1"/>
            <a:endParaRPr lang="ru-RU" sz="2400" smtClean="0"/>
          </a:p>
        </p:txBody>
      </p:sp>
      <p:pic>
        <p:nvPicPr>
          <p:cNvPr id="5" name="Содержимое 4" descr="010515_0757_0040_nsl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6849" r="16849"/>
          <a:stretch>
            <a:fillRect/>
          </a:stretch>
        </p:blipFill>
        <p:spPr>
          <a:xfrm rot="1029273">
            <a:off x="684213" y="1700213"/>
            <a:ext cx="1550987" cy="1552575"/>
          </a:xfrm>
        </p:spPr>
      </p:pic>
      <p:pic>
        <p:nvPicPr>
          <p:cNvPr id="6" name="Рисунок 5" descr="805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99686">
            <a:off x="770626" y="3801688"/>
            <a:ext cx="1357322" cy="1809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mai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91417">
            <a:off x="1698356" y="2958013"/>
            <a:ext cx="1727909" cy="152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FileStack_retouch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070928">
            <a:off x="2957335" y="1680723"/>
            <a:ext cx="1801226" cy="1679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370292121212132424342434545459t55h0bb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26542">
            <a:off x="3387685" y="3648066"/>
            <a:ext cx="1290575" cy="1933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8316913" cy="1162050"/>
          </a:xfrm>
        </p:spPr>
        <p:txBody>
          <a:bodyPr/>
          <a:lstStyle/>
          <a:p>
            <a:pPr algn="ctr" eaLnBrk="1" hangingPunct="1"/>
            <a:r>
              <a:rPr lang="tt-RU" sz="4400" smtClean="0">
                <a:solidFill>
                  <a:srgbClr val="FF3300"/>
                </a:solidFill>
                <a:latin typeface="Comic Sans MS" pitchFamily="66" charset="0"/>
              </a:rPr>
              <a:t>Бүгенге көн проблемасы</a:t>
            </a:r>
            <a:endParaRPr lang="ru-RU" sz="4400" smtClean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23554" name="Содержимое 8" descr="musor_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84313"/>
            <a:ext cx="4032250" cy="3332162"/>
          </a:xfrm>
        </p:spPr>
      </p:pic>
      <p:pic>
        <p:nvPicPr>
          <p:cNvPr id="23555" name="Picture 6" descr="В 100 самых загрязненных городах России проживает более половины россиян - Met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3"/>
            <a:ext cx="43561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8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99417" y="3713376"/>
            <a:ext cx="4725117" cy="27498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4578" name="Picture 5" descr="Ягоды годжи рисунок как человек загрязняет природу Худеем вместе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76250"/>
            <a:ext cx="4486275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_GreenEarth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AF_GreenEarth</Template>
  <TotalTime>335</TotalTime>
  <Words>299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Times New Roman</vt:lpstr>
      <vt:lpstr>Arial</vt:lpstr>
      <vt:lpstr>Comic Sans MS</vt:lpstr>
      <vt:lpstr>Courier New</vt:lpstr>
      <vt:lpstr>Century Gothic</vt:lpstr>
      <vt:lpstr>Garamond</vt:lpstr>
      <vt:lpstr>AF_GreenEarth</vt:lpstr>
      <vt:lpstr>AF_GreenEarth</vt:lpstr>
      <vt:lpstr>AF_GreenEarth</vt:lpstr>
      <vt:lpstr>AF_GreenEarth</vt:lpstr>
      <vt:lpstr>«Чиста шәһәр»  проекты  </vt:lpstr>
      <vt:lpstr>Проектның максаты:</vt:lpstr>
      <vt:lpstr>Слайд 3</vt:lpstr>
      <vt:lpstr>Слайд 4</vt:lpstr>
      <vt:lpstr>Слайд 5</vt:lpstr>
      <vt:lpstr>Чүп-чар каян килә?</vt:lpstr>
      <vt:lpstr>Чүпнең таркалуы </vt:lpstr>
      <vt:lpstr>Бүгенге көн проблемасы</vt:lpstr>
      <vt:lpstr>Слайд 9</vt:lpstr>
      <vt:lpstr>Шәһәребез чиста булсын өчен… </vt:lpstr>
      <vt:lpstr>Слайд 11</vt:lpstr>
      <vt:lpstr>Рәхмәт!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«Чиста шәһәр»  проекты  </dc:title>
  <dc:creator/>
  <cp:lastModifiedBy/>
  <cp:revision>5</cp:revision>
  <dcterms:created xsi:type="dcterms:W3CDTF">2012-05-14T18:31:19Z</dcterms:created>
  <dcterms:modified xsi:type="dcterms:W3CDTF">2015-04-25T11:26:40Z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TC103367939990</vt:lpwstr>
  </property>
</Properties>
</file>