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69" r:id="rId4"/>
    <p:sldId id="258" r:id="rId5"/>
    <p:sldId id="259" r:id="rId6"/>
    <p:sldId id="260" r:id="rId7"/>
    <p:sldId id="261" r:id="rId8"/>
    <p:sldId id="279" r:id="rId9"/>
    <p:sldId id="262" r:id="rId10"/>
    <p:sldId id="263" r:id="rId11"/>
    <p:sldId id="264" r:id="rId12"/>
    <p:sldId id="266" r:id="rId13"/>
    <p:sldId id="267" r:id="rId14"/>
    <p:sldId id="277" r:id="rId15"/>
    <p:sldId id="280" r:id="rId16"/>
    <p:sldId id="271" r:id="rId17"/>
    <p:sldId id="273" r:id="rId18"/>
    <p:sldId id="274" r:id="rId19"/>
    <p:sldId id="275" r:id="rId20"/>
    <p:sldId id="276"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pieChart>
        <c:varyColors val="1"/>
        <c:ser>
          <c:idx val="0"/>
          <c:order val="0"/>
          <c:tx>
            <c:strRef>
              <c:f>Лист1!$B$1</c:f>
              <c:strCache>
                <c:ptCount val="1"/>
                <c:pt idx="0">
                  <c:v>Продажи</c:v>
                </c:pt>
              </c:strCache>
            </c:strRef>
          </c:tx>
          <c:dLbls>
            <c:showVal val="1"/>
            <c:showLeaderLines val="1"/>
          </c:dLbls>
          <c:cat>
            <c:strRef>
              <c:f>Лист1!$A$2:$A$6</c:f>
              <c:strCache>
                <c:ptCount val="5"/>
                <c:pt idx="0">
                  <c:v>высокий уровень       30%</c:v>
                </c:pt>
                <c:pt idx="1">
                  <c:v>средний уровень </c:v>
                </c:pt>
                <c:pt idx="2">
                  <c:v>низкий уровень            20%</c:v>
                </c:pt>
                <c:pt idx="3">
                  <c:v>средний уровень        50%</c:v>
                </c:pt>
                <c:pt idx="4">
                  <c:v>высокий уровень       30%</c:v>
                </c:pt>
              </c:strCache>
            </c:strRef>
          </c:cat>
          <c:val>
            <c:numRef>
              <c:f>Лист1!$B$2:$B$6</c:f>
              <c:numCache>
                <c:formatCode>0%</c:formatCode>
                <c:ptCount val="5"/>
                <c:pt idx="0">
                  <c:v>0.3</c:v>
                </c:pt>
                <c:pt idx="1">
                  <c:v>0.5</c:v>
                </c:pt>
                <c:pt idx="2">
                  <c:v>0.2</c:v>
                </c:pt>
              </c:numCache>
            </c:numRef>
          </c:val>
        </c:ser>
        <c:firstSliceAng val="0"/>
      </c:pieChart>
    </c:plotArea>
    <c:legend>
      <c:legendPos val="r"/>
      <c:layout>
        <c:manualLayout>
          <c:xMode val="edge"/>
          <c:yMode val="edge"/>
          <c:x val="0.66999604968877691"/>
          <c:y val="0.14705448805190571"/>
          <c:w val="0.31114344183983517"/>
          <c:h val="0.70589102389618852"/>
        </c:manualLayout>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Лист1!$B$1</c:f>
              <c:strCache>
                <c:ptCount val="1"/>
                <c:pt idx="0">
                  <c:v>Продажи</c:v>
                </c:pt>
              </c:strCache>
            </c:strRef>
          </c:tx>
          <c:dLbls>
            <c:showVal val="1"/>
            <c:showLeaderLines val="1"/>
          </c:dLbls>
          <c:cat>
            <c:strRef>
              <c:f>Лист1!$A$2:$A$4</c:f>
              <c:strCache>
                <c:ptCount val="3"/>
                <c:pt idx="0">
                  <c:v>высокий уровень         60%</c:v>
                </c:pt>
                <c:pt idx="1">
                  <c:v>средний уровень</c:v>
                </c:pt>
                <c:pt idx="2">
                  <c:v>низкий уровень           5%</c:v>
                </c:pt>
              </c:strCache>
            </c:strRef>
          </c:cat>
          <c:val>
            <c:numRef>
              <c:f>Лист1!$B$2:$B$4</c:f>
              <c:numCache>
                <c:formatCode>0%</c:formatCode>
                <c:ptCount val="3"/>
                <c:pt idx="0">
                  <c:v>0.60000000000000009</c:v>
                </c:pt>
                <c:pt idx="1">
                  <c:v>0.35000000000000003</c:v>
                </c:pt>
                <c:pt idx="2">
                  <c:v>0.05</c:v>
                </c:pt>
              </c:numCache>
            </c:numRef>
          </c:val>
        </c:ser>
        <c:firstSliceAng val="0"/>
      </c:pieChart>
    </c:plotArea>
    <c:legend>
      <c:legendPos val="r"/>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AC9F1-028F-4086-A462-1FDCDD54AA29}" type="datetimeFigureOut">
              <a:rPr lang="ru-RU" smtClean="0"/>
              <a:pPr/>
              <a:t>17.06.2014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D2040-9E0D-4809-9D4D-390D430AABBC}" type="slidenum">
              <a:rPr lang="ru-RU" smtClean="0"/>
              <a:pPr/>
              <a:t>‹#›</a:t>
            </a:fld>
            <a:endParaRPr lang="ru-RU"/>
          </a:p>
        </p:txBody>
      </p:sp>
    </p:spTree>
    <p:extLst>
      <p:ext uri="{BB962C8B-B14F-4D97-AF65-F5344CB8AC3E}">
        <p14:creationId xmlns="" xmlns:p14="http://schemas.microsoft.com/office/powerpoint/2010/main" val="301518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6FF0AA0-E2ED-4AAD-9A5A-0D497F0288B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FF0AA0-E2ED-4AAD-9A5A-0D497F0288B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FF0AA0-E2ED-4AAD-9A5A-0D497F0288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5179C6C-777C-4804-BD68-EDB296538F5F}" type="datetimeFigureOut">
              <a:rPr lang="ru-RU" smtClean="0"/>
              <a:pPr/>
              <a:t>17.06.2014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A6FF0AA0-E2ED-4AAD-9A5A-0D497F0288B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179C6C-777C-4804-BD68-EDB296538F5F}" type="datetimeFigureOut">
              <a:rPr lang="ru-RU" smtClean="0"/>
              <a:pPr/>
              <a:t>17.06.2014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FF0AA0-E2ED-4AAD-9A5A-0D497F0288B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smtClean="0"/>
              <a:t>«Речевое развитие дошкольников средствами художественной литературы и фольклора»</a:t>
            </a:r>
            <a:endParaRPr lang="ru-RU" dirty="0"/>
          </a:p>
        </p:txBody>
      </p:sp>
      <p:sp>
        <p:nvSpPr>
          <p:cNvPr id="3" name="Подзаголовок 2"/>
          <p:cNvSpPr>
            <a:spLocks noGrp="1"/>
          </p:cNvSpPr>
          <p:nvPr>
            <p:ph type="subTitle" idx="1"/>
          </p:nvPr>
        </p:nvSpPr>
        <p:spPr>
          <a:xfrm>
            <a:off x="571472" y="3929066"/>
            <a:ext cx="7854696" cy="1752600"/>
          </a:xfrm>
        </p:spPr>
        <p:txBody>
          <a:bodyPr/>
          <a:lstStyle/>
          <a:p>
            <a:r>
              <a:rPr lang="ru-RU" dirty="0" smtClean="0"/>
              <a:t>Воспитатель Паскаль С.И.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dirty="0" smtClean="0"/>
              <a:t>Методы исследования:</a:t>
            </a:r>
            <a:endParaRPr lang="ru-RU" dirty="0"/>
          </a:p>
        </p:txBody>
      </p:sp>
      <p:sp>
        <p:nvSpPr>
          <p:cNvPr id="3" name="Содержимое 2"/>
          <p:cNvSpPr>
            <a:spLocks noGrp="1"/>
          </p:cNvSpPr>
          <p:nvPr>
            <p:ph idx="1"/>
          </p:nvPr>
        </p:nvSpPr>
        <p:spPr/>
        <p:txBody>
          <a:bodyPr>
            <a:normAutofit/>
          </a:bodyPr>
          <a:lstStyle/>
          <a:p>
            <a:r>
              <a:rPr lang="ru-RU" b="1" dirty="0" smtClean="0"/>
              <a:t>Теоретический: </a:t>
            </a:r>
            <a:r>
              <a:rPr lang="ru-RU" dirty="0" smtClean="0"/>
              <a:t>состоит  в  анализе  и  обобщении  исследований  педагогов  и  психологов  по  проблеме  развития  речи  детей  через  знакомство  с  детской  художественной  литературой.</a:t>
            </a:r>
          </a:p>
          <a:p>
            <a:r>
              <a:rPr lang="ru-RU" b="1" dirty="0" smtClean="0"/>
              <a:t>Практический:</a:t>
            </a:r>
            <a:r>
              <a:rPr lang="ru-RU" dirty="0" smtClean="0"/>
              <a:t> заключается  в расширении, обогащении  и  активизации  словаря  детей, воспитании  звуковой  культуры  речи, формировании  разговорной  речи, развитии  мелкой  моторики  рук, привитии   детям  интереса  к  художественному  слову.</a:t>
            </a:r>
          </a:p>
          <a:p>
            <a:endParaRPr lang="ru-RU"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На первом этапе исследования были поставлены следующие задачи:</a:t>
            </a:r>
            <a:endParaRPr lang="ru-RU" sz="3200" dirty="0"/>
          </a:p>
        </p:txBody>
      </p:sp>
      <p:sp>
        <p:nvSpPr>
          <p:cNvPr id="3" name="Содержимое 2"/>
          <p:cNvSpPr>
            <a:spLocks noGrp="1"/>
          </p:cNvSpPr>
          <p:nvPr>
            <p:ph idx="1"/>
          </p:nvPr>
        </p:nvSpPr>
        <p:spPr/>
        <p:txBody>
          <a:bodyPr>
            <a:normAutofit/>
          </a:bodyPr>
          <a:lstStyle/>
          <a:p>
            <a:r>
              <a:rPr lang="ru-RU" sz="2800" dirty="0" smtClean="0"/>
              <a:t> 1. Воспитание звуковой культуры речи;</a:t>
            </a:r>
          </a:p>
          <a:p>
            <a:endParaRPr lang="ru-RU" sz="2800" dirty="0" smtClean="0"/>
          </a:p>
          <a:p>
            <a:r>
              <a:rPr lang="ru-RU" sz="2800" dirty="0" smtClean="0"/>
              <a:t> 2. Формирование грамматического строя речи;</a:t>
            </a:r>
          </a:p>
          <a:p>
            <a:pPr>
              <a:buNone/>
            </a:pPr>
            <a:r>
              <a:rPr lang="ru-RU" sz="2800" dirty="0" smtClean="0"/>
              <a:t> </a:t>
            </a:r>
          </a:p>
          <a:p>
            <a:r>
              <a:rPr lang="ru-RU" sz="2800" dirty="0" smtClean="0"/>
              <a:t>3. Обогащение, расширение словарного запаса; </a:t>
            </a:r>
          </a:p>
          <a:p>
            <a:endParaRPr lang="ru-RU" sz="2800" dirty="0" smtClean="0"/>
          </a:p>
          <a:p>
            <a:r>
              <a:rPr lang="ru-RU" sz="2800" dirty="0" smtClean="0"/>
              <a:t>4.  Развитие связной речи.</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t>Этапы проведения занятий с дошкольниками</a:t>
            </a:r>
            <a:endParaRPr lang="ru-RU" sz="4000" dirty="0"/>
          </a:p>
        </p:txBody>
      </p:sp>
      <p:sp>
        <p:nvSpPr>
          <p:cNvPr id="3" name="Содержимое 2"/>
          <p:cNvSpPr>
            <a:spLocks noGrp="1"/>
          </p:cNvSpPr>
          <p:nvPr>
            <p:ph idx="1"/>
          </p:nvPr>
        </p:nvSpPr>
        <p:spPr>
          <a:xfrm>
            <a:off x="500034" y="2000240"/>
            <a:ext cx="8229600" cy="4389120"/>
          </a:xfrm>
        </p:spPr>
        <p:txBody>
          <a:bodyPr>
            <a:normAutofit fontScale="92500" lnSpcReduction="20000"/>
          </a:bodyPr>
          <a:lstStyle/>
          <a:p>
            <a:pPr>
              <a:buNone/>
            </a:pPr>
            <a:r>
              <a:rPr lang="ru-RU" dirty="0" smtClean="0"/>
              <a:t>       .   Диагностика ( первичная, текущая, контрольная);</a:t>
            </a:r>
          </a:p>
          <a:p>
            <a:pPr>
              <a:buNone/>
            </a:pPr>
            <a:r>
              <a:rPr lang="ru-RU" dirty="0" smtClean="0"/>
              <a:t>       .   рассматривание иллюстраций книг для будущего   прочтения, рассказывание по иллюстрациям; </a:t>
            </a:r>
          </a:p>
          <a:p>
            <a:pPr>
              <a:buNone/>
            </a:pPr>
            <a:r>
              <a:rPr lang="ru-RU" dirty="0" smtClean="0"/>
              <a:t>      . беседы и разговоры с детьми на тему прочитанного;</a:t>
            </a:r>
          </a:p>
          <a:p>
            <a:pPr>
              <a:buNone/>
            </a:pPr>
            <a:r>
              <a:rPr lang="ru-RU" dirty="0" smtClean="0"/>
              <a:t>      .  чтение стихотворений, потешек, народных сказок, отгадывание загадок;</a:t>
            </a:r>
          </a:p>
          <a:p>
            <a:pPr>
              <a:buNone/>
            </a:pPr>
            <a:r>
              <a:rPr lang="ru-RU" dirty="0" smtClean="0"/>
              <a:t>       .  игры ( дидактические, развивающего характера, сюжетные, подвижные,  различные виды театров);</a:t>
            </a:r>
          </a:p>
          <a:p>
            <a:pPr>
              <a:buNone/>
            </a:pPr>
            <a:r>
              <a:rPr lang="ru-RU" dirty="0" smtClean="0"/>
              <a:t>      .  рассказ воспитателя, чтение и рассказывание различных жанров литературы;</a:t>
            </a:r>
          </a:p>
          <a:p>
            <a:pPr>
              <a:buNone/>
            </a:pPr>
            <a:r>
              <a:rPr lang="ru-RU" dirty="0" smtClean="0"/>
              <a:t>     .  обсуждение результатов деятельности.</a:t>
            </a:r>
          </a:p>
          <a:p>
            <a:endParaRPr lang="ru-RU" dirty="0" smtClean="0"/>
          </a:p>
          <a:p>
            <a:endParaRPr lang="ru-RU" dirty="0" smtClean="0"/>
          </a:p>
          <a:p>
            <a:endParaRPr lang="ru-RU" dirty="0" smtClean="0"/>
          </a:p>
          <a:p>
            <a:pPr>
              <a:buNone/>
            </a:pPr>
            <a:endParaRPr lang="ru-RU"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t>Анализ результатов опытно – экспериментальной деятельности</a:t>
            </a:r>
            <a:endParaRPr lang="ru-RU" sz="3600" dirty="0"/>
          </a:p>
        </p:txBody>
      </p:sp>
      <p:sp>
        <p:nvSpPr>
          <p:cNvPr id="3" name="Содержимое 2"/>
          <p:cNvSpPr>
            <a:spLocks noGrp="1"/>
          </p:cNvSpPr>
          <p:nvPr>
            <p:ph idx="1"/>
          </p:nvPr>
        </p:nvSpPr>
        <p:spPr/>
        <p:txBody>
          <a:bodyPr/>
          <a:lstStyle/>
          <a:p>
            <a:r>
              <a:rPr lang="ru-RU" dirty="0" smtClean="0"/>
              <a:t>Цель: анализ, обобщение и оценка произошедших изменений в формировании развития речи у младших дошкольников. </a:t>
            </a:r>
          </a:p>
          <a:p>
            <a:r>
              <a:rPr lang="ru-RU" dirty="0" smtClean="0"/>
              <a:t> Полученные при проведении контрольного среза данные представлены на диаграмме.</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dirty="0" smtClean="0"/>
              <a:t>Изучение уровня развития речи дошкольников на начало и конец года.</a:t>
            </a:r>
            <a:endParaRPr lang="ru-RU" sz="3200" dirty="0"/>
          </a:p>
        </p:txBody>
      </p:sp>
      <p:sp>
        <p:nvSpPr>
          <p:cNvPr id="5" name="Текст 4"/>
          <p:cNvSpPr>
            <a:spLocks noGrp="1"/>
          </p:cNvSpPr>
          <p:nvPr>
            <p:ph type="body" idx="1"/>
          </p:nvPr>
        </p:nvSpPr>
        <p:spPr/>
        <p:txBody>
          <a:bodyPr/>
          <a:lstStyle/>
          <a:p>
            <a:pPr algn="ctr"/>
            <a:r>
              <a:rPr lang="ru-RU" dirty="0" smtClean="0"/>
              <a:t>Начало года</a:t>
            </a:r>
            <a:endParaRPr lang="ru-RU" dirty="0"/>
          </a:p>
        </p:txBody>
      </p:sp>
      <p:sp>
        <p:nvSpPr>
          <p:cNvPr id="6" name="Текст 5"/>
          <p:cNvSpPr>
            <a:spLocks noGrp="1"/>
          </p:cNvSpPr>
          <p:nvPr>
            <p:ph type="body" sz="half" idx="3"/>
          </p:nvPr>
        </p:nvSpPr>
        <p:spPr/>
        <p:txBody>
          <a:bodyPr/>
          <a:lstStyle/>
          <a:p>
            <a:pPr algn="ctr"/>
            <a:r>
              <a:rPr lang="ru-RU" dirty="0" smtClean="0"/>
              <a:t>Конец года</a:t>
            </a:r>
            <a:endParaRPr lang="ru-RU" dirty="0"/>
          </a:p>
        </p:txBody>
      </p:sp>
      <p:graphicFrame>
        <p:nvGraphicFramePr>
          <p:cNvPr id="4" name="Содержимое 3"/>
          <p:cNvGraphicFramePr>
            <a:graphicFrameLocks noGrp="1"/>
          </p:cNvGraphicFramePr>
          <p:nvPr>
            <p:ph sz="quarter" idx="2"/>
          </p:nvPr>
        </p:nvGraphicFramePr>
        <p:xfrm>
          <a:off x="285720" y="2285992"/>
          <a:ext cx="4040188" cy="3846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Содержимое 8"/>
          <p:cNvGraphicFramePr>
            <a:graphicFrameLocks noGrp="1"/>
          </p:cNvGraphicFramePr>
          <p:nvPr>
            <p:ph sz="quarter" idx="4"/>
          </p:nvPr>
        </p:nvGraphicFramePr>
        <p:xfrm>
          <a:off x="4572000" y="2357430"/>
          <a:ext cx="4041775" cy="38465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pPr algn="ct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
            </a:r>
            <a:br>
              <a:rPr lang="ru-RU" sz="4000" dirty="0" smtClean="0"/>
            </a:br>
            <a:r>
              <a:rPr lang="ru-RU" sz="4000" dirty="0" smtClean="0"/>
              <a:t>К</a:t>
            </a:r>
            <a:r>
              <a:rPr lang="ru-RU" sz="4000" dirty="0" smtClean="0"/>
              <a:t>ритерии развития речи</a:t>
            </a:r>
            <a:br>
              <a:rPr lang="ru-RU" sz="4000" dirty="0" smtClean="0"/>
            </a:br>
            <a:r>
              <a:rPr lang="ru-RU" sz="2700" dirty="0" smtClean="0"/>
              <a:t>Фамилия, Имя  ___________________</a:t>
            </a:r>
            <a:endParaRPr lang="ru-RU" sz="2700" dirty="0"/>
          </a:p>
        </p:txBody>
      </p:sp>
      <p:graphicFrame>
        <p:nvGraphicFramePr>
          <p:cNvPr id="12" name="Содержимое 11"/>
          <p:cNvGraphicFramePr>
            <a:graphicFrameLocks noGrp="1"/>
          </p:cNvGraphicFramePr>
          <p:nvPr>
            <p:ph idx="1"/>
          </p:nvPr>
        </p:nvGraphicFramePr>
        <p:xfrm>
          <a:off x="457200" y="1935163"/>
          <a:ext cx="8229600" cy="3205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ru-RU" dirty="0"/>
                    </a:p>
                  </a:txBody>
                  <a:tcPr/>
                </a:tc>
                <a:tc>
                  <a:txBody>
                    <a:bodyPr/>
                    <a:lstStyle/>
                    <a:p>
                      <a:pPr algn="ctr"/>
                      <a:r>
                        <a:rPr lang="ru-RU" dirty="0" smtClean="0"/>
                        <a:t>Высокий</a:t>
                      </a:r>
                      <a:endParaRPr lang="ru-RU" dirty="0"/>
                    </a:p>
                  </a:txBody>
                  <a:tcPr/>
                </a:tc>
                <a:tc>
                  <a:txBody>
                    <a:bodyPr/>
                    <a:lstStyle/>
                    <a:p>
                      <a:pPr algn="ctr"/>
                      <a:r>
                        <a:rPr lang="ru-RU" dirty="0" smtClean="0"/>
                        <a:t>Средний </a:t>
                      </a:r>
                      <a:endParaRPr lang="ru-RU" dirty="0"/>
                    </a:p>
                  </a:txBody>
                  <a:tcPr/>
                </a:tc>
                <a:tc>
                  <a:txBody>
                    <a:bodyPr/>
                    <a:lstStyle/>
                    <a:p>
                      <a:pPr algn="ctr"/>
                      <a:r>
                        <a:rPr lang="ru-RU" dirty="0" smtClean="0"/>
                        <a:t>Низкий</a:t>
                      </a:r>
                      <a:endParaRPr lang="ru-RU" dirty="0"/>
                    </a:p>
                  </a:txBody>
                  <a:tcPr/>
                </a:tc>
              </a:tr>
              <a:tr h="370840">
                <a:tc>
                  <a:txBody>
                    <a:bodyPr/>
                    <a:lstStyle/>
                    <a:p>
                      <a:r>
                        <a:rPr lang="ru-RU" dirty="0" smtClean="0"/>
                        <a:t>Общая характеристика речи</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r>
                        <a:rPr lang="ru-RU" dirty="0" smtClean="0"/>
                        <a:t>Активный словарь</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r>
                        <a:rPr lang="ru-RU" dirty="0" smtClean="0"/>
                        <a:t>Фонематический  сторона речи</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r>
                        <a:rPr lang="ru-RU" dirty="0" smtClean="0"/>
                        <a:t>Состояние связной речи</a:t>
                      </a:r>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Выводы:</a:t>
            </a: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smtClean="0"/>
              <a:t>Проведенное </a:t>
            </a:r>
            <a:r>
              <a:rPr lang="ru-RU" dirty="0" smtClean="0"/>
              <a:t>исследование показало эффективность применения художественных средств в процессе речевого развития младших дошкольников, а следовательно, необходимость проведения работы в дальнейшем.</a:t>
            </a:r>
          </a:p>
          <a:p>
            <a:r>
              <a:rPr lang="ru-RU" dirty="0" smtClean="0"/>
              <a:t>Таким  образом, можно  сделать  вывод, что  использование  произведений  художественной  литературы и фольклора  способствует  развитию  речи  детей.</a:t>
            </a:r>
          </a:p>
          <a:p>
            <a:r>
              <a:rPr lang="ru-RU" dirty="0" smtClean="0"/>
              <a:t>Проведенное изучение данной проблемы позволили выполнить цель, поставленную в работе, доказать гипотезу.</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1030610.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t>Наши занятия</a:t>
            </a:r>
            <a:endParaRPr lang="ru-RU" sz="4400" dirty="0"/>
          </a:p>
        </p:txBody>
      </p:sp>
      <p:pic>
        <p:nvPicPr>
          <p:cNvPr id="6" name="Содержимое 5" descr="IMAG0495.jpg"/>
          <p:cNvPicPr>
            <a:picLocks noGrp="1" noChangeAspect="1"/>
          </p:cNvPicPr>
          <p:nvPr>
            <p:ph idx="1"/>
          </p:nvPr>
        </p:nvPicPr>
        <p:blipFill>
          <a:blip r:embed="rId2" cstate="print"/>
          <a:stretch>
            <a:fillRect/>
          </a:stretch>
        </p:blipFill>
        <p:spPr>
          <a:xfrm>
            <a:off x="2714612" y="1857364"/>
            <a:ext cx="3571900" cy="4389437"/>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Театрализованная деятельность</a:t>
            </a:r>
            <a:endParaRPr lang="ru-RU" dirty="0"/>
          </a:p>
        </p:txBody>
      </p:sp>
      <p:pic>
        <p:nvPicPr>
          <p:cNvPr id="4" name="Содержимое 3" descr="IMAG0529.jpg"/>
          <p:cNvPicPr>
            <a:picLocks noGrp="1" noChangeAspect="1"/>
          </p:cNvPicPr>
          <p:nvPr>
            <p:ph idx="1"/>
          </p:nvPr>
        </p:nvPicPr>
        <p:blipFill>
          <a:blip r:embed="rId2" cstate="print"/>
          <a:stretch>
            <a:fillRect/>
          </a:stretch>
        </p:blipFill>
        <p:spPr>
          <a:xfrm>
            <a:off x="906594" y="1935163"/>
            <a:ext cx="7330812" cy="438943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Актуальность</a:t>
            </a:r>
            <a:endParaRPr lang="ru-RU" sz="4000" dirty="0"/>
          </a:p>
        </p:txBody>
      </p:sp>
      <p:sp>
        <p:nvSpPr>
          <p:cNvPr id="3" name="Содержимое 2"/>
          <p:cNvSpPr>
            <a:spLocks noGrp="1"/>
          </p:cNvSpPr>
          <p:nvPr>
            <p:ph idx="1"/>
          </p:nvPr>
        </p:nvSpPr>
        <p:spPr>
          <a:xfrm>
            <a:off x="428596" y="2071678"/>
            <a:ext cx="8229600" cy="4389120"/>
          </a:xfrm>
        </p:spPr>
        <p:txBody>
          <a:bodyPr>
            <a:noAutofit/>
          </a:bodyPr>
          <a:lstStyle/>
          <a:p>
            <a:r>
              <a:rPr lang="ru-RU" sz="1600" dirty="0" smtClean="0">
                <a:cs typeface="Arial" pitchFamily="34" charset="0"/>
              </a:rPr>
              <a:t>Актуальность  работы  по  данной  теме  заключается  в  том, что  в  настоящее время  речевое  развитие  ребёнка  было  и остаётся  главной  задачей  в  деятельности  педагогов  ДОУ, так  как  оно  неразрывно  связано с формированием мышления  человека, с  приобретением  знаний, развитием  всех  психических  функций, с  самовыражением, познанием  других  людей. Ведь  речь – основное  средство  человеческого  общения.</a:t>
            </a:r>
          </a:p>
          <a:p>
            <a:r>
              <a:rPr lang="ru-RU" sz="1600" dirty="0" smtClean="0">
                <a:cs typeface="Arial" pitchFamily="34" charset="0"/>
              </a:rPr>
              <a:t>Важнейшие  источники  развития  выразительности  детской  речи – произведения  художественной  литературы  и  устного  народного  творчества, в том числе  малые  фольклорные  формы (пословицы, поговорки, фразеологизмы, загадки, скороговорки).</a:t>
            </a:r>
          </a:p>
          <a:p>
            <a:r>
              <a:rPr lang="ru-RU" sz="1600" dirty="0" smtClean="0">
                <a:cs typeface="Arial" pitchFamily="34" charset="0"/>
              </a:rPr>
              <a:t>Ознакомление  детей  с  художественной  литературой  оказывает  большое  влияние  на  развитие  и  обогащение  речи  детей. Художественная  литература  служит  могучим, действенным  средством  умственного, нравственного  и эстетического  воспитания  детей. По тому, как  ребёнок  строит  свои высказывания, насколько  интересно, живо, образно  он  умеет  рассказывать, сочинять, можно  судить  об  уровне  его речевого  развития, владения  богатством  родного  языка, его  грамматическим  строем  и  одновременно  о  его  умственном, эстетическом  и  эмоциональном  развитии.</a:t>
            </a:r>
          </a:p>
          <a:p>
            <a:endParaRPr lang="ru-RU" sz="1600" dirty="0">
              <a:latin typeface="Constantia" pitchFamily="18"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AG0535.jpg"/>
          <p:cNvPicPr>
            <a:picLocks noGrp="1" noChangeAspect="1"/>
          </p:cNvPicPr>
          <p:nvPr>
            <p:ph idx="1"/>
          </p:nvPr>
        </p:nvPicPr>
        <p:blipFill>
          <a:blip r:embed="rId2" cstate="print"/>
          <a:stretch>
            <a:fillRect/>
          </a:stretch>
        </p:blipFill>
        <p:spPr>
          <a:xfrm>
            <a:off x="906594" y="1935163"/>
            <a:ext cx="7330812" cy="438943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2071678"/>
            <a:ext cx="8229600" cy="4389120"/>
          </a:xfrm>
        </p:spPr>
        <p:txBody>
          <a:bodyPr>
            <a:normAutofit/>
          </a:bodyPr>
          <a:lstStyle/>
          <a:p>
            <a:pPr lvl="2" algn="ctr"/>
            <a:r>
              <a:rPr lang="ru-RU" sz="3600" dirty="0" smtClean="0">
                <a:solidFill>
                  <a:srgbClr val="151515"/>
                </a:solidFill>
                <a:latin typeface="Arial" charset="0"/>
              </a:rPr>
              <a:t>СПАСИБО ЗА ВНИМАНИЕ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Проблема</a:t>
            </a:r>
            <a:endParaRPr lang="ru-RU" sz="4000" dirty="0"/>
          </a:p>
        </p:txBody>
      </p:sp>
      <p:sp>
        <p:nvSpPr>
          <p:cNvPr id="3" name="Содержимое 2"/>
          <p:cNvSpPr>
            <a:spLocks noGrp="1"/>
          </p:cNvSpPr>
          <p:nvPr>
            <p:ph idx="1"/>
          </p:nvPr>
        </p:nvSpPr>
        <p:spPr/>
        <p:txBody>
          <a:bodyPr/>
          <a:lstStyle/>
          <a:p>
            <a:r>
              <a:rPr lang="ru-RU" dirty="0" smtClean="0"/>
              <a:t>Недостаточный уровень речевого развития дошкольников.</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Цель исследования:</a:t>
            </a:r>
            <a:endParaRPr lang="ru-RU" sz="4000" dirty="0"/>
          </a:p>
        </p:txBody>
      </p:sp>
      <p:sp>
        <p:nvSpPr>
          <p:cNvPr id="3" name="Содержимое 2"/>
          <p:cNvSpPr>
            <a:spLocks noGrp="1"/>
          </p:cNvSpPr>
          <p:nvPr>
            <p:ph idx="1"/>
          </p:nvPr>
        </p:nvSpPr>
        <p:spPr>
          <a:xfrm>
            <a:off x="428596" y="2000240"/>
            <a:ext cx="8229600" cy="4389120"/>
          </a:xfrm>
        </p:spPr>
        <p:txBody>
          <a:bodyPr/>
          <a:lstStyle/>
          <a:p>
            <a:pPr>
              <a:buFont typeface="Wingdings" pitchFamily="2" charset="2"/>
              <a:buNone/>
            </a:pPr>
            <a:r>
              <a:rPr lang="ru-RU" sz="2800" dirty="0" smtClean="0"/>
              <a:t>изучение особенностей  речевого развития у дошкольников посредством художественной литературы и фольклора.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Объект и предмет исследования</a:t>
            </a:r>
            <a:endParaRPr lang="ru-RU" sz="4000" dirty="0"/>
          </a:p>
        </p:txBody>
      </p:sp>
      <p:sp>
        <p:nvSpPr>
          <p:cNvPr id="3" name="Содержимое 2"/>
          <p:cNvSpPr>
            <a:spLocks noGrp="1"/>
          </p:cNvSpPr>
          <p:nvPr>
            <p:ph idx="1"/>
          </p:nvPr>
        </p:nvSpPr>
        <p:spPr/>
        <p:txBody>
          <a:bodyPr/>
          <a:lstStyle/>
          <a:p>
            <a:r>
              <a:rPr lang="ru-RU" sz="2800" dirty="0" smtClean="0"/>
              <a:t>Объект исследования: речевое развитие дошкольников 3-4 лет.</a:t>
            </a:r>
          </a:p>
          <a:p>
            <a:r>
              <a:rPr lang="ru-RU" sz="2800" dirty="0" smtClean="0"/>
              <a:t>Предмет исследования: Процесс  речевого развития у детей  младшего дошкольного возраста через художественную литературу и фольклор.</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dirty="0" smtClean="0"/>
              <a:t>Задачи:</a:t>
            </a:r>
            <a:r>
              <a:rPr lang="ru-RU" dirty="0" smtClean="0"/>
              <a:t> </a:t>
            </a:r>
            <a:endParaRPr lang="ru-RU" dirty="0"/>
          </a:p>
        </p:txBody>
      </p:sp>
      <p:sp>
        <p:nvSpPr>
          <p:cNvPr id="3" name="Содержимое 2"/>
          <p:cNvSpPr>
            <a:spLocks noGrp="1"/>
          </p:cNvSpPr>
          <p:nvPr>
            <p:ph idx="1"/>
          </p:nvPr>
        </p:nvSpPr>
        <p:spPr/>
        <p:txBody>
          <a:bodyPr>
            <a:normAutofit/>
          </a:bodyPr>
          <a:lstStyle/>
          <a:p>
            <a:r>
              <a:rPr lang="ru-RU" dirty="0" smtClean="0"/>
              <a:t>Провести теоретический анализ литературы по проблеме исследования;</a:t>
            </a:r>
          </a:p>
          <a:p>
            <a:r>
              <a:rPr lang="ru-RU" dirty="0" smtClean="0"/>
              <a:t>Определить место и роль литературы и фольклора как средства речевого развития дошкольников;</a:t>
            </a:r>
          </a:p>
          <a:p>
            <a:r>
              <a:rPr lang="ru-RU" dirty="0" smtClean="0"/>
              <a:t>Охарактеризовать особенности восприятия детьми литературных произведений;</a:t>
            </a:r>
          </a:p>
          <a:p>
            <a:r>
              <a:rPr lang="ru-RU" dirty="0" smtClean="0"/>
              <a:t>Определить методы и формы, способствующие развитию восприятия детьми литературных произведений;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Гипотеза исследования:</a:t>
            </a:r>
            <a:endParaRPr lang="ru-RU" sz="4000" dirty="0"/>
          </a:p>
        </p:txBody>
      </p:sp>
      <p:sp>
        <p:nvSpPr>
          <p:cNvPr id="3" name="Содержимое 2"/>
          <p:cNvSpPr>
            <a:spLocks noGrp="1"/>
          </p:cNvSpPr>
          <p:nvPr>
            <p:ph idx="1"/>
          </p:nvPr>
        </p:nvSpPr>
        <p:spPr/>
        <p:txBody>
          <a:bodyPr/>
          <a:lstStyle/>
          <a:p>
            <a:r>
              <a:rPr lang="ru-RU" sz="2800" dirty="0" smtClean="0"/>
              <a:t>предполагается, что художественная литература  и фольклор  влияют на речевое развитие дошкольников при условии правильно выбранного содержания литературных произведений, а также предложенных нами методов и форм работы с дошкольниками.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Конечный продукт</a:t>
            </a:r>
            <a:endParaRPr lang="ru-RU" dirty="0"/>
          </a:p>
        </p:txBody>
      </p:sp>
      <p:sp>
        <p:nvSpPr>
          <p:cNvPr id="3" name="Содержимое 2"/>
          <p:cNvSpPr>
            <a:spLocks noGrp="1"/>
          </p:cNvSpPr>
          <p:nvPr>
            <p:ph idx="1"/>
          </p:nvPr>
        </p:nvSpPr>
        <p:spPr/>
        <p:txBody>
          <a:bodyPr/>
          <a:lstStyle/>
          <a:p>
            <a:r>
              <a:rPr lang="ru-RU" altLang="ru-RU" sz="2400" dirty="0" smtClean="0"/>
              <a:t>Конспекты занятий по речевому развитию;</a:t>
            </a:r>
          </a:p>
          <a:p>
            <a:r>
              <a:rPr lang="ru-RU" altLang="ru-RU" sz="2400" dirty="0" smtClean="0"/>
              <a:t>Сборник дидактических игр;</a:t>
            </a:r>
          </a:p>
          <a:p>
            <a:r>
              <a:rPr lang="ru-RU" dirty="0" smtClean="0"/>
              <a:t>Создание мини-музея русских сказок.</a:t>
            </a:r>
            <a:endParaRPr lang="ru-RU"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t>Методологическую основу исследования</a:t>
            </a:r>
            <a:endParaRPr lang="ru-RU" sz="4000" dirty="0"/>
          </a:p>
        </p:txBody>
      </p:sp>
      <p:sp>
        <p:nvSpPr>
          <p:cNvPr id="3" name="Содержимое 2"/>
          <p:cNvSpPr>
            <a:spLocks noGrp="1"/>
          </p:cNvSpPr>
          <p:nvPr>
            <p:ph idx="1"/>
          </p:nvPr>
        </p:nvSpPr>
        <p:spPr/>
        <p:txBody>
          <a:bodyPr>
            <a:normAutofit lnSpcReduction="10000"/>
          </a:bodyPr>
          <a:lstStyle/>
          <a:p>
            <a:r>
              <a:rPr lang="ru-RU" dirty="0" smtClean="0"/>
              <a:t>Составили труды ведущих психологов, педагогов по основным аспектам изучаемой проблемы:</a:t>
            </a:r>
          </a:p>
          <a:p>
            <a:r>
              <a:rPr lang="ru-RU" dirty="0" smtClean="0"/>
              <a:t>- (Л.А. </a:t>
            </a:r>
            <a:r>
              <a:rPr lang="ru-RU" dirty="0" err="1" smtClean="0"/>
              <a:t>Венгер</a:t>
            </a:r>
            <a:r>
              <a:rPr lang="ru-RU" dirty="0" smtClean="0"/>
              <a:t>, А.В. Запорожец, Теплов Б.М,  </a:t>
            </a:r>
            <a:r>
              <a:rPr lang="ru-RU" dirty="0" err="1" smtClean="0"/>
              <a:t>Эльконин</a:t>
            </a:r>
            <a:r>
              <a:rPr lang="ru-RU" dirty="0" smtClean="0"/>
              <a:t> Д.Б. и др.);</a:t>
            </a:r>
          </a:p>
          <a:p>
            <a:r>
              <a:rPr lang="ru-RU" dirty="0" smtClean="0"/>
              <a:t>- влияние литературы на речевое развитие детей (Т.С. Комарова, Т.Д. Полозова,  О.С. Ушакова, </a:t>
            </a:r>
            <a:r>
              <a:rPr lang="ru-RU" dirty="0" err="1" smtClean="0"/>
              <a:t>Флерина</a:t>
            </a:r>
            <a:r>
              <a:rPr lang="ru-RU" dirty="0" smtClean="0"/>
              <a:t> Е.А , </a:t>
            </a:r>
            <a:r>
              <a:rPr lang="ru-RU" dirty="0" err="1" smtClean="0"/>
              <a:t>Водовозова</a:t>
            </a:r>
            <a:r>
              <a:rPr lang="ru-RU" dirty="0" smtClean="0"/>
              <a:t> В.М., </a:t>
            </a:r>
            <a:r>
              <a:rPr lang="ru-RU" dirty="0" err="1" smtClean="0"/>
              <a:t>Гербова</a:t>
            </a:r>
            <a:r>
              <a:rPr lang="ru-RU" dirty="0" smtClean="0"/>
              <a:t> В,В, </a:t>
            </a:r>
            <a:r>
              <a:rPr lang="ru-RU" dirty="0" err="1" smtClean="0"/>
              <a:t>Гавриш</a:t>
            </a:r>
            <a:r>
              <a:rPr lang="ru-RU" dirty="0" smtClean="0"/>
              <a:t> Н,В. и </a:t>
            </a:r>
            <a:r>
              <a:rPr lang="ru-RU" dirty="0" err="1" smtClean="0"/>
              <a:t>др</a:t>
            </a:r>
            <a:r>
              <a:rPr lang="ru-RU" dirty="0" smtClean="0"/>
              <a:t>).</a:t>
            </a:r>
          </a:p>
          <a:p>
            <a:r>
              <a:rPr lang="ru-RU" dirty="0" smtClean="0"/>
              <a:t>- методы воспитания детей средствами художественной литературы (Н.С. Карпинская, М.М. Конина, Тихеева Е.И. и др.)</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636</TotalTime>
  <Words>721</Words>
  <Application>Microsoft Office PowerPoint</Application>
  <PresentationFormat>Экран (4:3)</PresentationFormat>
  <Paragraphs>72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«Речевое развитие дошкольников средствами художественной литературы и фольклора»</vt:lpstr>
      <vt:lpstr>Актуальность</vt:lpstr>
      <vt:lpstr>Проблема</vt:lpstr>
      <vt:lpstr>Цель исследования:</vt:lpstr>
      <vt:lpstr>Объект и предмет исследования</vt:lpstr>
      <vt:lpstr>Задачи: </vt:lpstr>
      <vt:lpstr>Гипотеза исследования:</vt:lpstr>
      <vt:lpstr>Конечный продукт</vt:lpstr>
      <vt:lpstr>Методологическую основу исследования</vt:lpstr>
      <vt:lpstr>Методы исследования:</vt:lpstr>
      <vt:lpstr>На первом этапе исследования были поставлены следующие задачи:</vt:lpstr>
      <vt:lpstr>Этапы проведения занятий с дошкольниками</vt:lpstr>
      <vt:lpstr>Анализ результатов опытно – экспериментальной деятельности</vt:lpstr>
      <vt:lpstr>Изучение уровня развития речи дошкольников на начало и конец года.</vt:lpstr>
      <vt:lpstr>       Критерии развития речи Фамилия, Имя  ___________________</vt:lpstr>
      <vt:lpstr>Выводы:</vt:lpstr>
      <vt:lpstr>Слайд 17</vt:lpstr>
      <vt:lpstr>Наши занятия</vt:lpstr>
      <vt:lpstr>Театрализованная деятельность</vt:lpstr>
      <vt:lpstr>Слайд 20</vt:lpstr>
      <vt:lpstr>Слайд 21</vt:lpstr>
    </vt:vector>
  </TitlesOfParts>
  <Company>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«Речевое развитие дошкольников средствами художественной литературы и фольклора»</dc:title>
  <dc:creator>User</dc:creator>
  <cp:lastModifiedBy>User</cp:lastModifiedBy>
  <cp:revision>69</cp:revision>
  <dcterms:created xsi:type="dcterms:W3CDTF">2014-05-18T11:13:33Z</dcterms:created>
  <dcterms:modified xsi:type="dcterms:W3CDTF">2014-06-17T16:50:06Z</dcterms:modified>
</cp:coreProperties>
</file>