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D386-012E-4A7B-8EEB-8F00F4F3E334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0A7-3F07-400B-B096-CDBD42C18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39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D386-012E-4A7B-8EEB-8F00F4F3E334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0A7-3F07-400B-B096-CDBD42C18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9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D386-012E-4A7B-8EEB-8F00F4F3E334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0A7-3F07-400B-B096-CDBD42C18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083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055BC-5187-4D50-AAA3-FAE82BC9B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D386-012E-4A7B-8EEB-8F00F4F3E334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0A7-3F07-400B-B096-CDBD42C18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6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D386-012E-4A7B-8EEB-8F00F4F3E334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0A7-3F07-400B-B096-CDBD42C18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7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D386-012E-4A7B-8EEB-8F00F4F3E334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0A7-3F07-400B-B096-CDBD42C18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0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D386-012E-4A7B-8EEB-8F00F4F3E334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0A7-3F07-400B-B096-CDBD42C18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29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D386-012E-4A7B-8EEB-8F00F4F3E334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0A7-3F07-400B-B096-CDBD42C18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78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D386-012E-4A7B-8EEB-8F00F4F3E334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0A7-3F07-400B-B096-CDBD42C18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5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D386-012E-4A7B-8EEB-8F00F4F3E334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0A7-3F07-400B-B096-CDBD42C18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35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D386-012E-4A7B-8EEB-8F00F4F3E334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0A7-3F07-400B-B096-CDBD42C18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04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скругленным углом 7"/>
          <p:cNvSpPr/>
          <p:nvPr userDrawn="1"/>
        </p:nvSpPr>
        <p:spPr>
          <a:xfrm>
            <a:off x="251520" y="260648"/>
            <a:ext cx="8568952" cy="6336704"/>
          </a:xfrm>
          <a:prstGeom prst="round1Rect">
            <a:avLst/>
          </a:prstGeom>
          <a:solidFill>
            <a:srgbClr val="FFFFCC">
              <a:alpha val="89804"/>
            </a:srgbClr>
          </a:solidFill>
          <a:ln w="149225" cmpd="thinThick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Natalia\ЖОНКИНА ПИСАНИНА\shema_pravilnoe_pitanie.jpg"/>
          <p:cNvPicPr>
            <a:picLocks noChangeAspect="1" noChangeArrowheads="1"/>
          </p:cNvPicPr>
          <p:nvPr userDrawn="1"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BD386-012E-4A7B-8EEB-8F00F4F3E334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B30A7-3F07-400B-B096-CDBD42C18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0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7.png"/><Relationship Id="rId3" Type="http://schemas.openxmlformats.org/officeDocument/2006/relationships/image" Target="../media/image23.jpeg"/><Relationship Id="rId21" Type="http://schemas.openxmlformats.org/officeDocument/2006/relationships/hyperlink" Target="http://yeda.ru/catalogs/photos126.htm" TargetMode="External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17" Type="http://schemas.openxmlformats.org/officeDocument/2006/relationships/hyperlink" Target="http://www.bimbim.com.ua/bim/prod/cipsi/" TargetMode="External"/><Relationship Id="rId2" Type="http://schemas.openxmlformats.org/officeDocument/2006/relationships/image" Target="../media/image22.wmf"/><Relationship Id="rId16" Type="http://schemas.openxmlformats.org/officeDocument/2006/relationships/image" Target="../media/image36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23" Type="http://schemas.openxmlformats.org/officeDocument/2006/relationships/image" Target="../media/image41.jpeg"/><Relationship Id="rId10" Type="http://schemas.openxmlformats.org/officeDocument/2006/relationships/image" Target="../media/image30.jpeg"/><Relationship Id="rId19" Type="http://schemas.openxmlformats.org/officeDocument/2006/relationships/image" Target="../media/image38.jpeg"/><Relationship Id="rId4" Type="http://schemas.openxmlformats.org/officeDocument/2006/relationships/image" Target="../media/image24.wmf"/><Relationship Id="rId9" Type="http://schemas.openxmlformats.org/officeDocument/2006/relationships/image" Target="../media/image29.jpeg"/><Relationship Id="rId14" Type="http://schemas.openxmlformats.org/officeDocument/2006/relationships/image" Target="../media/image34.jpeg"/><Relationship Id="rId22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.cap.ru/home/1206/2013/zogz.jpg" TargetMode="External"/><Relationship Id="rId3" Type="http://schemas.openxmlformats.org/officeDocument/2006/relationships/hyperlink" Target="http://www.lyceum-6.edusite.ru/images/p135_piramidapitaniya.jpg" TargetMode="External"/><Relationship Id="rId7" Type="http://schemas.openxmlformats.org/officeDocument/2006/relationships/hyperlink" Target="http://www.supertosty.ru/images/cards/zdor_pit_04.jpg" TargetMode="External"/><Relationship Id="rId2" Type="http://schemas.openxmlformats.org/officeDocument/2006/relationships/hyperlink" Target="http://lana-web.ru/zdorovie/pravila_zdorovogo_pitania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zedu.ru/files/u1088/pitanie_szhat.gif" TargetMode="External"/><Relationship Id="rId11" Type="http://schemas.openxmlformats.org/officeDocument/2006/relationships/hyperlink" Target="http://istok.tom.ru/files/top_big_01(1).jpg" TargetMode="External"/><Relationship Id="rId5" Type="http://schemas.openxmlformats.org/officeDocument/2006/relationships/hyperlink" Target="http://www.krasoved.ru/resize/100/341/w/uploads/section/1aa6ca907569b3c6f4a680a128dc1cce.jpg" TargetMode="External"/><Relationship Id="rId10" Type="http://schemas.openxmlformats.org/officeDocument/2006/relationships/hyperlink" Target="http://xfakts.ru/wp-content/uploads/2012/02/%D0%BF%D1%80%D0%BE%D0%B1%D0%BB%D0%B5%D0%BC%D0%B0-%D0%B7%D0%B4%D0%BE%D1%80%D0%BE%D0%B2%D1%8C%D1%8F.jpg" TargetMode="External"/><Relationship Id="rId4" Type="http://schemas.openxmlformats.org/officeDocument/2006/relationships/hyperlink" Target="http://g1.delfi.ua/images/pix/380x250/a8217f04/3fae152413d949fd12-1996443.jpg" TargetMode="External"/><Relationship Id="rId9" Type="http://schemas.openxmlformats.org/officeDocument/2006/relationships/hyperlink" Target="http://www.supertosty.ru/images/other/zdorovie.jp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2.bp.blogspot.com/-lkSm6HfFLCs/UFrZokNNL1I/AAAAAAAAAPo/i-jpIHIqTvg/s1600/%D1%81%D0%B2%D0%B5%D0%BA%D0%BB%D0%B0.jpg" TargetMode="External"/><Relationship Id="rId3" Type="http://schemas.openxmlformats.org/officeDocument/2006/relationships/hyperlink" Target="http://img-fotki.yandex.ru/get/4406/valenta-mog.199/0_77bf2_543f2161_orig.png" TargetMode="External"/><Relationship Id="rId7" Type="http://schemas.openxmlformats.org/officeDocument/2006/relationships/hyperlink" Target="http://s018.radikal.ru/i514/1309/22/6bb1b39f2c71.png" TargetMode="External"/><Relationship Id="rId2" Type="http://schemas.openxmlformats.org/officeDocument/2006/relationships/hyperlink" Target="http://www.agroacadem.ru/wp-content/uploads/2012/03/96a713595c66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0day-4you.ru/uploads/posts/2013-03/1363398289_0_58ac0_34ce34f5_orig.png" TargetMode="External"/><Relationship Id="rId5" Type="http://schemas.openxmlformats.org/officeDocument/2006/relationships/hyperlink" Target="http://0day-4you.ru/uploads/posts/2013-03/1363354473_0_58ab8_7b2f8cd5_orig.png" TargetMode="External"/><Relationship Id="rId4" Type="http://schemas.openxmlformats.org/officeDocument/2006/relationships/hyperlink" Target="http://justclickit.ru/other/fruit/sliva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/>
          <a:lstStyle/>
          <a:p>
            <a:r>
              <a:rPr lang="ru-RU" dirty="0" smtClean="0"/>
              <a:t>Классный час во 2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715584"/>
            <a:ext cx="57702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Автор:  учитель начальных классов</a:t>
            </a:r>
          </a:p>
          <a:p>
            <a:pPr algn="r"/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Гуськова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Марианна Александровна</a:t>
            </a:r>
          </a:p>
          <a:p>
            <a:pPr algn="r"/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с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.Новокуровка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2015г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D:\Natalia\ЖОНКИНА ПИСАНИНА\produkti_zdorovogo_pitani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FFFF"/>
              </a:clrFrom>
              <a:clrTo>
                <a:srgbClr val="F0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76065" y="476672"/>
            <a:ext cx="1847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397675"/>
            <a:ext cx="65037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10 правил здорового </a:t>
            </a:r>
          </a:p>
          <a:p>
            <a:pPr algn="ctr"/>
            <a:r>
              <a:rPr lang="ru-RU" sz="48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питания</a:t>
            </a:r>
            <a:endParaRPr lang="ru-RU" sz="4800" b="1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24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373" y="447158"/>
            <a:ext cx="3757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Правило 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370488"/>
            <a:ext cx="82444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/>
              <a:t>Питание должно быть регулярным 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92373" y="2789756"/>
            <a:ext cx="7812217" cy="3577580"/>
            <a:chOff x="592373" y="2789756"/>
            <a:chExt cx="7812217" cy="3577580"/>
          </a:xfrm>
        </p:grpSpPr>
        <p:pic>
          <p:nvPicPr>
            <p:cNvPr id="9218" name="Picture 2" descr="D:\Natalia\ЖОНКИНА ПИСАНИНА\0_479ec_3c681059_L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373" y="2789756"/>
              <a:ext cx="3577580" cy="35775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372142" y="3573016"/>
              <a:ext cx="403244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 </a:t>
              </a:r>
              <a:r>
                <a:rPr lang="ru-RU" sz="3200" b="1" dirty="0" smtClean="0"/>
                <a:t>Школьники </a:t>
              </a:r>
              <a:r>
                <a:rPr lang="ru-RU" sz="3200" b="1" dirty="0"/>
                <a:t>должны питаться 4-5 раз в день в одно и тоже </a:t>
              </a:r>
              <a:r>
                <a:rPr lang="ru-RU" sz="3200" b="1" dirty="0" smtClean="0"/>
                <a:t>время</a:t>
              </a:r>
              <a:endParaRPr lang="ru-RU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6749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373" y="447158"/>
            <a:ext cx="3757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Правило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370488"/>
            <a:ext cx="82444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/>
              <a:t>Питание должно быть </a:t>
            </a:r>
            <a:r>
              <a:rPr lang="ru-RU" sz="4400" b="1" dirty="0" smtClean="0"/>
              <a:t>умеренным 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3023" y="2924944"/>
            <a:ext cx="8554593" cy="3396575"/>
            <a:chOff x="-13023" y="2924944"/>
            <a:chExt cx="8554593" cy="3396575"/>
          </a:xfrm>
        </p:grpSpPr>
        <p:pic>
          <p:nvPicPr>
            <p:cNvPr id="10242" name="Picture 2" descr="D:\Natalia\ЖОНКИНА ПИСАНИНА\19298_900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29221">
              <a:off x="-13023" y="2924944"/>
              <a:ext cx="4968552" cy="3295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149082" y="3212976"/>
              <a:ext cx="4392488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Не </a:t>
              </a:r>
              <a:r>
                <a:rPr lang="ru-RU" sz="2800" b="1" dirty="0"/>
                <a:t>перегружайте желудок, не переедайте. Ощущение сытости приходит к человеку через 15-20 минут после окончания еды.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82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8" descr="APPL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098" y="2613196"/>
            <a:ext cx="1860804" cy="2499970"/>
          </a:xfrm>
          <a:noFill/>
        </p:spPr>
      </p:pic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332538" y="5445125"/>
            <a:ext cx="1758950" cy="1146175"/>
            <a:chOff x="3989" y="3430"/>
            <a:chExt cx="1108" cy="722"/>
          </a:xfrm>
        </p:grpSpPr>
        <p:pic>
          <p:nvPicPr>
            <p:cNvPr id="24604" name="Picture 40" descr="Чеснок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77" y="3612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5" name="Picture 10" descr="ONIONS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9" y="3430"/>
              <a:ext cx="678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5788" name="Picture 12" descr="115016_thum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2852738"/>
            <a:ext cx="1055688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9" name="Picture 13" descr="114017_thum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404813"/>
            <a:ext cx="1498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0" name="Picture 14" descr="115086_thum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4075" y="2924175"/>
            <a:ext cx="14732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5" name="Picture 19" descr="Курятин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1700213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7" name="Picture 21" descr="Банан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2588" y="28527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23" descr="Лососина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84438" y="69215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00" name="Picture 24" descr="Черника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9338" y="2852738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25" descr="Фабрика Молочного Вкуса - ОАО «Молоко» г.Витебск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1287" y="3982243"/>
            <a:ext cx="46101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26" descr="deti732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1287" y="3933823"/>
            <a:ext cx="8191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8" name="Picture 22" descr="Яйца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11863" y="1844675"/>
            <a:ext cx="1143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1" name="Picture 15" descr="115012_thum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67175" y="4581525"/>
            <a:ext cx="1401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4" name="WordArt 18"/>
          <p:cNvSpPr>
            <a:spLocks noChangeArrowheads="1" noChangeShapeType="1" noTextEdit="1"/>
          </p:cNvSpPr>
          <p:nvPr/>
        </p:nvSpPr>
        <p:spPr bwMode="auto">
          <a:xfrm>
            <a:off x="755650" y="0"/>
            <a:ext cx="3168650" cy="1727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Полезные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3851275" y="260350"/>
            <a:ext cx="2952750" cy="1309688"/>
            <a:chOff x="612" y="164"/>
            <a:chExt cx="1860" cy="825"/>
          </a:xfrm>
        </p:grpSpPr>
        <p:pic>
          <p:nvPicPr>
            <p:cNvPr id="24602" name="Picture 29" descr="Емарко чипсы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12" y="164"/>
              <a:ext cx="1134" cy="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3" name="Picture 34" descr="Рисовые чипсы БИМ БИМ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14"/>
              <a:ext cx="817" cy="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95" name="Picture 35" descr="Сало. Фото с сайта www.modno.com.ua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092950" y="1773238"/>
            <a:ext cx="168751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3779838" y="5516563"/>
            <a:ext cx="2232025" cy="1225550"/>
            <a:chOff x="2381" y="3475"/>
            <a:chExt cx="1406" cy="772"/>
          </a:xfrm>
        </p:grpSpPr>
        <p:pic>
          <p:nvPicPr>
            <p:cNvPr id="24600" name="Picture 36" descr="Пепси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2562" y="3475"/>
              <a:ext cx="1225" cy="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1" name="Picture 37" descr="is?Mm45rEQPB9jPOFPVnDbBz12RglVi2YVOgD_AuP_za30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2381" y="3479"/>
              <a:ext cx="76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5815" name="Picture 39" descr="i?id=10083778&amp;tov=2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55650" y="2997200"/>
            <a:ext cx="9525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3" name="WordArt 17"/>
          <p:cNvSpPr>
            <a:spLocks noChangeArrowheads="1" noChangeShapeType="1" noTextEdit="1"/>
          </p:cNvSpPr>
          <p:nvPr/>
        </p:nvSpPr>
        <p:spPr bwMode="auto">
          <a:xfrm rot="-1220353">
            <a:off x="5003800" y="1557338"/>
            <a:ext cx="3730625" cy="3571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неполезные</a:t>
            </a:r>
          </a:p>
        </p:txBody>
      </p:sp>
      <p:sp>
        <p:nvSpPr>
          <p:cNvPr id="24599" name="AutoShape 45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388350" y="6308725"/>
            <a:ext cx="431800" cy="2159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72 -0.00324 L 0.60434 0.007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5.20231E-7 L -0.78281 -0.005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486 L 0.58559 0.099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5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1.79191E-6 L -0.47239 1.79191E-6 " pathEditMode="relative" ptsTypes="AA">
                                      <p:cBhvr>
                                        <p:cTn id="22" dur="2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2.71676E-6 L -0.53142 2.71676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69 L -0.40121 -0.0097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4.27746E-6 L -0.43316 -4.27746E-6 " pathEditMode="relative" ptsTypes="AA">
                                      <p:cBhvr>
                                        <p:cTn id="34" dur="2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64 0.00046 L -0.69028 -0.0099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91908E-6 L 0.25208 -7.91908E-6 " pathEditMode="relative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0856 L 0.38021 -0.0085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5.14451E-6 L 0.17326 -5.14451E-6 " pathEditMode="relative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4" grpId="0" animBg="1"/>
      <p:bldP spid="757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" descr="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61" y="2356710"/>
            <a:ext cx="3414296" cy="409524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 состав </a:t>
            </a:r>
            <a:r>
              <a:rPr lang="ru-RU" sz="2400" b="1" dirty="0">
                <a:solidFill>
                  <a:srgbClr val="DC612A"/>
                </a:solidFill>
              </a:rPr>
              <a:t>газированных напитков</a:t>
            </a:r>
            <a:r>
              <a:rPr lang="ru-RU" sz="2400" b="1" dirty="0"/>
              <a:t> входят различные консерванты, </a:t>
            </a:r>
          </a:p>
          <a:p>
            <a:pPr algn="ctr"/>
            <a:r>
              <a:rPr lang="ru-RU" sz="2400" b="1" dirty="0" err="1"/>
              <a:t>ароматизаторы</a:t>
            </a:r>
            <a:r>
              <a:rPr lang="ru-RU" sz="2400" b="1" dirty="0"/>
              <a:t> и красители, которые неблагоприятно влияют на желудочно-кишечный тракт школьников</a:t>
            </a:r>
            <a:endParaRPr lang="ru-RU" sz="2400" dirty="0"/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3923928" y="3140968"/>
            <a:ext cx="475252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DC612A"/>
                </a:solidFill>
                <a:latin typeface="+mn-lt"/>
              </a:rPr>
              <a:t>Сахар, в большом количестве присутствующий в газированной воде, провоцирует кариес.</a:t>
            </a:r>
          </a:p>
        </p:txBody>
      </p:sp>
    </p:spTree>
    <p:extLst>
      <p:ext uri="{BB962C8B-B14F-4D97-AF65-F5344CB8AC3E}">
        <p14:creationId xmlns:p14="http://schemas.microsoft.com/office/powerpoint/2010/main" val="42128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 состав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жвачек</a:t>
            </a:r>
            <a:r>
              <a:rPr lang="ru-RU" sz="2400" b="1" dirty="0"/>
              <a:t> входят подсластители, красители ,</a:t>
            </a:r>
            <a:r>
              <a:rPr lang="ru-RU" sz="2400" b="1" dirty="0" err="1"/>
              <a:t>ароматизаторы</a:t>
            </a:r>
            <a:r>
              <a:rPr lang="ru-RU" sz="2400" b="1" dirty="0"/>
              <a:t>. Давно уже доказано, что чем дольше контакт сахара с зубами, тем выше риск развития кариеса. И здесь у жвачки, а также у жевательных конфет просто нет конкурентов. </a:t>
            </a:r>
          </a:p>
        </p:txBody>
      </p:sp>
      <p:pic>
        <p:nvPicPr>
          <p:cNvPr id="11266" name="Picture 2" descr="D:\Natalia\ЖОНКИНА ПИСАНИНА\sorvi-golov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511" y="2345035"/>
            <a:ext cx="2042767" cy="17358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Natalia\ЖОНКИНА ПИСАНИНА\NdmAB4qpyX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2369977" cy="27550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Natalia\ЖОНКИНА ПИСАНИНА\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823224"/>
            <a:ext cx="3285583" cy="300083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:\Natalia\ЖОНКИНА ПИСАНИНА\vr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361" y="4365104"/>
            <a:ext cx="2173917" cy="15478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5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467544" y="477274"/>
            <a:ext cx="7056784" cy="1938992"/>
          </a:xfrm>
          <a:prstGeom prst="rect">
            <a:avLst/>
          </a:prstGeom>
          <a:solidFill>
            <a:srgbClr val="6633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latin typeface="+mn-lt"/>
              </a:rPr>
              <a:t>В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картофеле фри и чипсах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dirty="0">
                <a:latin typeface="+mn-lt"/>
              </a:rPr>
              <a:t>ученые обнаружили целый ряд вредных веществ, в том числе вещества, которые используются при производстве различных пластмасс и красок. </a:t>
            </a: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708801" y="4437112"/>
            <a:ext cx="48958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b="1" dirty="0" smtClean="0">
                <a:latin typeface="+mn-lt"/>
              </a:rPr>
              <a:t>Доказано</a:t>
            </a:r>
            <a:r>
              <a:rPr lang="ru-RU" b="1" dirty="0">
                <a:latin typeface="+mn-lt"/>
              </a:rPr>
              <a:t>, что эти вещества оказывают токсичное действие на нервную систему животных и человека</a:t>
            </a:r>
            <a:r>
              <a:rPr lang="ru-RU" dirty="0">
                <a:latin typeface="+mn-lt"/>
              </a:rPr>
              <a:t>.</a:t>
            </a:r>
          </a:p>
        </p:txBody>
      </p:sp>
      <p:pic>
        <p:nvPicPr>
          <p:cNvPr id="12290" name="Picture 2" descr="D:\Natalia\ЖОНКИНА ПИСАНИНА\Фаст-фуд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650" y="2306807"/>
            <a:ext cx="2932659" cy="179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89" y="4028130"/>
            <a:ext cx="3173413" cy="2379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2881660" cy="21721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8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373" y="447158"/>
            <a:ext cx="3757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Правило </a:t>
            </a:r>
            <a:r>
              <a:rPr lang="be-BY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370488"/>
            <a:ext cx="82444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/>
              <a:t>Пища должна </a:t>
            </a:r>
            <a:r>
              <a:rPr lang="ru-RU" sz="4400" b="1" dirty="0"/>
              <a:t>быть </a:t>
            </a:r>
            <a:r>
              <a:rPr lang="ru-RU" sz="4400" b="1" dirty="0" smtClean="0"/>
              <a:t>полезной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62856" y="2679993"/>
            <a:ext cx="8360556" cy="3598415"/>
            <a:chOff x="562856" y="2679993"/>
            <a:chExt cx="8360556" cy="3598415"/>
          </a:xfrm>
        </p:grpSpPr>
        <p:pic>
          <p:nvPicPr>
            <p:cNvPr id="13314" name="Picture 2" descr="D:\Natalia\ЖОНКИНА ПИСАНИНА\1aa6ca907569b3c6f4a680a128dc1cce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679993"/>
              <a:ext cx="5143500" cy="3544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5" name="Picture 3" descr="D:\Natalia\ЖОНКИНА ПИСАНИНА\zdor_pit_04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856" y="2817038"/>
              <a:ext cx="3461370" cy="3461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308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3343" y="805713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0543" y="805713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б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9072" y="805713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л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6272" y="805713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о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39124" y="805713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к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0672" y="805713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о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1382" y="1262913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1382" y="1720113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1382" y="21737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у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39124" y="2645819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с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1382" y="35455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1924" y="35453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ш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98582" y="2642487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л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7872" y="2642487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25072" y="2642487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в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82272" y="26309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82272" y="21737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б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82272" y="17165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82272" y="12975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к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82272" y="30881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ч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82272" y="35453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о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82272" y="40025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к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39472" y="2182429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96672" y="2173727"/>
            <a:ext cx="460862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н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57534" y="21737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14734" y="21737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н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853872" y="17165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53872" y="1262913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853872" y="805713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р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9472" y="40025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96672" y="40025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в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53872" y="40025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96672" y="3568778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с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400334" y="44597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ё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96672" y="4925629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к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96672" y="5382829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л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91057" y="5840029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857534" y="5833984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с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939472" y="5840029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н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470182" y="5840029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012982" y="5833984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н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67872" y="5840029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641382" y="30881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т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24724" y="3545802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у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267524" y="35453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р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10324" y="35453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г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720207" y="30881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л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720207" y="4003002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к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321120" y="679687"/>
            <a:ext cx="489204" cy="709252"/>
            <a:chOff x="321120" y="679687"/>
            <a:chExt cx="489204" cy="709252"/>
          </a:xfrm>
        </p:grpSpPr>
        <p:sp>
          <p:nvSpPr>
            <p:cNvPr id="55" name="Стрелка вправо 54"/>
            <p:cNvSpPr/>
            <p:nvPr/>
          </p:nvSpPr>
          <p:spPr>
            <a:xfrm>
              <a:off x="321120" y="679687"/>
              <a:ext cx="489204" cy="709252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69850" h="3175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338131" y="715342"/>
              <a:ext cx="3898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1</a:t>
              </a:r>
              <a:endPara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316571" y="3419300"/>
            <a:ext cx="489204" cy="709252"/>
            <a:chOff x="316571" y="3419300"/>
            <a:chExt cx="489204" cy="709252"/>
          </a:xfrm>
        </p:grpSpPr>
        <p:sp>
          <p:nvSpPr>
            <p:cNvPr id="57" name="Стрелка вправо 56"/>
            <p:cNvSpPr/>
            <p:nvPr/>
          </p:nvSpPr>
          <p:spPr>
            <a:xfrm>
              <a:off x="316571" y="3419300"/>
              <a:ext cx="489204" cy="709252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69850" h="3175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338131" y="3482014"/>
              <a:ext cx="3898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4</a:t>
              </a:r>
              <a:endPara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3980978" y="1948713"/>
            <a:ext cx="489204" cy="709252"/>
            <a:chOff x="3980978" y="1948713"/>
            <a:chExt cx="489204" cy="709252"/>
          </a:xfrm>
        </p:grpSpPr>
        <p:sp>
          <p:nvSpPr>
            <p:cNvPr id="58" name="Стрелка вправо 57"/>
            <p:cNvSpPr/>
            <p:nvPr/>
          </p:nvSpPr>
          <p:spPr>
            <a:xfrm>
              <a:off x="3980978" y="1948713"/>
              <a:ext cx="489204" cy="709252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69850" h="3175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4005953" y="2004165"/>
              <a:ext cx="3898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2</a:t>
              </a:r>
              <a:endPara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2149920" y="2504900"/>
            <a:ext cx="489204" cy="709252"/>
            <a:chOff x="2149920" y="2504900"/>
            <a:chExt cx="489204" cy="709252"/>
          </a:xfrm>
        </p:grpSpPr>
        <p:sp>
          <p:nvSpPr>
            <p:cNvPr id="56" name="Стрелка вправо 55"/>
            <p:cNvSpPr/>
            <p:nvPr/>
          </p:nvSpPr>
          <p:spPr>
            <a:xfrm>
              <a:off x="2149920" y="2504900"/>
              <a:ext cx="489204" cy="709252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69850" h="3175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2177407" y="2551082"/>
              <a:ext cx="3898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3</a:t>
              </a:r>
              <a:endPara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3949784" y="3848465"/>
            <a:ext cx="501101" cy="709252"/>
            <a:chOff x="3949784" y="3848465"/>
            <a:chExt cx="501101" cy="709252"/>
          </a:xfrm>
        </p:grpSpPr>
        <p:sp>
          <p:nvSpPr>
            <p:cNvPr id="59" name="Стрелка вправо 58"/>
            <p:cNvSpPr/>
            <p:nvPr/>
          </p:nvSpPr>
          <p:spPr>
            <a:xfrm>
              <a:off x="3961681" y="3848465"/>
              <a:ext cx="489204" cy="709252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69850" h="3175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3949784" y="3875427"/>
              <a:ext cx="3898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5</a:t>
              </a:r>
              <a:endPara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3110672" y="5707958"/>
            <a:ext cx="489204" cy="709252"/>
            <a:chOff x="3066578" y="5707958"/>
            <a:chExt cx="489204" cy="709252"/>
          </a:xfrm>
        </p:grpSpPr>
        <p:sp>
          <p:nvSpPr>
            <p:cNvPr id="60" name="Стрелка вправо 59"/>
            <p:cNvSpPr/>
            <p:nvPr/>
          </p:nvSpPr>
          <p:spPr>
            <a:xfrm>
              <a:off x="3066578" y="5707958"/>
              <a:ext cx="489204" cy="709252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69850" h="3175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3116255" y="5770196"/>
              <a:ext cx="3898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6</a:t>
              </a:r>
              <a:endPara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1537402" y="2252296"/>
            <a:ext cx="709252" cy="607230"/>
            <a:chOff x="1537402" y="2252296"/>
            <a:chExt cx="709252" cy="607230"/>
          </a:xfrm>
        </p:grpSpPr>
        <p:sp>
          <p:nvSpPr>
            <p:cNvPr id="65" name="Стрелка вправо 64"/>
            <p:cNvSpPr/>
            <p:nvPr/>
          </p:nvSpPr>
          <p:spPr>
            <a:xfrm rot="5400000">
              <a:off x="1647426" y="2260298"/>
              <a:ext cx="489204" cy="709252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69850" h="31750" prst="artDeco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1720207" y="2252296"/>
              <a:ext cx="3898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7</a:t>
              </a:r>
              <a:endPara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4344156" y="658901"/>
            <a:ext cx="709252" cy="604012"/>
            <a:chOff x="4344156" y="658901"/>
            <a:chExt cx="709252" cy="604012"/>
          </a:xfrm>
        </p:grpSpPr>
        <p:sp>
          <p:nvSpPr>
            <p:cNvPr id="62" name="Стрелка вправо 61"/>
            <p:cNvSpPr/>
            <p:nvPr/>
          </p:nvSpPr>
          <p:spPr>
            <a:xfrm rot="5400000">
              <a:off x="4454180" y="663685"/>
              <a:ext cx="489204" cy="709252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69850" h="31750" prst="artDeco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503857" y="658901"/>
              <a:ext cx="3898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9</a:t>
              </a:r>
              <a:endPara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2515356" y="208449"/>
            <a:ext cx="709252" cy="597264"/>
            <a:chOff x="2515356" y="208449"/>
            <a:chExt cx="709252" cy="597264"/>
          </a:xfrm>
        </p:grpSpPr>
        <p:sp>
          <p:nvSpPr>
            <p:cNvPr id="64" name="Стрелка вправо 63"/>
            <p:cNvSpPr/>
            <p:nvPr/>
          </p:nvSpPr>
          <p:spPr>
            <a:xfrm rot="5400000">
              <a:off x="2625380" y="206485"/>
              <a:ext cx="489204" cy="709252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69850" h="31750" prst="artDeco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2675057" y="208449"/>
              <a:ext cx="3898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8</a:t>
              </a:r>
              <a:endPara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5274308" y="2971514"/>
            <a:ext cx="709252" cy="573812"/>
            <a:chOff x="5274308" y="2971514"/>
            <a:chExt cx="709252" cy="573812"/>
          </a:xfrm>
        </p:grpSpPr>
        <p:sp>
          <p:nvSpPr>
            <p:cNvPr id="63" name="Стрелка вправо 62"/>
            <p:cNvSpPr/>
            <p:nvPr/>
          </p:nvSpPr>
          <p:spPr>
            <a:xfrm rot="5400000">
              <a:off x="5384332" y="2946098"/>
              <a:ext cx="489204" cy="709252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69850" h="31750" prst="artDeco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357064" y="2971514"/>
              <a:ext cx="54373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8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10</a:t>
              </a:r>
              <a:endParaRPr lang="ru-RU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5731508" y="270004"/>
            <a:ext cx="709252" cy="535709"/>
            <a:chOff x="5731508" y="270004"/>
            <a:chExt cx="709252" cy="535709"/>
          </a:xfrm>
        </p:grpSpPr>
        <p:sp>
          <p:nvSpPr>
            <p:cNvPr id="61" name="Стрелка вправо 60"/>
            <p:cNvSpPr/>
            <p:nvPr/>
          </p:nvSpPr>
          <p:spPr>
            <a:xfrm rot="5400000">
              <a:off x="5841532" y="206485"/>
              <a:ext cx="489204" cy="709252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69850" h="31750" prst="artDeco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814264" y="270004"/>
              <a:ext cx="54373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8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11</a:t>
              </a:r>
              <a:endParaRPr lang="ru-RU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77" name="Скругленный прямоугольник 76"/>
          <p:cNvSpPr/>
          <p:nvPr/>
        </p:nvSpPr>
        <p:spPr>
          <a:xfrm>
            <a:off x="6439522" y="2871087"/>
            <a:ext cx="2704478" cy="31914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+mj-lt"/>
              </a:rPr>
              <a:t>Я румяную матрешку</a:t>
            </a:r>
          </a:p>
          <a:p>
            <a:pPr algn="ctr"/>
            <a:r>
              <a:rPr lang="ru-RU" sz="2200" dirty="0">
                <a:latin typeface="+mj-lt"/>
              </a:rPr>
              <a:t>От подруг не оторву,</a:t>
            </a:r>
          </a:p>
          <a:p>
            <a:pPr algn="ctr"/>
            <a:r>
              <a:rPr lang="ru-RU" sz="2200" dirty="0">
                <a:latin typeface="+mj-lt"/>
              </a:rPr>
              <a:t>Подожду, когда Матрешка</a:t>
            </a:r>
          </a:p>
          <a:p>
            <a:pPr algn="ctr"/>
            <a:r>
              <a:rPr lang="ru-RU" sz="2200" dirty="0">
                <a:latin typeface="+mj-lt"/>
              </a:rPr>
              <a:t>Упадет сама в траву. </a:t>
            </a:r>
          </a:p>
        </p:txBody>
      </p:sp>
      <p:pic>
        <p:nvPicPr>
          <p:cNvPr id="14338" name="Picture 2" descr="D:\Natalia\ЖОНКИНА ПИСАНИНА\для тренажеров\0_95519_3efe4e9e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995" y="4544927"/>
            <a:ext cx="1439095" cy="174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Скругленный прямоугольник 92"/>
          <p:cNvSpPr/>
          <p:nvPr/>
        </p:nvSpPr>
        <p:spPr>
          <a:xfrm>
            <a:off x="6440760" y="2837071"/>
            <a:ext cx="2704478" cy="31914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+mj-lt"/>
              </a:rPr>
              <a:t>Огурцы они как будто,</a:t>
            </a:r>
          </a:p>
          <a:p>
            <a:pPr algn="ctr"/>
            <a:r>
              <a:rPr lang="ru-RU" sz="2400" dirty="0">
                <a:latin typeface="+mj-lt"/>
              </a:rPr>
              <a:t>Только связками растут,</a:t>
            </a:r>
          </a:p>
          <a:p>
            <a:pPr algn="ctr"/>
            <a:r>
              <a:rPr lang="ru-RU" sz="2400" dirty="0">
                <a:latin typeface="+mj-lt"/>
              </a:rPr>
              <a:t>И на завтрак эти фрукты</a:t>
            </a:r>
          </a:p>
          <a:p>
            <a:pPr algn="ctr"/>
            <a:r>
              <a:rPr lang="ru-RU" sz="2400" dirty="0">
                <a:latin typeface="+mj-lt"/>
              </a:rPr>
              <a:t>Обезьянам подают. </a:t>
            </a:r>
            <a:endParaRPr lang="ru-RU" sz="2200" dirty="0">
              <a:latin typeface="+mj-lt"/>
            </a:endParaRPr>
          </a:p>
        </p:txBody>
      </p:sp>
      <p:pic>
        <p:nvPicPr>
          <p:cNvPr id="14339" name="Picture 3" descr="D:\Natalia\ЖОНКИНА ПИСАНИНА\96a713595c6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31" y="4567626"/>
            <a:ext cx="2332291" cy="17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Скругленный прямоугольник 94"/>
          <p:cNvSpPr/>
          <p:nvPr/>
        </p:nvSpPr>
        <p:spPr>
          <a:xfrm>
            <a:off x="6439522" y="2843469"/>
            <a:ext cx="2704478" cy="31914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+mj-lt"/>
              </a:rPr>
              <a:t>Синий мундир, </a:t>
            </a:r>
          </a:p>
          <a:p>
            <a:pPr algn="ctr"/>
            <a:r>
              <a:rPr lang="ru-RU" sz="2800" b="1" dirty="0">
                <a:latin typeface="+mj-lt"/>
              </a:rPr>
              <a:t>белая подкладка,</a:t>
            </a:r>
          </a:p>
          <a:p>
            <a:pPr algn="ctr"/>
            <a:r>
              <a:rPr lang="ru-RU" sz="2800" b="1" dirty="0">
                <a:latin typeface="+mj-lt"/>
              </a:rPr>
              <a:t> в середине – сладко. </a:t>
            </a:r>
          </a:p>
        </p:txBody>
      </p:sp>
      <p:pic>
        <p:nvPicPr>
          <p:cNvPr id="14340" name="Picture 4" descr="D:\Natalia\ЖОНКИНА ПИСАНИНА\sliv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5193" y="4197491"/>
            <a:ext cx="2822450" cy="248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Скругленный прямоугольник 96"/>
          <p:cNvSpPr/>
          <p:nvPr/>
        </p:nvSpPr>
        <p:spPr>
          <a:xfrm>
            <a:off x="6439522" y="2837071"/>
            <a:ext cx="2704478" cy="31914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>
                <a:latin typeface="+mj-lt"/>
              </a:rPr>
              <a:t>Этот плод сладкий хорош и пригож,</a:t>
            </a:r>
          </a:p>
          <a:p>
            <a:pPr algn="ctr"/>
            <a:r>
              <a:rPr lang="ru-RU" sz="2600" dirty="0">
                <a:latin typeface="+mj-lt"/>
              </a:rPr>
              <a:t>На толстую бабу по форме похож</a:t>
            </a:r>
            <a:endParaRPr lang="ru-RU" sz="2600" b="1" dirty="0">
              <a:latin typeface="+mj-lt"/>
            </a:endParaRPr>
          </a:p>
        </p:txBody>
      </p:sp>
      <p:pic>
        <p:nvPicPr>
          <p:cNvPr id="98" name="Рисунок 97" descr="D:\Natalia\ЖОНКИНА ПИСАНИНА\yellow-pear1.jpg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9665" y="1334410"/>
            <a:ext cx="2866016" cy="199286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Скругленный прямоугольник 98"/>
          <p:cNvSpPr/>
          <p:nvPr/>
        </p:nvSpPr>
        <p:spPr>
          <a:xfrm>
            <a:off x="6448874" y="2657966"/>
            <a:ext cx="2704478" cy="39965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latin typeface="+mj-lt"/>
              </a:rPr>
              <a:t>Отгадать не очень просто –</a:t>
            </a:r>
          </a:p>
          <a:p>
            <a:pPr algn="ctr"/>
            <a:r>
              <a:rPr lang="ru-RU" sz="2200" b="1" dirty="0">
                <a:latin typeface="+mj-lt"/>
              </a:rPr>
              <a:t>Вот такой я фруктик знаю-</a:t>
            </a:r>
          </a:p>
          <a:p>
            <a:pPr algn="ctr"/>
            <a:r>
              <a:rPr lang="ru-RU" sz="2200" b="1" dirty="0">
                <a:latin typeface="+mj-lt"/>
              </a:rPr>
              <a:t>Речь идет не о кокосе,</a:t>
            </a:r>
          </a:p>
          <a:p>
            <a:pPr algn="ctr"/>
            <a:r>
              <a:rPr lang="ru-RU" sz="2200" b="1" dirty="0">
                <a:latin typeface="+mj-lt"/>
              </a:rPr>
              <a:t>Не о груше, не о сливе,</a:t>
            </a:r>
          </a:p>
          <a:p>
            <a:pPr algn="ctr"/>
            <a:r>
              <a:rPr lang="ru-RU" sz="2200" b="1" dirty="0">
                <a:latin typeface="+mj-lt"/>
              </a:rPr>
              <a:t>Птица есть еще такая,</a:t>
            </a:r>
          </a:p>
          <a:p>
            <a:pPr algn="ctr"/>
            <a:r>
              <a:rPr lang="ru-RU" sz="2200" b="1" dirty="0">
                <a:latin typeface="+mj-lt"/>
              </a:rPr>
              <a:t>Называют также –</a:t>
            </a:r>
            <a:r>
              <a:rPr lang="ru-RU" sz="2000" b="1" dirty="0">
                <a:latin typeface="+mj-lt"/>
              </a:rPr>
              <a:t> </a:t>
            </a:r>
          </a:p>
        </p:txBody>
      </p:sp>
      <p:pic>
        <p:nvPicPr>
          <p:cNvPr id="14341" name="Picture 5" descr="D:\Natalia\ЖОНКИНА ПИСАНИНА\0_77bf2_543f2161_ori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8632" y="4424697"/>
            <a:ext cx="2767804" cy="231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Скругленный прямоугольник 100"/>
          <p:cNvSpPr/>
          <p:nvPr/>
        </p:nvSpPr>
        <p:spPr>
          <a:xfrm>
            <a:off x="6439522" y="2630926"/>
            <a:ext cx="2704478" cy="39965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latin typeface="+mj-lt"/>
              </a:rPr>
              <a:t>Ни в полях. Ни в садах.</a:t>
            </a:r>
          </a:p>
          <a:p>
            <a:pPr algn="ctr"/>
            <a:r>
              <a:rPr lang="ru-RU" sz="2600" b="1" dirty="0">
                <a:latin typeface="+mj-lt"/>
              </a:rPr>
              <a:t>Ни у вас и ни у нас,</a:t>
            </a:r>
          </a:p>
          <a:p>
            <a:pPr algn="ctr"/>
            <a:r>
              <a:rPr lang="ru-RU" sz="2600" b="1" dirty="0">
                <a:latin typeface="+mj-lt"/>
              </a:rPr>
              <a:t>А в тропических лесах</a:t>
            </a:r>
          </a:p>
          <a:p>
            <a:pPr algn="ctr"/>
            <a:r>
              <a:rPr lang="ru-RU" sz="2600" b="1" dirty="0">
                <a:latin typeface="+mj-lt"/>
              </a:rPr>
              <a:t>Вырастает …. </a:t>
            </a:r>
          </a:p>
        </p:txBody>
      </p:sp>
      <p:pic>
        <p:nvPicPr>
          <p:cNvPr id="102" name="Рисунок 101" descr="D:\Natalia\ЖОНКИНА ПИСАНИНА\pineapple.jpg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9540" y="1156434"/>
            <a:ext cx="2365765" cy="231122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Скругленный прямоугольник 102"/>
          <p:cNvSpPr/>
          <p:nvPr/>
        </p:nvSpPr>
        <p:spPr>
          <a:xfrm>
            <a:off x="6423296" y="2639629"/>
            <a:ext cx="2704478" cy="39965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latin typeface="+mj-lt"/>
              </a:rPr>
              <a:t>Золотистый и полезный,</a:t>
            </a:r>
          </a:p>
          <a:p>
            <a:pPr algn="ctr"/>
            <a:r>
              <a:rPr lang="ru-RU" sz="2600" b="1" dirty="0">
                <a:latin typeface="+mj-lt"/>
              </a:rPr>
              <a:t>Витаминный, хотя резкий,</a:t>
            </a:r>
          </a:p>
          <a:p>
            <a:pPr algn="ctr"/>
            <a:r>
              <a:rPr lang="ru-RU" sz="2600" b="1" dirty="0">
                <a:latin typeface="+mj-lt"/>
              </a:rPr>
              <a:t>Горький вкус имеет он,</a:t>
            </a:r>
          </a:p>
          <a:p>
            <a:pPr algn="ctr"/>
            <a:r>
              <a:rPr lang="ru-RU" sz="2600" b="1" dirty="0">
                <a:latin typeface="+mj-lt"/>
              </a:rPr>
              <a:t>Когда чистишь – слезы льешь</a:t>
            </a:r>
          </a:p>
        </p:txBody>
      </p:sp>
      <p:pic>
        <p:nvPicPr>
          <p:cNvPr id="14342" name="Picture 6" descr="D:\Natalia\ЖОНКИНА ПИСАНИНА\для тренажеров\1cc1cc3fe5ef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42768">
            <a:off x="241443" y="4702748"/>
            <a:ext cx="2619397" cy="181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Скругленный прямоугольник 104"/>
          <p:cNvSpPr/>
          <p:nvPr/>
        </p:nvSpPr>
        <p:spPr>
          <a:xfrm>
            <a:off x="6448874" y="2642487"/>
            <a:ext cx="2704478" cy="39965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+mj-lt"/>
              </a:rPr>
              <a:t>Расселась барыня на грядке,</a:t>
            </a:r>
          </a:p>
          <a:p>
            <a:pPr algn="ctr"/>
            <a:r>
              <a:rPr lang="ru-RU" sz="2400" b="1" dirty="0">
                <a:latin typeface="+mj-lt"/>
              </a:rPr>
              <a:t>Одета в шумные шелка.</a:t>
            </a:r>
          </a:p>
          <a:p>
            <a:pPr algn="ctr"/>
            <a:r>
              <a:rPr lang="ru-RU" sz="2400" b="1" dirty="0">
                <a:latin typeface="+mj-lt"/>
              </a:rPr>
              <a:t>Мы для нее готовим кадки</a:t>
            </a:r>
          </a:p>
          <a:p>
            <a:pPr algn="ctr"/>
            <a:r>
              <a:rPr lang="ru-RU" sz="2400" b="1" dirty="0">
                <a:latin typeface="+mj-lt"/>
              </a:rPr>
              <a:t>И крупной соли полмешка</a:t>
            </a:r>
          </a:p>
        </p:txBody>
      </p:sp>
      <p:pic>
        <p:nvPicPr>
          <p:cNvPr id="14343" name="Picture 7" descr="D:\Natalia\ЖОНКИНА ПИСАНИНА\1363354473_0_58ab8_7b2f8cd5_orig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0341" y="10609"/>
            <a:ext cx="2441544" cy="239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Скругленный прямоугольник 106"/>
          <p:cNvSpPr/>
          <p:nvPr/>
        </p:nvSpPr>
        <p:spPr>
          <a:xfrm>
            <a:off x="6454939" y="2632510"/>
            <a:ext cx="2704478" cy="39965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+mj-lt"/>
              </a:rPr>
              <a:t>Что это за рысачок</a:t>
            </a:r>
          </a:p>
          <a:p>
            <a:pPr algn="ctr"/>
            <a:r>
              <a:rPr lang="ru-RU" sz="2800" dirty="0">
                <a:latin typeface="+mj-lt"/>
              </a:rPr>
              <a:t> Завалился на бочок?</a:t>
            </a:r>
          </a:p>
          <a:p>
            <a:pPr algn="ctr"/>
            <a:r>
              <a:rPr lang="ru-RU" sz="2800" dirty="0">
                <a:latin typeface="+mj-lt"/>
              </a:rPr>
              <a:t> Сам упитанный. Салатный,</a:t>
            </a:r>
          </a:p>
          <a:p>
            <a:pPr algn="ctr"/>
            <a:r>
              <a:rPr lang="ru-RU" sz="2800" dirty="0">
                <a:latin typeface="+mj-lt"/>
              </a:rPr>
              <a:t> Верно, это … </a:t>
            </a:r>
            <a:endParaRPr lang="ru-RU" sz="2800" b="1" dirty="0">
              <a:latin typeface="+mj-lt"/>
            </a:endParaRPr>
          </a:p>
        </p:txBody>
      </p:sp>
      <p:pic>
        <p:nvPicPr>
          <p:cNvPr id="14344" name="Picture 8" descr="D:\Natalia\ЖОНКИНА ПИСАНИНА\1363398289_0_58ac0_34ce34f5_orig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0241" y="426012"/>
            <a:ext cx="2821743" cy="209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Скругленный прямоугольник 108"/>
          <p:cNvSpPr/>
          <p:nvPr/>
        </p:nvSpPr>
        <p:spPr>
          <a:xfrm>
            <a:off x="6440760" y="2650721"/>
            <a:ext cx="2704478" cy="39965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+mj-lt"/>
              </a:rPr>
              <a:t>Хотя я сахарной зовусь,</a:t>
            </a:r>
          </a:p>
          <a:p>
            <a:pPr algn="ctr"/>
            <a:r>
              <a:rPr lang="ru-RU" sz="2400" b="1" dirty="0">
                <a:latin typeface="+mj-lt"/>
              </a:rPr>
              <a:t>Но от дождя я не размокла,</a:t>
            </a:r>
          </a:p>
          <a:p>
            <a:pPr algn="ctr"/>
            <a:r>
              <a:rPr lang="ru-RU" sz="2400" b="1" dirty="0">
                <a:latin typeface="+mj-lt"/>
              </a:rPr>
              <a:t>Крупна. Кругла, сладка на вкус,</a:t>
            </a:r>
          </a:p>
          <a:p>
            <a:pPr algn="ctr"/>
            <a:r>
              <a:rPr lang="ru-RU" sz="2400" b="1" dirty="0">
                <a:latin typeface="+mj-lt"/>
              </a:rPr>
              <a:t>Узнали вы, кто я?</a:t>
            </a:r>
            <a:r>
              <a:rPr lang="ru-RU" sz="2400" b="1" dirty="0" smtClean="0">
                <a:latin typeface="+mj-lt"/>
              </a:rPr>
              <a:t>… </a:t>
            </a:r>
            <a:endParaRPr lang="ru-RU" sz="2400" b="1" dirty="0">
              <a:latin typeface="+mj-lt"/>
            </a:endParaRPr>
          </a:p>
        </p:txBody>
      </p:sp>
      <p:pic>
        <p:nvPicPr>
          <p:cNvPr id="14345" name="Picture 9" descr="D:\Natalia\ЖОНКИНА ПИСАНИНА\свекла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85" y="1206770"/>
            <a:ext cx="1645727" cy="226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Скругленный прямоугольник 110"/>
          <p:cNvSpPr/>
          <p:nvPr/>
        </p:nvSpPr>
        <p:spPr>
          <a:xfrm>
            <a:off x="6439522" y="2624276"/>
            <a:ext cx="2704478" cy="39965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+mj-lt"/>
              </a:rPr>
              <a:t>Кругла. А не месяц.</a:t>
            </a:r>
          </a:p>
          <a:p>
            <a:pPr algn="ctr"/>
            <a:r>
              <a:rPr lang="ru-RU" sz="2800" b="1" dirty="0">
                <a:latin typeface="+mj-lt"/>
              </a:rPr>
              <a:t>Желта. А не масло.</a:t>
            </a:r>
          </a:p>
          <a:p>
            <a:pPr algn="ctr"/>
            <a:r>
              <a:rPr lang="ru-RU" sz="2800" b="1" dirty="0">
                <a:latin typeface="+mj-lt"/>
              </a:rPr>
              <a:t>Сладка, а не сахар.</a:t>
            </a:r>
          </a:p>
          <a:p>
            <a:pPr algn="ctr"/>
            <a:r>
              <a:rPr lang="ru-RU" sz="2800" b="1" dirty="0">
                <a:latin typeface="+mj-lt"/>
              </a:rPr>
              <a:t>С хвостом, а не мышь. </a:t>
            </a:r>
          </a:p>
        </p:txBody>
      </p:sp>
      <p:pic>
        <p:nvPicPr>
          <p:cNvPr id="14346" name="Picture 10" descr="D:\Natalia\ЖОНКИНА ПИСАНИНА\6bb1b39f2c71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2232">
            <a:off x="6543240" y="347950"/>
            <a:ext cx="3052333" cy="208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12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4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3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14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6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93" grpId="2" animBg="1"/>
      <p:bldP spid="93" grpId="3" animBg="1"/>
      <p:bldP spid="95" grpId="0" animBg="1"/>
      <p:bldP spid="95" grpId="1" animBg="1"/>
      <p:bldP spid="97" grpId="1" animBg="1"/>
      <p:bldP spid="97" grpId="2" animBg="1"/>
      <p:bldP spid="99" grpId="0" animBg="1"/>
      <p:bldP spid="99" grpId="1" animBg="1"/>
      <p:bldP spid="101" grpId="1" animBg="1"/>
      <p:bldP spid="101" grpId="2" animBg="1"/>
      <p:bldP spid="103" grpId="0" animBg="1"/>
      <p:bldP spid="103" grpId="1" animBg="1"/>
      <p:bldP spid="105" grpId="0" animBg="1"/>
      <p:bldP spid="105" grpId="1" animBg="1"/>
      <p:bldP spid="107" grpId="0" animBg="1"/>
      <p:bldP spid="107" grpId="1" animBg="1"/>
      <p:bldP spid="109" grpId="0" animBg="1"/>
      <p:bldP spid="109" grpId="1" animBg="1"/>
      <p:bldP spid="111" grpId="0" animBg="1"/>
      <p:bldP spid="1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373" y="447158"/>
            <a:ext cx="3757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Правило </a:t>
            </a:r>
            <a:r>
              <a:rPr lang="be-BY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00808"/>
            <a:ext cx="82444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/>
              <a:t>Употребляй в пищу больше овощей и фруктов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2" name="Picture 2" descr="D:\Natalia\ЖОНКИНА ПИСАНИНА\62106-5000x2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61" y="3147358"/>
            <a:ext cx="5734143" cy="33377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95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96752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Мыть руки перед едой</a:t>
            </a:r>
          </a:p>
          <a:p>
            <a:pPr lvl="0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Тщательно пережевывать пищу</a:t>
            </a:r>
          </a:p>
          <a:p>
            <a:pPr lvl="0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Не есть, позднее, чем  за 2 часа до сна</a:t>
            </a:r>
          </a:p>
          <a:p>
            <a:pPr lvl="0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Не перекусывать на ходу</a:t>
            </a:r>
          </a:p>
          <a:p>
            <a:pPr lvl="0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Не увлекаться сладким, кислым, соленым, острым</a:t>
            </a:r>
          </a:p>
          <a:p>
            <a:pPr lvl="0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Не болтать во время еды</a:t>
            </a:r>
          </a:p>
          <a:p>
            <a:pPr lvl="0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Есть надо простую, свежеприготовленную пищу, которая легко усваивается и соответствует потребностям организма.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2116" y="427311"/>
            <a:ext cx="72346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еще обязательно нужно: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27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atalia\ЖОНКИНА ПИСАНИНА\проблема-здоровь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4" y="548679"/>
            <a:ext cx="4257821" cy="319336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Natalia\ЖОНКИНА ПИСАНИНА\zogz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0725" y="1916832"/>
            <a:ext cx="3890365" cy="44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Natalia\ЖОНКИНА ПИСАНИНА\zdorov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827912"/>
            <a:ext cx="7344816" cy="551721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66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256" y="1710513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Сегодня 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я понял…</a:t>
            </a:r>
          </a:p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Мне 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еще  нужно …</a:t>
            </a:r>
          </a:p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Я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буду обязательно…</a:t>
            </a:r>
          </a:p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Дома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я обязательно расскажу о…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19"/>
            <a:ext cx="72859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Делимся впечатлениями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6" name="Picture 2" descr="D:\Natalia\ЖОНКИНА ПИСАНИНА\pitanie_szha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62" y="4365104"/>
            <a:ext cx="3870566" cy="21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13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Natalia\ЖОНКИНА ПИСАНИНА\top_big_0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420888"/>
            <a:ext cx="7983157" cy="40324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6753" y="974338"/>
            <a:ext cx="69127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СПАСИБО!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7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68881"/>
            <a:ext cx="7200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Использованные материалы:</a:t>
            </a:r>
          </a:p>
          <a:p>
            <a:r>
              <a:rPr lang="ru-RU" u="sng" dirty="0">
                <a:latin typeface="+mj-lt"/>
                <a:hlinkClick r:id="rId2"/>
              </a:rPr>
              <a:t>http://lana-web.ru/zdorovie/pravila_zdorovogo_pitania.html</a:t>
            </a:r>
            <a:r>
              <a:rPr lang="ru-RU" dirty="0">
                <a:latin typeface="+mj-lt"/>
              </a:rPr>
              <a:t>  10 правил здорового и сбалансированного питания.</a:t>
            </a:r>
          </a:p>
          <a:p>
            <a:r>
              <a:rPr lang="ru-RU" u="sng" dirty="0">
                <a:latin typeface="+mj-lt"/>
                <a:hlinkClick r:id="rId3"/>
              </a:rPr>
              <a:t>http://www.lyceum-6.edusite.ru/images/p135_piramidapitaniya.jpg</a:t>
            </a:r>
            <a:r>
              <a:rPr lang="ru-RU" dirty="0">
                <a:latin typeface="+mj-lt"/>
              </a:rPr>
              <a:t>  пирамида</a:t>
            </a:r>
          </a:p>
          <a:p>
            <a:r>
              <a:rPr lang="ru-RU" u="sng" dirty="0">
                <a:latin typeface="+mj-lt"/>
                <a:hlinkClick r:id="rId4"/>
              </a:rPr>
              <a:t>http://g1.delfi.ua/images/pix/380x250/a8217f04/3fae152413d949fd12-1996443.jpg</a:t>
            </a:r>
            <a:r>
              <a:rPr lang="ru-RU" dirty="0">
                <a:latin typeface="+mj-lt"/>
              </a:rPr>
              <a:t> корзина</a:t>
            </a:r>
          </a:p>
          <a:p>
            <a:r>
              <a:rPr lang="ru-RU" u="sng" dirty="0">
                <a:latin typeface="+mj-lt"/>
                <a:hlinkClick r:id="rId5"/>
              </a:rPr>
              <a:t>http://www.krasoved.ru/resize/100/341/w/uploads/section/1aa6ca907569b3c6f4a680a128dc1cce.jpg</a:t>
            </a:r>
            <a:r>
              <a:rPr lang="ru-RU" dirty="0">
                <a:latin typeface="+mj-lt"/>
              </a:rPr>
              <a:t> весы</a:t>
            </a:r>
          </a:p>
          <a:p>
            <a:r>
              <a:rPr lang="ru-RU" u="sng" dirty="0">
                <a:latin typeface="+mj-lt"/>
                <a:hlinkClick r:id="rId6"/>
              </a:rPr>
              <a:t>http://www.ozedu.ru/files/u1088/pitanie_szhat.gif</a:t>
            </a:r>
            <a:r>
              <a:rPr lang="ru-RU" dirty="0">
                <a:latin typeface="+mj-lt"/>
              </a:rPr>
              <a:t> </a:t>
            </a:r>
          </a:p>
          <a:p>
            <a:r>
              <a:rPr lang="ru-RU" u="sng" dirty="0">
                <a:latin typeface="+mj-lt"/>
                <a:hlinkClick r:id="rId7"/>
              </a:rPr>
              <a:t>http://www.supertosty.ru/images/cards/zdor_pit_04.jpg</a:t>
            </a:r>
            <a:r>
              <a:rPr lang="ru-RU" dirty="0">
                <a:latin typeface="+mj-lt"/>
              </a:rPr>
              <a:t> за здоровое питание</a:t>
            </a:r>
          </a:p>
          <a:p>
            <a:r>
              <a:rPr lang="ru-RU" u="sng" dirty="0">
                <a:latin typeface="+mj-lt"/>
                <a:hlinkClick r:id="rId8"/>
              </a:rPr>
              <a:t>http://www.edu.cap.ru/home/1206/2013/zogz.jpg</a:t>
            </a:r>
            <a:r>
              <a:rPr lang="ru-RU" dirty="0">
                <a:latin typeface="+mj-lt"/>
              </a:rPr>
              <a:t> зарядка</a:t>
            </a:r>
          </a:p>
          <a:p>
            <a:r>
              <a:rPr lang="ru-RU" u="sng" dirty="0">
                <a:latin typeface="+mj-lt"/>
                <a:hlinkClick r:id="rId9"/>
              </a:rPr>
              <a:t>http://www.supertosty.ru/images/other/zdorovie.jpg</a:t>
            </a:r>
            <a:r>
              <a:rPr lang="ru-RU" dirty="0">
                <a:latin typeface="+mj-lt"/>
              </a:rPr>
              <a:t> здоровье</a:t>
            </a:r>
          </a:p>
          <a:p>
            <a:r>
              <a:rPr lang="ru-RU" u="sng" dirty="0">
                <a:latin typeface="+mj-lt"/>
                <a:hlinkClick r:id="rId10"/>
              </a:rPr>
              <a:t>http://xfakts.ru/wp-content/uploads/2012/02/%D0%BF%D1%80%D0%BE%D0%B1%D0%BB%D0%B5%D0%BC%D0%B0-%D0%B7%D0%B4%D0%BE%D1%80%D0%BE%D0%B2%D1%8C%D1%8F.jpg</a:t>
            </a:r>
            <a:r>
              <a:rPr lang="ru-RU" dirty="0">
                <a:latin typeface="+mj-lt"/>
              </a:rPr>
              <a:t> руки </a:t>
            </a:r>
            <a:r>
              <a:rPr lang="ru-RU" dirty="0" smtClean="0">
                <a:latin typeface="+mj-lt"/>
              </a:rPr>
              <a:t> и сердечко</a:t>
            </a:r>
            <a:endParaRPr lang="ru-RU" dirty="0">
              <a:latin typeface="+mj-lt"/>
            </a:endParaRPr>
          </a:p>
          <a:p>
            <a:r>
              <a:rPr lang="ru-RU" u="sng" dirty="0">
                <a:latin typeface="+mj-lt"/>
                <a:hlinkClick r:id="rId11"/>
              </a:rPr>
              <a:t>http://istok.tom.ru/files/top_big_01(1).jpg</a:t>
            </a:r>
            <a:r>
              <a:rPr lang="ru-RU" dirty="0">
                <a:latin typeface="+mj-lt"/>
              </a:rPr>
              <a:t> 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45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8760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+mj-lt"/>
                <a:hlinkClick r:id="rId2"/>
              </a:rPr>
              <a:t>http</a:t>
            </a:r>
            <a:r>
              <a:rPr lang="ru-RU" u="sng" dirty="0">
                <a:latin typeface="+mj-lt"/>
                <a:hlinkClick r:id="rId2"/>
              </a:rPr>
              <a:t>://www.agroacadem.ru/wp-content/uploads/2012/03/96a713595c66.png</a:t>
            </a:r>
            <a:r>
              <a:rPr lang="ru-RU" dirty="0">
                <a:latin typeface="+mj-lt"/>
              </a:rPr>
              <a:t> банан</a:t>
            </a:r>
          </a:p>
          <a:p>
            <a:r>
              <a:rPr lang="ru-RU" u="sng" dirty="0">
                <a:latin typeface="+mj-lt"/>
                <a:hlinkClick r:id="rId3"/>
              </a:rPr>
              <a:t>http://img-fotki.yandex.ru/get/4406/valenta-mog.199/0_77bf2_543f2161_orig.png</a:t>
            </a:r>
            <a:r>
              <a:rPr lang="ru-RU" dirty="0">
                <a:latin typeface="+mj-lt"/>
              </a:rPr>
              <a:t>  киви</a:t>
            </a:r>
          </a:p>
          <a:p>
            <a:r>
              <a:rPr lang="ru-RU" u="sng" dirty="0">
                <a:latin typeface="+mj-lt"/>
                <a:hlinkClick r:id="rId4"/>
              </a:rPr>
              <a:t>http://justclickit.ru/other/fruit/sliva.png</a:t>
            </a:r>
            <a:r>
              <a:rPr lang="ru-RU" dirty="0">
                <a:latin typeface="+mj-lt"/>
              </a:rPr>
              <a:t> слива</a:t>
            </a:r>
          </a:p>
          <a:p>
            <a:r>
              <a:rPr lang="ru-RU" u="sng" dirty="0">
                <a:latin typeface="+mj-lt"/>
                <a:hlinkClick r:id="rId5"/>
              </a:rPr>
              <a:t>http://0day-4you.ru/uploads/posts/2013-03/1363354473_0_58ab8_7b2f8cd5_orig.png</a:t>
            </a:r>
            <a:r>
              <a:rPr lang="ru-RU" dirty="0">
                <a:latin typeface="+mj-lt"/>
              </a:rPr>
              <a:t> капуста</a:t>
            </a:r>
          </a:p>
          <a:p>
            <a:r>
              <a:rPr lang="ru-RU" u="sng" dirty="0">
                <a:latin typeface="+mj-lt"/>
                <a:hlinkClick r:id="rId6"/>
              </a:rPr>
              <a:t>http://0day-4you.ru/uploads/posts/2013-03/1363398289_0_58ac0_34ce34f5_orig.png</a:t>
            </a:r>
            <a:r>
              <a:rPr lang="ru-RU" dirty="0">
                <a:latin typeface="+mj-lt"/>
              </a:rPr>
              <a:t> кабачок</a:t>
            </a:r>
          </a:p>
          <a:p>
            <a:r>
              <a:rPr lang="ru-RU" u="sng" dirty="0">
                <a:latin typeface="+mj-lt"/>
                <a:hlinkClick r:id="rId7"/>
              </a:rPr>
              <a:t>http://s018.radikal.ru/i514/1309/22/6bb1b39f2c71.png</a:t>
            </a:r>
            <a:r>
              <a:rPr lang="ru-RU" dirty="0">
                <a:latin typeface="+mj-lt"/>
              </a:rPr>
              <a:t> репа</a:t>
            </a:r>
          </a:p>
          <a:p>
            <a:r>
              <a:rPr lang="ru-RU" u="sng" dirty="0">
                <a:latin typeface="+mj-lt"/>
                <a:hlinkClick r:id="rId8"/>
              </a:rPr>
              <a:t>http://2.bp.blogspot.com/-lkSm6HfFLCs/UFrZokNNL1I/AAAAAAAAAPo/i-jpIHIqTvg/s1600/%D1%81%D0%B2%D0%B5%D0%BA%D0%BB%D0%B0.jpg</a:t>
            </a:r>
            <a:r>
              <a:rPr lang="ru-RU" dirty="0">
                <a:latin typeface="+mj-lt"/>
              </a:rPr>
              <a:t> свекла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899" y="604537"/>
            <a:ext cx="6596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Изображения, использованные в кроссворде:</a:t>
            </a:r>
          </a:p>
        </p:txBody>
      </p:sp>
    </p:spTree>
    <p:extLst>
      <p:ext uri="{BB962C8B-B14F-4D97-AF65-F5344CB8AC3E}">
        <p14:creationId xmlns:p14="http://schemas.microsoft.com/office/powerpoint/2010/main" val="18712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95228" y="2132855"/>
            <a:ext cx="3312368" cy="18002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 prst="ribl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Здоровый образ жизни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8132" y="608314"/>
            <a:ext cx="2952328" cy="12475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отказ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от вредных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привычек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97153" y="635291"/>
            <a:ext cx="2756892" cy="12475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закаливание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5599" y="2264008"/>
            <a:ext cx="2232756" cy="152389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движение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2271006"/>
            <a:ext cx="2196752" cy="152389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режим дня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4221088"/>
            <a:ext cx="2756892" cy="12475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хорошее настроение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12060" y="4190865"/>
            <a:ext cx="2756892" cy="12475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правильное питание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38787" y="4790391"/>
            <a:ext cx="2232756" cy="1296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правила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гигиены</a:t>
            </a:r>
          </a:p>
          <a:p>
            <a:pPr algn="ctr"/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0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874" y="2132856"/>
            <a:ext cx="835292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/>
              <a:t>Дерево держится своими корнями, </a:t>
            </a:r>
            <a:endParaRPr lang="ru-RU" sz="4400" b="1" i="1" dirty="0" smtClean="0"/>
          </a:p>
          <a:p>
            <a:pPr algn="ctr"/>
            <a:r>
              <a:rPr lang="ru-RU" sz="4400" b="1" i="1" dirty="0" smtClean="0"/>
              <a:t>а </a:t>
            </a:r>
            <a:r>
              <a:rPr lang="ru-RU" sz="4400" b="1" i="1" dirty="0"/>
              <a:t>человек </a:t>
            </a:r>
            <a:r>
              <a:rPr lang="ru-RU" sz="4400" b="1" i="1" dirty="0" smtClean="0"/>
              <a:t>пищей.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409" y="4509120"/>
            <a:ext cx="83259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/>
              <a:t>Мельница живёт водою, а человек </a:t>
            </a:r>
            <a:r>
              <a:rPr lang="ru-RU" sz="4400" b="1" i="1" dirty="0" err="1" smtClean="0"/>
              <a:t>едою</a:t>
            </a:r>
            <a:r>
              <a:rPr lang="ru-RU" sz="4400" b="1" i="1" dirty="0" smtClean="0"/>
              <a:t>.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18240"/>
            <a:ext cx="67970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бы это  значило?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D:\Natalia\ЖОНКИНА ПИСАНИНА\картинки\школьное\2789778-e6ad0b9eed1ef3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907704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55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3625" y="417442"/>
            <a:ext cx="3757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Правило 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5434" y="1340772"/>
            <a:ext cx="77768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/>
              <a:t>Еда необходима, </a:t>
            </a:r>
            <a:r>
              <a:rPr lang="ru-RU" sz="5400" b="1" dirty="0" smtClean="0"/>
              <a:t>для работы нашего </a:t>
            </a:r>
            <a:r>
              <a:rPr lang="ru-RU" sz="5400" b="1" dirty="0"/>
              <a:t>организма.</a:t>
            </a:r>
          </a:p>
        </p:txBody>
      </p:sp>
      <p:pic>
        <p:nvPicPr>
          <p:cNvPr id="4098" name="Picture 2" descr="D:\Natalia\ЖОНКИНА ПИСАНИНА\healthy-lifestyle-happy-people-healt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311" y="1354905"/>
            <a:ext cx="6336703" cy="514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32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Natalia\ЖОНКИНА ПИСАНИНА\38341974_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5052916"/>
            <a:ext cx="2232248" cy="157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95535" y="404664"/>
            <a:ext cx="6782078" cy="4608512"/>
            <a:chOff x="395535" y="404664"/>
            <a:chExt cx="6782078" cy="4608512"/>
          </a:xfrm>
        </p:grpSpPr>
        <p:pic>
          <p:nvPicPr>
            <p:cNvPr id="5125" name="Picture 5" descr="D:\Natalia\ЖОНКИНА ПИСАНИНА\photolibrary_rf_photo_of_high_protein_foo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5" y="404664"/>
              <a:ext cx="6782078" cy="46085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635892" y="441073"/>
              <a:ext cx="2728632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6600" b="1" spc="150" dirty="0" smtClean="0">
                  <a:ln w="11430"/>
                  <a:solidFill>
                    <a:schemeClr val="bg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Белки</a:t>
              </a:r>
              <a:endParaRPr lang="ru-RU" sz="66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5123" name="Picture 3" descr="D:\Natalia\ЖОНКИНА ПИСАНИНА\3d-chelovechek-0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4919">
            <a:off x="5746518" y="2110977"/>
            <a:ext cx="3602811" cy="480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96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Natalia\ЖОНКИНА ПИСАНИНА\38341974_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3811" y="5031821"/>
            <a:ext cx="2232248" cy="157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Natalia\ЖОНКИНА ПИСАНИНА\94930046_oran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1311" y="836712"/>
            <a:ext cx="44450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323528" y="542189"/>
            <a:ext cx="4752528" cy="5777419"/>
            <a:chOff x="323528" y="542189"/>
            <a:chExt cx="4752528" cy="5777419"/>
          </a:xfrm>
        </p:grpSpPr>
        <p:pic>
          <p:nvPicPr>
            <p:cNvPr id="6147" name="Picture 3" descr="D:\Natalia\ЖОНКИНА ПИСАНИНА\1294049170_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340768"/>
              <a:ext cx="4752528" cy="4978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340480" y="542189"/>
              <a:ext cx="426751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6600" b="1" cap="none" spc="0" dirty="0" smtClean="0">
                  <a:ln/>
                  <a:solidFill>
                    <a:schemeClr val="accent3"/>
                  </a:solidFill>
                  <a:effectLst/>
                </a:rPr>
                <a:t>Углеводы</a:t>
              </a:r>
              <a:endParaRPr lang="ru-RU" sz="66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0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Natalia\ЖОНКИНА ПИСАНИНА\elow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589186" cy="347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326547" y="353415"/>
            <a:ext cx="2694969" cy="3472850"/>
            <a:chOff x="2326547" y="353415"/>
            <a:chExt cx="2694969" cy="347285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326547" y="353415"/>
              <a:ext cx="269496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6600" b="1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Жиры</a:t>
              </a:r>
              <a:endParaRPr lang="ru-RU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7171" name="Picture 3" descr="D:\Natalia\ЖОНКИНА ПИСАНИНА\n4748-0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433" y="1461411"/>
              <a:ext cx="2364854" cy="2364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2" name="Picture 4" descr="D:\Natalia\ЖОНКИНА ПИСАНИНА\green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863687"/>
            <a:ext cx="2578025" cy="346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969288" y="1929606"/>
            <a:ext cx="5986610" cy="4481241"/>
            <a:chOff x="2969288" y="1929606"/>
            <a:chExt cx="5986610" cy="448124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932040" y="1929606"/>
              <a:ext cx="40238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5200" b="1" cap="all" spc="0" dirty="0" smtClean="0">
                  <a:ln/>
                  <a:solidFill>
                    <a:srgbClr val="00B05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Витамины</a:t>
              </a:r>
              <a:endParaRPr lang="ru-RU" sz="5200" b="1" cap="all" spc="0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pic>
          <p:nvPicPr>
            <p:cNvPr id="7173" name="Picture 5" descr="D:\Natalia\ЖОНКИНА ПИСАНИНА\3fae152413d949fd12-1996443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8F6FB"/>
                </a:clrFrom>
                <a:clrTo>
                  <a:srgbClr val="F8F6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288" y="3710547"/>
              <a:ext cx="4104456" cy="27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5" name="Picture 7" descr="D:\Natalia\ЖОНКИНА ПИСАНИНА\1328203985_9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770931"/>
            <a:ext cx="2433621" cy="280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52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Natalia\ЖОНКИНА ПИСАНИНА\p135_piramidapitaniy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38" y="264907"/>
            <a:ext cx="805321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2373" y="447158"/>
            <a:ext cx="3757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Правило 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038" y="1772816"/>
            <a:ext cx="83286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/>
              <a:t>Питание должно быть </a:t>
            </a:r>
            <a:r>
              <a:rPr lang="ru-RU" sz="5400" b="1" dirty="0" smtClean="0"/>
              <a:t>полноценным и разнообразным</a:t>
            </a:r>
            <a:r>
              <a:rPr lang="ru-RU" sz="5400" b="1" dirty="0"/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664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714</Words>
  <Application>Microsoft Office PowerPoint</Application>
  <PresentationFormat>Экран (4:3)</PresentationFormat>
  <Paragraphs>183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Классный час во 2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Ком1</cp:lastModifiedBy>
  <cp:revision>65</cp:revision>
  <dcterms:created xsi:type="dcterms:W3CDTF">2013-12-22T20:57:55Z</dcterms:created>
  <dcterms:modified xsi:type="dcterms:W3CDTF">2015-03-15T12:34:02Z</dcterms:modified>
</cp:coreProperties>
</file>