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9214"/>
    <a:srgbClr val="0000CC"/>
    <a:srgbClr val="000000"/>
    <a:srgbClr val="66FF99"/>
    <a:srgbClr val="FF0000"/>
    <a:srgbClr val="0000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46" autoAdjust="0"/>
  </p:normalViewPr>
  <p:slideViewPr>
    <p:cSldViewPr>
      <p:cViewPr varScale="1">
        <p:scale>
          <a:sx n="66" d="100"/>
          <a:sy n="66" d="100"/>
        </p:scale>
        <p:origin x="-5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ECEE-A016-4263-8738-86CE2BCB1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DCCD6-5DD1-4AD5-BB26-2917B987D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72EE8-78F8-44E6-951A-898BB4F0F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4B5BF-8ECB-431D-B7BF-C226CF6A0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30FC-21F8-4712-9AAC-DFB9A46EC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FAE06-A1B1-47CE-9F78-0E2E8DCBE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CD618-DC49-4286-B5E1-4817E3399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FD7F-ACB6-4330-91AE-90E0A6D30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3219-8825-4A90-B0BC-1F4B7A425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36D86-BBE0-486E-8460-134EE5AF6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8CAF9-A75E-4819-BAD7-81D6140A7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29D50-66F5-46EF-9BC2-A80AB5BF3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40DE6-894A-4B3D-B2BC-759397E5B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2D1A-5382-476C-90B4-EE8107C28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D877F5E-C987-4135-9944-826AAC49B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Microsoft_Office_Word_97_-_20031.doc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2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6000"/>
          </a:blip>
          <a:srcRect/>
          <a:stretch>
            <a:fillRect/>
          </a:stretch>
        </p:blipFill>
        <p:spPr>
          <a:xfrm>
            <a:off x="611188" y="260350"/>
            <a:ext cx="7956550" cy="6191250"/>
          </a:xfr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611188" y="2781300"/>
            <a:ext cx="8077200" cy="858838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00CC"/>
                </a:solidFill>
                <a:effectLst/>
                <a:latin typeface="Times New Roman" pitchFamily="18" charset="0"/>
              </a:rPr>
              <a:t>КЛЕТКА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>
                <a:latin typeface="Times New Roman" pitchFamily="18" charset="0"/>
              </a:rPr>
              <a:t>ОРГАНОИДЫ КЛЕТКИ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332288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мембранного строения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ru-RU" sz="2000" smtClean="0">
                <a:latin typeface="Times New Roman" pitchFamily="18" charset="0"/>
              </a:rPr>
              <a:t>Лизосомы                       единая                  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ru-RU" sz="2000" smtClean="0">
                <a:latin typeface="Times New Roman" pitchFamily="18" charset="0"/>
              </a:rPr>
              <a:t>ЭПС                           мембранная                   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ru-RU" sz="2000" smtClean="0">
                <a:latin typeface="Times New Roman" pitchFamily="18" charset="0"/>
              </a:rPr>
              <a:t>Аппарат Гольджи         система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          полуавтономные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( двойная мембрана, собствен.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       ДНК, РНК, ферменты,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          белок, рибосомы)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875"/>
            <a:ext cx="4244975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  не мембранного строения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ru-RU" sz="2000" smtClean="0">
                <a:latin typeface="Times New Roman" pitchFamily="18" charset="0"/>
              </a:rPr>
              <a:t>рибосомы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ru-RU" sz="2000" smtClean="0">
                <a:latin typeface="Times New Roman" pitchFamily="18" charset="0"/>
              </a:rPr>
              <a:t> клеточный центр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 (животные и низшие растения)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ru-RU" sz="2000" smtClean="0">
                <a:latin typeface="Times New Roman" pitchFamily="18" charset="0"/>
              </a:rPr>
              <a:t>включения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(кристаллы, масла)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smtClean="0">
                <a:latin typeface="Times New Roman" pitchFamily="18" charset="0"/>
              </a:rPr>
              <a:t>Митохондрии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smtClean="0">
                <a:latin typeface="Times New Roman" pitchFamily="18" charset="0"/>
              </a:rPr>
              <a:t>Пластиды (только для растений)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 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 flipH="1">
            <a:off x="2051050" y="981075"/>
            <a:ext cx="252095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8"/>
          <p:cNvSpPr>
            <a:spLocks noChangeShapeType="1"/>
          </p:cNvSpPr>
          <p:nvPr/>
        </p:nvSpPr>
        <p:spPr bwMode="auto">
          <a:xfrm>
            <a:off x="4572000" y="981075"/>
            <a:ext cx="230505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 flipH="1">
            <a:off x="1403350" y="1844675"/>
            <a:ext cx="6477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AutoShape 11"/>
          <p:cNvSpPr>
            <a:spLocks/>
          </p:cNvSpPr>
          <p:nvPr/>
        </p:nvSpPr>
        <p:spPr bwMode="auto">
          <a:xfrm>
            <a:off x="2411413" y="2276475"/>
            <a:ext cx="647700" cy="936625"/>
          </a:xfrm>
          <a:prstGeom prst="rightBrace">
            <a:avLst>
              <a:gd name="adj1" fmla="val 0"/>
              <a:gd name="adj2" fmla="val 5006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Line 12"/>
          <p:cNvSpPr>
            <a:spLocks noChangeShapeType="1"/>
          </p:cNvSpPr>
          <p:nvPr/>
        </p:nvSpPr>
        <p:spPr bwMode="auto">
          <a:xfrm>
            <a:off x="5724525" y="19161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6"/>
          <p:cNvSpPr>
            <a:spLocks noChangeShapeType="1"/>
          </p:cNvSpPr>
          <p:nvPr/>
        </p:nvSpPr>
        <p:spPr bwMode="auto">
          <a:xfrm>
            <a:off x="4572000" y="981075"/>
            <a:ext cx="0" cy="273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20"/>
          <p:cNvSpPr>
            <a:spLocks noChangeShapeType="1"/>
          </p:cNvSpPr>
          <p:nvPr/>
        </p:nvSpPr>
        <p:spPr bwMode="auto">
          <a:xfrm>
            <a:off x="4572000" y="3716338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21"/>
          <p:cNvSpPr>
            <a:spLocks noChangeShapeType="1"/>
          </p:cNvSpPr>
          <p:nvPr/>
        </p:nvSpPr>
        <p:spPr bwMode="auto">
          <a:xfrm>
            <a:off x="4572000" y="3716338"/>
            <a:ext cx="1444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AutoShape 22"/>
          <p:cNvSpPr>
            <a:spLocks/>
          </p:cNvSpPr>
          <p:nvPr/>
        </p:nvSpPr>
        <p:spPr bwMode="auto">
          <a:xfrm>
            <a:off x="4356100" y="4437063"/>
            <a:ext cx="144463" cy="1296987"/>
          </a:xfrm>
          <a:prstGeom prst="leftBrace">
            <a:avLst>
              <a:gd name="adj1" fmla="val 748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/>
              <a:t>КЛЕТОЧНАЯ ТЕОРИЯ</a:t>
            </a:r>
          </a:p>
        </p:txBody>
      </p:sp>
      <p:pic>
        <p:nvPicPr>
          <p:cNvPr id="65544" name="Picture 8" descr="schleide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700213"/>
            <a:ext cx="1485900" cy="1981200"/>
          </a:xfrm>
        </p:spPr>
      </p:pic>
      <p:pic>
        <p:nvPicPr>
          <p:cNvPr id="65545" name="Picture 9" descr="p_shvan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019925" y="1700213"/>
            <a:ext cx="1776413" cy="1981200"/>
          </a:xfrm>
        </p:spPr>
      </p:pic>
      <p:sp>
        <p:nvSpPr>
          <p:cNvPr id="655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25538"/>
            <a:ext cx="5051425" cy="554355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effectLst/>
                <a:latin typeface="Times New Roman" pitchFamily="18" charset="0"/>
              </a:rPr>
              <a:t>В 30-х годах </a:t>
            </a:r>
            <a:r>
              <a:rPr lang="en-US" sz="2000" smtClean="0">
                <a:effectLst/>
                <a:latin typeface="Times New Roman" pitchFamily="18" charset="0"/>
              </a:rPr>
              <a:t>xix </a:t>
            </a:r>
            <a:r>
              <a:rPr lang="ru-RU" sz="2000" smtClean="0">
                <a:effectLst/>
                <a:latin typeface="Times New Roman" pitchFamily="18" charset="0"/>
              </a:rPr>
              <a:t>века Роберт</a:t>
            </a:r>
            <a:r>
              <a:rPr lang="ru-RU" sz="2000" smtClean="0">
                <a:effectLst/>
              </a:rPr>
              <a:t> </a:t>
            </a:r>
            <a:r>
              <a:rPr lang="ru-RU" sz="2000" smtClean="0">
                <a:effectLst/>
                <a:latin typeface="Times New Roman" pitchFamily="18" charset="0"/>
              </a:rPr>
              <a:t>Броун обнаружил внутри растительной клетки круглое плотное образование, которое он назвал </a:t>
            </a:r>
            <a:r>
              <a:rPr lang="ru-RU" sz="2000" i="1" smtClean="0">
                <a:effectLst/>
                <a:latin typeface="Times New Roman" pitchFamily="18" charset="0"/>
              </a:rPr>
              <a:t>ядром.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i="1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effectLst/>
                <a:latin typeface="Times New Roman" pitchFamily="18" charset="0"/>
              </a:rPr>
              <a:t>1838 г. М.Шлейден пришел к заключению, что ядро является обязательным структурным элементом всех растительных клеток.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effectLst/>
                <a:latin typeface="Times New Roman" pitchFamily="18" charset="0"/>
              </a:rPr>
              <a:t>Т.Шванн обнаружил ядро в животных клетках.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effectLst/>
                <a:latin typeface="Times New Roman" pitchFamily="18" charset="0"/>
              </a:rPr>
              <a:t>1858г. Р.Вирхов доказал, что количество клеток в организме увеличивается в результате клеточного деления, т.е. </a:t>
            </a:r>
            <a:r>
              <a:rPr lang="ru-RU" sz="2000" i="1" smtClean="0">
                <a:effectLst/>
                <a:latin typeface="Times New Roman" pitchFamily="18" charset="0"/>
              </a:rPr>
              <a:t>клетка происходит от клетки.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4859338" y="3789363"/>
            <a:ext cx="1979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Маттиас Шлейден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7092950" y="3716338"/>
            <a:ext cx="168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Теодор Шванн </a:t>
            </a:r>
          </a:p>
        </p:txBody>
      </p:sp>
      <p:pic>
        <p:nvPicPr>
          <p:cNvPr id="65550" name="Picture 14" descr="virchow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003800" y="4581525"/>
            <a:ext cx="1485900" cy="1981200"/>
          </a:xfrm>
        </p:spPr>
      </p:pic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6746875" y="6189663"/>
            <a:ext cx="1804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Рудольф Вирхов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 build="p"/>
      <p:bldP spid="65541" grpId="1" build="p"/>
      <p:bldP spid="65541" grpId="2" build="p"/>
      <p:bldP spid="65546" grpId="0"/>
      <p:bldP spid="65547" grpId="0"/>
      <p:bldP spid="655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ОСНОВНЫЕ ПОЛОЖЕНИЯ КЛЕТОЧНОЙ ТЕОРИИ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684213" y="2781300"/>
            <a:ext cx="7632700" cy="1943100"/>
          </a:xfrm>
        </p:spPr>
        <p:txBody>
          <a:bodyPr/>
          <a:lstStyle/>
          <a:p>
            <a:pPr marL="457200" indent="-457200" eaLnBrk="1" hangingPunct="1">
              <a:buClr>
                <a:srgbClr val="FF0000"/>
              </a:buClr>
              <a:buFont typeface="Wingdings" pitchFamily="2" charset="2"/>
              <a:buAutoNum type="arabicPeriod" startAt="2"/>
            </a:pPr>
            <a:r>
              <a:rPr lang="ru-RU" sz="2000" smtClean="0">
                <a:effectLst/>
                <a:latin typeface="Times New Roman" pitchFamily="18" charset="0"/>
              </a:rPr>
              <a:t>Клетки всех организмов сходны по своему химическому составу, строению и функциям.</a:t>
            </a:r>
          </a:p>
          <a:p>
            <a:pPr marL="457200" indent="-457200" eaLnBrk="1" hangingPunct="1">
              <a:buClr>
                <a:srgbClr val="FF0000"/>
              </a:buClr>
              <a:buFont typeface="Wingdings" pitchFamily="2" charset="2"/>
              <a:buAutoNum type="arabicPeriod" startAt="2"/>
            </a:pPr>
            <a:endParaRPr lang="ru-RU" sz="2000" smtClean="0">
              <a:effectLst/>
              <a:latin typeface="Times New Roman" pitchFamily="18" charset="0"/>
            </a:endParaRPr>
          </a:p>
          <a:p>
            <a:pPr marL="457200" indent="-457200" eaLnBrk="1" hangingPunct="1">
              <a:buClr>
                <a:srgbClr val="FF0000"/>
              </a:buClr>
              <a:buFont typeface="Wingdings" pitchFamily="2" charset="2"/>
              <a:buAutoNum type="arabicPeriod" startAt="2"/>
            </a:pPr>
            <a:r>
              <a:rPr lang="ru-RU" sz="2000" smtClean="0">
                <a:effectLst/>
                <a:latin typeface="Times New Roman" pitchFamily="18" charset="0"/>
              </a:rPr>
              <a:t>Все новые клетки образуются при делении исходных клеток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196975"/>
            <a:ext cx="7489825" cy="1368425"/>
          </a:xfrm>
          <a:noFill/>
        </p:spPr>
        <p:txBody>
          <a:bodyPr/>
          <a:lstStyle/>
          <a:p>
            <a:pPr marL="533400" indent="-533400" eaLnBrk="1" hangingPunct="1">
              <a:buClr>
                <a:srgbClr val="FF0000"/>
              </a:buClr>
              <a:buFont typeface="Wingdings" pitchFamily="2" charset="2"/>
              <a:buAutoNum type="arabicPeriod"/>
            </a:pPr>
            <a:r>
              <a:rPr lang="ru-RU" sz="2000" smtClean="0">
                <a:effectLst/>
                <a:latin typeface="Times New Roman" pitchFamily="18" charset="0"/>
              </a:rPr>
              <a:t>Клетка является основной структурной и функциональной единицей жизни. Все организмы состоят из клеток, жизнь организма в целом обусловлена взаимодействием составляющих его клеток.</a:t>
            </a:r>
          </a:p>
        </p:txBody>
      </p:sp>
      <p:pic>
        <p:nvPicPr>
          <p:cNvPr id="79884" name="Picture 12" descr="Image1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lum bright="6000"/>
          </a:blip>
          <a:srcRect/>
          <a:stretch>
            <a:fillRect/>
          </a:stretch>
        </p:blipFill>
        <p:spPr>
          <a:xfrm>
            <a:off x="395288" y="4365625"/>
            <a:ext cx="4248150" cy="2303463"/>
          </a:xfrm>
        </p:spPr>
      </p:pic>
      <p:pic>
        <p:nvPicPr>
          <p:cNvPr id="79885" name="Picture 13" descr="Image2-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580063" y="4194175"/>
            <a:ext cx="3205162" cy="2663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8" grpId="0" build="p"/>
      <p:bldP spid="79878" grpId="1" build="p"/>
      <p:bldP spid="7987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616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chemeClr val="tx1"/>
                </a:solidFill>
              </a:rPr>
              <a:t>КЛЕТКА – элементарная единица живой системы.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41663"/>
            <a:ext cx="8229600" cy="2954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ПРОКАРИОТЫ                                     ЭУКАРИОТЫ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«доядерные»                                  «имеющие ядро»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  бактерии                     животные  растения   грибы  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2268538" y="2133600"/>
            <a:ext cx="23034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4572000" y="2133600"/>
            <a:ext cx="237648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1763713" y="40767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 flipH="1">
            <a:off x="5219700" y="4076700"/>
            <a:ext cx="1944688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>
            <a:off x="7164388" y="4076700"/>
            <a:ext cx="8636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 flipH="1">
            <a:off x="6804025" y="4076700"/>
            <a:ext cx="360363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6715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>БАКТЕРИИ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3059113" y="1484313"/>
            <a:ext cx="4038600" cy="198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Клетка цианобактерии </a:t>
            </a:r>
            <a:r>
              <a:rPr lang="en-US" sz="2400" smtClean="0"/>
              <a:t>Anabaena azollae</a:t>
            </a:r>
            <a:endParaRPr lang="ru-RU" sz="2400" smtClean="0"/>
          </a:p>
        </p:txBody>
      </p:sp>
      <p:pic>
        <p:nvPicPr>
          <p:cNvPr id="61449" name="Picture 9" descr="Image2-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lum bright="6000"/>
          </a:blip>
          <a:srcRect/>
          <a:stretch>
            <a:fillRect/>
          </a:stretch>
        </p:blipFill>
        <p:spPr>
          <a:xfrm>
            <a:off x="611188" y="1268413"/>
            <a:ext cx="2332037" cy="2543175"/>
          </a:xfrm>
        </p:spPr>
      </p:pic>
      <p:pic>
        <p:nvPicPr>
          <p:cNvPr id="61450" name="Picture 10" descr="Image2-11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>
            <a:clrChange>
              <a:clrFrom>
                <a:srgbClr val="6B6B6B"/>
              </a:clrFrom>
              <a:clrTo>
                <a:srgbClr val="6B6B6B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>
          <a:xfrm>
            <a:off x="6372225" y="2349500"/>
            <a:ext cx="1870075" cy="2997200"/>
          </a:xfrm>
          <a:noFill/>
        </p:spPr>
      </p:pic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6280150" y="5321300"/>
            <a:ext cx="203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5148263" y="5373688"/>
            <a:ext cx="3775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Спирохета </a:t>
            </a:r>
            <a:r>
              <a:rPr lang="en-US" sz="2000" b="1">
                <a:latin typeface="Times New Roman" pitchFamily="18" charset="0"/>
              </a:rPr>
              <a:t>Treponema pallidum</a:t>
            </a:r>
            <a:endParaRPr lang="ru-RU" sz="2000" b="1">
              <a:latin typeface="Times New Roman" pitchFamily="18" charset="0"/>
            </a:endParaRPr>
          </a:p>
        </p:txBody>
      </p:sp>
      <p:pic>
        <p:nvPicPr>
          <p:cNvPr id="61457" name="Picture 17" descr="Image2-11"/>
          <p:cNvPicPr preferRelativeResize="0">
            <a:picLocks noChangeArrowheads="1"/>
          </p:cNvPicPr>
          <p:nvPr>
            <p:ph sz="quarter" idx="4"/>
          </p:nvPr>
        </p:nvPicPr>
        <p:blipFill>
          <a:blip r:embed="rId5" cstate="email">
            <a:clrChange>
              <a:clrFrom>
                <a:srgbClr val="6B6B6B"/>
              </a:clrFrom>
              <a:clrTo>
                <a:srgbClr val="6B6B6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1188" y="4076700"/>
            <a:ext cx="1922462" cy="1587500"/>
          </a:xfrm>
          <a:noFill/>
        </p:spPr>
      </p:pic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900113" y="5876925"/>
            <a:ext cx="1255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Бациллы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6" grpId="0"/>
      <p:bldP spid="61455" grpId="0"/>
      <p:bldP spid="61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/>
              <a:t>КЛЕТКИ ПРОКАРИОТ И ЭУКАРИОТ</a:t>
            </a:r>
          </a:p>
        </p:txBody>
      </p:sp>
      <p:pic>
        <p:nvPicPr>
          <p:cNvPr id="85000" name="Picture 8" descr="i_kletka_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196975"/>
            <a:ext cx="2868613" cy="2889250"/>
          </a:xfrm>
        </p:spPr>
      </p:pic>
      <p:pic>
        <p:nvPicPr>
          <p:cNvPr id="85001" name="Picture 9" descr="Image1-10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email">
            <a:lum bright="-6000"/>
          </a:blip>
          <a:srcRect/>
          <a:stretch>
            <a:fillRect/>
          </a:stretch>
        </p:blipFill>
        <p:spPr>
          <a:xfrm>
            <a:off x="3276600" y="1196975"/>
            <a:ext cx="3267075" cy="2898775"/>
          </a:xfrm>
        </p:spPr>
      </p:pic>
      <p:pic>
        <p:nvPicPr>
          <p:cNvPr id="85002" name="Picture 10" descr="Image1-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lum bright="6000"/>
          </a:blip>
          <a:srcRect/>
          <a:stretch>
            <a:fillRect/>
          </a:stretch>
        </p:blipFill>
        <p:spPr>
          <a:xfrm>
            <a:off x="1258888" y="4437063"/>
            <a:ext cx="4322762" cy="2109787"/>
          </a:xfrm>
        </p:spPr>
      </p:pic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6588125" y="1268413"/>
            <a:ext cx="27590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000" b="1">
                <a:latin typeface="Times New Roman" pitchFamily="18" charset="0"/>
              </a:rPr>
              <a:t>Клеточная стенка</a:t>
            </a:r>
          </a:p>
          <a:p>
            <a:pPr marL="342900" indent="-342900">
              <a:buFontTx/>
              <a:buAutoNum type="arabicPeriod"/>
            </a:pPr>
            <a:r>
              <a:rPr lang="ru-RU" sz="1000" b="1">
                <a:latin typeface="Times New Roman" pitchFamily="18" charset="0"/>
              </a:rPr>
              <a:t>Поры с цитоплазматическими тяжами</a:t>
            </a:r>
          </a:p>
          <a:p>
            <a:pPr marL="342900" indent="-342900">
              <a:buFontTx/>
              <a:buAutoNum type="arabicPeriod"/>
            </a:pPr>
            <a:r>
              <a:rPr lang="ru-RU" sz="1000" b="1">
                <a:latin typeface="Times New Roman" pitchFamily="18" charset="0"/>
              </a:rPr>
              <a:t>Вакуоль</a:t>
            </a:r>
          </a:p>
          <a:p>
            <a:pPr marL="342900" indent="-342900">
              <a:buFontTx/>
              <a:buAutoNum type="arabicPeriod"/>
            </a:pPr>
            <a:r>
              <a:rPr lang="ru-RU" sz="1000" b="1">
                <a:latin typeface="Times New Roman" pitchFamily="18" charset="0"/>
              </a:rPr>
              <a:t>Ядро</a:t>
            </a:r>
          </a:p>
          <a:p>
            <a:pPr marL="342900" indent="-342900">
              <a:buFontTx/>
              <a:buAutoNum type="arabicPeriod"/>
            </a:pPr>
            <a:r>
              <a:rPr lang="ru-RU" sz="1000" b="1">
                <a:latin typeface="Times New Roman" pitchFamily="18" charset="0"/>
              </a:rPr>
              <a:t>Хлоропласт</a:t>
            </a:r>
          </a:p>
          <a:p>
            <a:pPr marL="342900" indent="-342900">
              <a:buFontTx/>
              <a:buAutoNum type="arabicPeriod"/>
            </a:pPr>
            <a:r>
              <a:rPr lang="ru-RU" sz="1000" b="1">
                <a:latin typeface="Times New Roman" pitchFamily="18" charset="0"/>
              </a:rPr>
              <a:t>Хромопласт</a:t>
            </a:r>
          </a:p>
          <a:p>
            <a:pPr marL="342900" indent="-342900">
              <a:buFontTx/>
              <a:buAutoNum type="arabicPeriod"/>
            </a:pPr>
            <a:r>
              <a:rPr lang="ru-RU" sz="1000" b="1">
                <a:latin typeface="Times New Roman" pitchFamily="18" charset="0"/>
              </a:rPr>
              <a:t>Лизосома</a:t>
            </a:r>
          </a:p>
          <a:p>
            <a:pPr marL="342900" indent="-342900">
              <a:buFontTx/>
              <a:buAutoNum type="arabicPeriod"/>
            </a:pPr>
            <a:r>
              <a:rPr lang="ru-RU" sz="1000" b="1">
                <a:latin typeface="Times New Roman" pitchFamily="18" charset="0"/>
              </a:rPr>
              <a:t>Митохондрия</a:t>
            </a:r>
          </a:p>
          <a:p>
            <a:pPr marL="342900" indent="-342900">
              <a:buFontTx/>
              <a:buAutoNum type="arabicPeriod"/>
            </a:pPr>
            <a:r>
              <a:rPr lang="ru-RU" sz="1000" b="1">
                <a:latin typeface="Times New Roman" pitchFamily="18" charset="0"/>
              </a:rPr>
              <a:t>Аппарат Гольджи</a:t>
            </a:r>
          </a:p>
          <a:p>
            <a:pPr marL="342900" indent="-342900">
              <a:buFontTx/>
              <a:buAutoNum type="arabicPeriod"/>
            </a:pPr>
            <a:r>
              <a:rPr lang="ru-RU" sz="1000" b="1">
                <a:latin typeface="Times New Roman" pitchFamily="18" charset="0"/>
              </a:rPr>
              <a:t>Рибосома</a:t>
            </a:r>
          </a:p>
          <a:p>
            <a:pPr marL="342900" indent="-342900">
              <a:buFontTx/>
              <a:buAutoNum type="arabicPeriod"/>
            </a:pPr>
            <a:r>
              <a:rPr lang="ru-RU" sz="1000" b="1">
                <a:latin typeface="Times New Roman" pitchFamily="18" charset="0"/>
              </a:rPr>
              <a:t>Эндоплазматическая сеть</a:t>
            </a:r>
          </a:p>
          <a:p>
            <a:pPr marL="342900" indent="-342900">
              <a:buFontTx/>
              <a:buAutoNum type="arabicPeriod"/>
            </a:pPr>
            <a:r>
              <a:rPr lang="ru-RU" sz="1000" b="1">
                <a:latin typeface="Times New Roman" pitchFamily="18" charset="0"/>
              </a:rPr>
              <a:t>Микротрубочки</a:t>
            </a:r>
          </a:p>
          <a:p>
            <a:pPr marL="342900" indent="-342900">
              <a:buFontTx/>
              <a:buAutoNum type="arabicPeriod"/>
            </a:pPr>
            <a:r>
              <a:rPr lang="ru-RU" sz="1000" b="1">
                <a:latin typeface="Times New Roman" pitchFamily="18" charset="0"/>
              </a:rPr>
              <a:t>Зерна крахмала</a:t>
            </a:r>
          </a:p>
          <a:p>
            <a:pPr marL="342900" indent="-342900">
              <a:buFontTx/>
              <a:buAutoNum type="arabicPeriod"/>
            </a:pPr>
            <a:endParaRPr lang="ru-RU" sz="1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50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47"/>
            </a:gs>
            <a:gs pos="50000">
              <a:srgbClr val="000099"/>
            </a:gs>
            <a:gs pos="100000">
              <a:srgbClr val="00004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СРАВНИТЕЛЬНАЯ ХАРАКТЕРИСТИКА ПРОКАРИОТ И ЭУКАРИОТ</a:t>
            </a:r>
          </a:p>
        </p:txBody>
      </p:sp>
      <p:pic>
        <p:nvPicPr>
          <p:cNvPr id="104468" name="Picture 20" descr="2-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lum bright="6000"/>
          </a:blip>
          <a:srcRect/>
          <a:stretch>
            <a:fillRect/>
          </a:stretch>
        </p:blipFill>
        <p:spPr>
          <a:xfrm>
            <a:off x="468313" y="1341438"/>
            <a:ext cx="1871662" cy="2286000"/>
          </a:xfrm>
        </p:spPr>
      </p:pic>
      <p:pic>
        <p:nvPicPr>
          <p:cNvPr id="104469" name="Picture 21" descr="Image2-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8313" y="3933825"/>
            <a:ext cx="1849437" cy="2530475"/>
          </a:xfrm>
        </p:spPr>
      </p:pic>
      <p:graphicFrame>
        <p:nvGraphicFramePr>
          <p:cNvPr id="104470" name="Object 22"/>
          <p:cNvGraphicFramePr>
            <a:graphicFrameLocks noChangeAspect="1"/>
          </p:cNvGraphicFramePr>
          <p:nvPr>
            <p:ph sz="half" idx="3"/>
          </p:nvPr>
        </p:nvGraphicFramePr>
        <p:xfrm>
          <a:off x="4135438" y="1701800"/>
          <a:ext cx="4670425" cy="4711700"/>
        </p:xfrm>
        <a:graphic>
          <a:graphicData uri="http://schemas.openxmlformats.org/presentationml/2006/ole">
            <p:oleObj spid="_x0000_s1026" name="Документ" r:id="rId5" imgW="6085032" imgH="6138407" progId="Word.Document.8">
              <p:embed/>
            </p:oleObj>
          </a:graphicData>
        </a:graphic>
      </p:graphicFrame>
      <p:sp>
        <p:nvSpPr>
          <p:cNvPr id="1031" name="Text Box 24"/>
          <p:cNvSpPr txBox="1">
            <a:spLocks noChangeArrowheads="1"/>
          </p:cNvSpPr>
          <p:nvPr/>
        </p:nvSpPr>
        <p:spPr bwMode="auto">
          <a:xfrm>
            <a:off x="2392363" y="1571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4473" name="Text Box 25"/>
          <p:cNvSpPr txBox="1">
            <a:spLocks noChangeArrowheads="1"/>
          </p:cNvSpPr>
          <p:nvPr/>
        </p:nvSpPr>
        <p:spPr bwMode="auto">
          <a:xfrm>
            <a:off x="2392363" y="1457325"/>
            <a:ext cx="1077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Бактерия</a:t>
            </a:r>
          </a:p>
          <a:p>
            <a:r>
              <a:rPr lang="en-US" sz="1600">
                <a:latin typeface="Times New Roman" pitchFamily="18" charset="0"/>
              </a:rPr>
              <a:t>prochloron</a:t>
            </a:r>
            <a:endParaRPr lang="ru-RU" sz="1600">
              <a:latin typeface="Times New Roman" pitchFamily="18" charset="0"/>
            </a:endParaRPr>
          </a:p>
        </p:txBody>
      </p:sp>
      <p:sp>
        <p:nvSpPr>
          <p:cNvPr id="104474" name="Text Box 26"/>
          <p:cNvSpPr txBox="1">
            <a:spLocks noChangeArrowheads="1"/>
          </p:cNvSpPr>
          <p:nvPr/>
        </p:nvSpPr>
        <p:spPr bwMode="auto">
          <a:xfrm>
            <a:off x="2319338" y="4122738"/>
            <a:ext cx="969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Клетка</a:t>
            </a:r>
          </a:p>
          <a:p>
            <a:r>
              <a:rPr lang="en-US" sz="1600">
                <a:latin typeface="Times New Roman" pitchFamily="18" charset="0"/>
              </a:rPr>
              <a:t>Zea mays</a:t>
            </a:r>
            <a:endParaRPr lang="ru-RU" sz="1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/>
      <p:bldP spid="104473" grpId="0"/>
      <p:bldP spid="1044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56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КЛЕТКИ ЭУКАРИОТ</a:t>
            </a:r>
          </a:p>
        </p:txBody>
      </p:sp>
      <p:graphicFrame>
        <p:nvGraphicFramePr>
          <p:cNvPr id="8704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427538" y="892175"/>
          <a:ext cx="4473575" cy="5965825"/>
        </p:xfrm>
        <a:graphic>
          <a:graphicData uri="http://schemas.openxmlformats.org/presentationml/2006/ole">
            <p:oleObj spid="_x0000_s2050" name="Документ" r:id="rId3" imgW="6916341" imgH="9182948" progId="Word.Document.8">
              <p:embed/>
            </p:oleObj>
          </a:graphicData>
        </a:graphic>
      </p:graphicFrame>
      <p:pic>
        <p:nvPicPr>
          <p:cNvPr id="87051" name="Picture 11" descr="Image1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lum bright="-6000"/>
          </a:blip>
          <a:srcRect/>
          <a:stretch>
            <a:fillRect/>
          </a:stretch>
        </p:blipFill>
        <p:spPr>
          <a:xfrm>
            <a:off x="179388" y="2060575"/>
            <a:ext cx="4221162" cy="24431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latin typeface="Times New Roman" pitchFamily="18" charset="0"/>
              </a:rPr>
              <a:t>СТРОЕНИЕ КЛЕТКИ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3529013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Плазматическая          ядро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мембрана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</a:t>
            </a:r>
            <a:endParaRPr lang="en-US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органоиды клетки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  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412875"/>
            <a:ext cx="4975225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          </a:t>
            </a:r>
            <a:r>
              <a:rPr lang="ru-RU" sz="2000" smtClean="0">
                <a:latin typeface="Times New Roman" pitchFamily="18" charset="0"/>
              </a:rPr>
              <a:t>цитоплазма             органоиды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                                              движения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                                            (реснички,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                                             жгутики,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                                              псевдоподии,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                                              цитокинез)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                         цитоскелет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                         (белков. нити)                           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Цитозоль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>
                <a:latin typeface="Times New Roman" pitchFamily="18" charset="0"/>
              </a:rPr>
              <a:t>(вязкий раствор=вода+мин.соли)     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flipH="1">
            <a:off x="1403350" y="981075"/>
            <a:ext cx="13684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H="1">
            <a:off x="3348038" y="908050"/>
            <a:ext cx="5032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5651500" y="90805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 flipH="1">
            <a:off x="4427538" y="1916113"/>
            <a:ext cx="1223962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>
            <a:off x="5724525" y="1989138"/>
            <a:ext cx="792163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 flipH="1">
            <a:off x="1476375" y="1989138"/>
            <a:ext cx="403225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5"/>
          <p:cNvSpPr>
            <a:spLocks noChangeShapeType="1"/>
          </p:cNvSpPr>
          <p:nvPr/>
        </p:nvSpPr>
        <p:spPr bwMode="auto">
          <a:xfrm>
            <a:off x="6372225" y="170021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662</TotalTime>
  <Words>298</Words>
  <Application>Microsoft PowerPoint</Application>
  <PresentationFormat>Экран (4:3)</PresentationFormat>
  <Paragraphs>97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Tahoma</vt:lpstr>
      <vt:lpstr>Arial</vt:lpstr>
      <vt:lpstr>Wingdings</vt:lpstr>
      <vt:lpstr>Calibri</vt:lpstr>
      <vt:lpstr>Times New Roman</vt:lpstr>
      <vt:lpstr>Текстура</vt:lpstr>
      <vt:lpstr>Microsoft Word Document</vt:lpstr>
      <vt:lpstr>КЛЕТКА</vt:lpstr>
      <vt:lpstr>КЛЕТОЧНАЯ ТЕОРИЯ</vt:lpstr>
      <vt:lpstr>ОСНОВНЫЕ ПОЛОЖЕНИЯ КЛЕТОЧНОЙ ТЕОРИИ</vt:lpstr>
      <vt:lpstr>КЛЕТКА – элементарная единица живой системы.</vt:lpstr>
      <vt:lpstr>БАКТЕРИИ</vt:lpstr>
      <vt:lpstr>КЛЕТКИ ПРОКАРИОТ И ЭУКАРИОТ</vt:lpstr>
      <vt:lpstr>СРАВНИТЕЛЬНАЯ ХАРАКТЕРИСТИКА ПРОКАРИОТ И ЭУКАРИОТ</vt:lpstr>
      <vt:lpstr>КЛЕТКИ ЭУКАРИОТ</vt:lpstr>
      <vt:lpstr>СТРОЕНИЕ КЛЕТКИ</vt:lpstr>
      <vt:lpstr>ОРГАНОИДЫ КЛЕТКИ</vt:lpstr>
    </vt:vector>
  </TitlesOfParts>
  <Company>HCData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КЛЕТКА</dc:title>
  <dc:creator>1</dc:creator>
  <cp:lastModifiedBy>Светлана Анатольевна</cp:lastModifiedBy>
  <cp:revision>27</cp:revision>
  <dcterms:created xsi:type="dcterms:W3CDTF">2007-03-03T18:28:17Z</dcterms:created>
  <dcterms:modified xsi:type="dcterms:W3CDTF">2015-10-05T14:16:10Z</dcterms:modified>
</cp:coreProperties>
</file>