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70" r:id="rId9"/>
    <p:sldId id="262" r:id="rId10"/>
    <p:sldId id="271" r:id="rId11"/>
    <p:sldId id="263" r:id="rId12"/>
    <p:sldId id="264" r:id="rId13"/>
    <p:sldId id="267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458200" cy="1470025"/>
          </a:xfrm>
        </p:spPr>
        <p:txBody>
          <a:bodyPr>
            <a:noAutofit/>
          </a:bodyPr>
          <a:lstStyle/>
          <a:p>
            <a:r>
              <a:rPr lang="ru-RU" sz="5000" dirty="0" smtClean="0"/>
              <a:t>Решение задач</a:t>
            </a:r>
            <a:br>
              <a:rPr lang="ru-RU" sz="5000" dirty="0" smtClean="0"/>
            </a:br>
            <a:r>
              <a:rPr lang="ru-RU" sz="5000" dirty="0" smtClean="0"/>
              <a:t>экономического </a:t>
            </a:r>
            <a:r>
              <a:rPr lang="ru-RU" sz="5000" dirty="0" smtClean="0"/>
              <a:t>характера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элективного курса проводит учитель математики </a:t>
            </a:r>
            <a:r>
              <a:rPr lang="ru-RU" dirty="0" err="1" smtClean="0"/>
              <a:t>Галимова</a:t>
            </a:r>
            <a:r>
              <a:rPr lang="ru-RU" dirty="0" smtClean="0"/>
              <a:t> Регина Алексеевна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497" y="1268760"/>
                <a:ext cx="8856984" cy="373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Tx/>
                  <a:buAutoNum type="arabicPeriod"/>
                </a:pPr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Пусть фермер взял кредит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w Cen MT"/>
                  </a:rPr>
                  <a:t>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руб. под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𝒑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% 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w Cen MT"/>
                  </a:rPr>
                  <a:t>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годовых</a:t>
                </a:r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.</a:t>
                </a:r>
              </a:p>
              <a:p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Через год он должен банку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ru-RU" b="1" i="1" smtClean="0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ru-RU" b="1" i="1" smtClean="0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ru-RU" b="1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𝒑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w Cen MT"/>
                  </a:rPr>
                  <a:t> </a:t>
                </a:r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руб. </a:t>
                </a:r>
              </a:p>
              <a:p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Через год фермер в счет погашения кредита вернул в банк 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¾</a:t>
                </a:r>
                <a:r>
                  <a:rPr lang="en-US" b="1" i="1" dirty="0">
                    <a:solidFill>
                      <a:srgbClr val="002060"/>
                    </a:solidFill>
                    <a:latin typeface="Tw Cen MT"/>
                  </a:rPr>
                  <a:t>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 от всей суммы, которую он должен был банку к этому </a:t>
                </a:r>
                <a:r>
                  <a:rPr lang="ru-RU" b="1" i="1" dirty="0" smtClean="0">
                    <a:solidFill>
                      <a:srgbClr val="002060"/>
                    </a:solidFill>
                    <a:latin typeface="Calibri"/>
                  </a:rPr>
                  <a:t>времени, </a:t>
                </a:r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следовательно, ему осталось вернуть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𝒑</m:t>
                        </m:r>
                      </m:num>
                      <m:den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w Cen MT"/>
                  </a:rPr>
                  <a:t>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руб. </a:t>
                </a:r>
                <a:endParaRPr lang="ru-RU" b="1" dirty="0" smtClean="0">
                  <a:solidFill>
                    <a:prstClr val="black"/>
                  </a:solidFill>
                  <a:latin typeface="Calibri"/>
                </a:endParaRPr>
              </a:p>
              <a:p>
                <a:endParaRPr lang="en-US" b="1" dirty="0" smtClean="0">
                  <a:solidFill>
                    <a:prstClr val="black"/>
                  </a:solidFill>
                  <a:latin typeface="Tw Cen MT"/>
                </a:endParaRPr>
              </a:p>
              <a:p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2.    Еще </a:t>
                </a:r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через год он должен банку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𝑨</m:t>
                        </m:r>
                        <m:d>
                          <m:dPr>
                            <m:ctrlPr>
                              <a:rPr lang="ru-RU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ru-RU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num>
                              <m:den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𝟏𝟎𝟎</m:t>
                                </m:r>
                              </m:den>
                            </m:f>
                          </m:e>
                        </m:d>
                      </m:e>
                    </m:d>
                    <m:d>
                      <m:dPr>
                        <m:ctrlPr>
                          <a:rPr lang="ru-RU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𝒑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𝒑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  <m:sSup>
                      <m:sSup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 руб.</a:t>
                </a:r>
                <a:endParaRPr lang="en-US" b="1" dirty="0" smtClean="0">
                  <a:solidFill>
                    <a:prstClr val="black"/>
                  </a:solidFill>
                  <a:latin typeface="Tw Cen MT"/>
                </a:endParaRPr>
              </a:p>
              <a:p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В</a:t>
                </a:r>
                <a:r>
                  <a:rPr lang="ru-RU" b="1" i="1" dirty="0" smtClean="0">
                    <a:solidFill>
                      <a:srgbClr val="002060"/>
                    </a:solidFill>
                    <a:latin typeface="Calibri"/>
                  </a:rPr>
                  <a:t>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счет полного погашения кредита он внес в банк сумму на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21%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превышающую величину полученного </a:t>
                </a:r>
                <a:r>
                  <a:rPr lang="ru-RU" b="1" i="1" dirty="0" smtClean="0">
                    <a:solidFill>
                      <a:srgbClr val="002060"/>
                    </a:solidFill>
                    <a:latin typeface="Calibri"/>
                  </a:rPr>
                  <a:t>кредита, </a:t>
                </a:r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то есть внес 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ru-RU" b="1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ru-RU" b="1" i="1" smtClean="0">
                        <a:solidFill>
                          <a:prstClr val="black"/>
                        </a:solidFill>
                        <a:latin typeface="Cambria Math"/>
                      </a:rPr>
                      <m:t>𝟐𝟏</m:t>
                    </m:r>
                    <m:r>
                      <a:rPr lang="ru-RU" b="1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 руб.</a:t>
                </a:r>
                <a:endParaRPr lang="en-US" b="1" dirty="0" smtClean="0">
                  <a:solidFill>
                    <a:prstClr val="black"/>
                  </a:solidFill>
                  <a:latin typeface="Tw Cen MT"/>
                </a:endParaRPr>
              </a:p>
              <a:p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Получили уравнение:  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𝒑</m:t>
                          </m:r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b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</a:rPr>
                        <m:t>𝟐𝟏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Tw Cen MT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7" y="1268760"/>
                <a:ext cx="8856984" cy="3735766"/>
              </a:xfrm>
              <a:prstGeom prst="rect">
                <a:avLst/>
              </a:prstGeom>
              <a:blipFill rotWithShape="1">
                <a:blip r:embed="rId2"/>
                <a:stretch>
                  <a:fillRect l="-619" t="-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5497" y="5009036"/>
                <a:ext cx="8856984" cy="1804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𝒑</m:t>
                          </m:r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b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  <a:latin typeface="Calibri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𝒑</m:t>
                          </m:r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ru-RU" b="1" dirty="0" smtClean="0">
                  <a:solidFill>
                    <a:prstClr val="black"/>
                  </a:solidFill>
                  <a:latin typeface="Calibri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𝒑</m:t>
                          </m:r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  <a:latin typeface="Calibri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𝟏𝟐𝟎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7" y="5009036"/>
                <a:ext cx="8856984" cy="1804340"/>
              </a:xfrm>
              <a:prstGeom prst="rect">
                <a:avLst/>
              </a:prstGeom>
              <a:blipFill rotWithShape="1">
                <a:blip r:embed="rId3"/>
                <a:stretch>
                  <a:fillRect b="-3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342928"/>
            <a:ext cx="8229600" cy="1069848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№7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23233" y="6218148"/>
            <a:ext cx="1793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libri"/>
              </a:rPr>
              <a:t>Ответ: 120</a:t>
            </a:r>
            <a:endParaRPr lang="ru-RU" sz="2800" b="1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6699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Самостоятельная работа:</a:t>
            </a:r>
            <a:br>
              <a:rPr lang="ru-RU" b="1" i="1" dirty="0" smtClean="0"/>
            </a:br>
            <a:r>
              <a:rPr lang="ru-RU" b="1" i="1" dirty="0" smtClean="0"/>
              <a:t>Задача №9</a:t>
            </a:r>
            <a:endParaRPr lang="ru-RU" b="1" i="1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1995438"/>
            <a:ext cx="850112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Антикварный магазин продал картину со скидкой в 10% по сравнению с первоначально назначенной ценой и  получил при этом 8% прибыли.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процентов прибыли магазин предполагал получить первоначально?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Самостоятельная работа:</a:t>
            </a:r>
            <a:br>
              <a:rPr lang="ru-RU" b="1" i="1" dirty="0" smtClean="0"/>
            </a:br>
            <a:r>
              <a:rPr lang="ru-RU" b="1" i="1" dirty="0" smtClean="0"/>
              <a:t>Задача №9</a:t>
            </a:r>
            <a:endParaRPr lang="ru-RU" b="1" i="1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1326997"/>
            <a:ext cx="8501122" cy="102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Антикварный магазин продал картину со скидкой в 10% по сравнению с первоначально назначенной ценой и  получил при этом 8% прибыли.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процентов прибыли магазин предполагал получить первоначально?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7504" y="2348880"/>
                <a:ext cx="8928992" cy="4496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u="sng" dirty="0" smtClean="0">
                    <a:solidFill>
                      <a:prstClr val="black"/>
                    </a:solidFill>
                    <a:latin typeface="Calibri"/>
                  </a:rPr>
                  <a:t>Решение.</a:t>
                </a:r>
              </a:p>
              <a:p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	Пусть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магазин предполагал получить прибыль</a:t>
                </a:r>
                <a:r>
                  <a:rPr lang="en-US" b="1" dirty="0">
                    <a:solidFill>
                      <a:prstClr val="black"/>
                    </a:solidFill>
                    <a:latin typeface="Tw Cen MT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𝒑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%, </m:t>
                    </m:r>
                  </m:oMath>
                </a14:m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 и пусть первоначальная цена картины равна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ru-RU" b="1" smtClean="0">
                        <a:solidFill>
                          <a:prstClr val="black"/>
                        </a:solidFill>
                        <a:latin typeface="Calibri"/>
                      </a:rPr>
                      <m:t>у.е.</m:t>
                    </m:r>
                  </m:oMath>
                </a14:m>
                <a:endParaRPr lang="ru-RU" b="1" dirty="0">
                  <a:solidFill>
                    <a:prstClr val="black"/>
                  </a:solidFill>
                  <a:latin typeface="Calibri"/>
                </a:endParaRPr>
              </a:p>
              <a:p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	Тогда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магазин собирался продать картину за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d>
                      <m:d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𝒑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</m:oMath>
                </a14:m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 у.е. </a:t>
                </a:r>
              </a:p>
              <a:p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	Но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продал картину со скидкой в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10%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по сравнению с первоначально назначенной ценой,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то есть за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[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d>
                      <m:d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𝒑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]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𝟗</m:t>
                    </m:r>
                  </m:oMath>
                </a14:m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 у.е.,</a:t>
                </a:r>
              </a:p>
              <a:p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и  получил при этом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8%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прибыли,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то есть продал за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𝟎𝟖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 у.е.</a:t>
                </a:r>
                <a:endParaRPr lang="ru-RU" b="1" i="1" dirty="0">
                  <a:solidFill>
                    <a:srgbClr val="002060"/>
                  </a:solidFill>
                  <a:latin typeface="Calibri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𝟗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𝟎𝟖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b="1" dirty="0" smtClean="0">
                  <a:solidFill>
                    <a:prstClr val="black"/>
                  </a:solidFill>
                  <a:latin typeface="Tw Cen MT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𝟗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𝟎𝟖</m:t>
                      </m:r>
                    </m:oMath>
                  </m:oMathPara>
                </a14:m>
                <a:endParaRPr lang="en-US" b="1" dirty="0" smtClean="0">
                  <a:solidFill>
                    <a:prstClr val="black"/>
                  </a:solidFill>
                  <a:latin typeface="Tw Cen MT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𝟎𝟖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: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𝟗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 smtClean="0">
                  <a:solidFill>
                    <a:prstClr val="black"/>
                  </a:solidFill>
                  <a:latin typeface="Tw Cen MT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 smtClean="0">
                  <a:solidFill>
                    <a:prstClr val="black"/>
                  </a:solidFill>
                  <a:latin typeface="Tw Cen MT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𝟐𝟎</m:t>
                      </m:r>
                      <m:r>
                        <a:rPr lang="ru-RU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en-US" b="1" dirty="0" smtClean="0">
                  <a:solidFill>
                    <a:prstClr val="black"/>
                  </a:solidFill>
                  <a:latin typeface="Tw Cen MT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348880"/>
                <a:ext cx="8928992" cy="4496744"/>
              </a:xfrm>
              <a:prstGeom prst="rect">
                <a:avLst/>
              </a:prstGeom>
              <a:blipFill rotWithShape="1">
                <a:blip r:embed="rId2"/>
                <a:stretch>
                  <a:fillRect l="-615" t="-6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164288" y="6218148"/>
            <a:ext cx="1610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libri"/>
              </a:rPr>
              <a:t>Ответ: 20</a:t>
            </a:r>
            <a:endParaRPr lang="ru-RU" sz="2800" b="1" dirty="0">
              <a:solidFill>
                <a:srgbClr val="FF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9848"/>
          </a:xfrm>
        </p:spPr>
        <p:txBody>
          <a:bodyPr/>
          <a:lstStyle/>
          <a:p>
            <a:r>
              <a:rPr lang="ru-RU" dirty="0" smtClean="0"/>
              <a:t>Критерии оценивания: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481065"/>
              </p:ext>
            </p:extLst>
          </p:nvPr>
        </p:nvGraphicFramePr>
        <p:xfrm>
          <a:off x="611560" y="1993489"/>
          <a:ext cx="7920880" cy="309169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256584"/>
                <a:gridCol w="2664296"/>
              </a:tblGrid>
              <a:tr h="387538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141361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Обоснованно получен верный ответ. При</a:t>
                      </a:r>
                      <a:r>
                        <a:rPr lang="ru-RU" b="1" baseline="0" dirty="0" smtClean="0"/>
                        <a:t> решении задачи используется математическая модель, все действия имеют пояснение.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Высокий уровень</a:t>
                      </a:r>
                      <a:endParaRPr lang="ru-RU" b="1" dirty="0"/>
                    </a:p>
                  </a:txBody>
                  <a:tcPr/>
                </a:tc>
              </a:tr>
              <a:tr h="90300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Задача решена верно, но не</a:t>
                      </a:r>
                      <a:r>
                        <a:rPr lang="ru-RU" b="1" baseline="0" dirty="0" smtClean="0"/>
                        <a:t> приведены основания решения.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Средний уровень</a:t>
                      </a:r>
                      <a:endParaRPr lang="ru-RU" b="1" dirty="0"/>
                    </a:p>
                  </a:txBody>
                  <a:tcPr/>
                </a:tc>
              </a:tr>
              <a:tr h="38753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Задача решена неверно.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Низкий уровень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203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 для самостоятельного выполнения дома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1906494"/>
            <a:ext cx="864399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азрешите следующие ситуации: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Необходимо определить: укладываетесь ли вы в сроки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выплатите кредита на развитие бизнеса, если вы приобрели товар у производителя,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данный момент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реализуете его,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</a:t>
            </a: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деньги в </a:t>
            </a:r>
            <a:r>
              <a:rPr lang="ru-RU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банк вносите с 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чистой 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прибыли. 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Необходимо рассчитать размер кредита на развитие бизнеса, если известны процентная ставка банка и примерный чистый доход вашего предприятия.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lang="ru-RU" sz="2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одберите в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Сбербанке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виды вкладов с изменяющимися условиями и процентными ставками.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500306"/>
            <a:ext cx="811953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работу!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643050"/>
            <a:ext cx="74295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Особенную важность имеют те методы науки, которые позволяют решать задачу, общую для всей практической деятельности человека - как располагать своими средствами для достижения по возможности большей выгоды.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(П.Л.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Чебышев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9848"/>
          </a:xfrm>
        </p:spPr>
        <p:txBody>
          <a:bodyPr/>
          <a:lstStyle/>
          <a:p>
            <a:r>
              <a:rPr lang="ru-RU" dirty="0" smtClean="0"/>
              <a:t>Условия домашней задачи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988840"/>
            <a:ext cx="6696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Подобрать вид вклада в Сбербанке сроком на 1 год в размере 200.000 рублей                                         с учётом инфляции.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/>
              <a:t>П</a:t>
            </a:r>
            <a:r>
              <a:rPr lang="ru-RU" sz="2000" b="1" dirty="0" smtClean="0"/>
              <a:t>о прогнозам Минэкономразвития инфляция ожидается 10%, Центробанка – 8%. </a:t>
            </a:r>
          </a:p>
          <a:p>
            <a:pPr algn="ctr"/>
            <a:r>
              <a:rPr lang="ru-RU" sz="2000" b="1" dirty="0" smtClean="0"/>
              <a:t>Инфляцию </a:t>
            </a:r>
            <a:r>
              <a:rPr lang="ru-RU" sz="2000" b="1" dirty="0"/>
              <a:t>принять за 10</a:t>
            </a:r>
            <a:r>
              <a:rPr lang="ru-RU" sz="2000" b="1" dirty="0" smtClean="0"/>
              <a:t>%.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Задача: не остаться в убытке!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№3</a:t>
            </a:r>
            <a:br>
              <a:rPr lang="ru-RU" dirty="0" smtClean="0"/>
            </a:br>
            <a:r>
              <a:rPr lang="ru-RU" dirty="0" smtClean="0"/>
              <a:t>(для самостоятельного решения)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833643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Цена первого товара поднялась на 40%, а потом еще на 25%.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Цена второго товара поднялась на 30%, после чего оказалось, что цена первого товара на 40% выше второго.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На сколько процентов первоначальная цена первого товара была больше первоначальной цены второго товара?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740352" y="6381328"/>
            <a:ext cx="128753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/>
              <a:t>решение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9848"/>
          </a:xfrm>
        </p:spPr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7544" y="1628800"/>
                <a:ext cx="8136904" cy="4702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Tx/>
                  <a:buAutoNum type="arabicPeriod"/>
                </a:pPr>
                <a:r>
                  <a:rPr lang="ru-RU" sz="2000" b="1" dirty="0" smtClean="0">
                    <a:solidFill>
                      <a:prstClr val="black"/>
                    </a:solidFill>
                    <a:latin typeface="Calibri"/>
                  </a:rPr>
                  <a:t>Пусть первоначальная цена первого товара равна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ru-RU" sz="2000" b="1" dirty="0" smtClean="0">
                    <a:solidFill>
                      <a:prstClr val="black"/>
                    </a:solidFill>
                    <a:latin typeface="Calibri"/>
                  </a:rPr>
                  <a:t>.</a:t>
                </a:r>
              </a:p>
              <a:p>
                <a:r>
                  <a:rPr lang="ru-RU" sz="2000" b="1" i="1" dirty="0">
                    <a:solidFill>
                      <a:srgbClr val="002060"/>
                    </a:solidFill>
                    <a:latin typeface="Calibri"/>
                  </a:rPr>
                  <a:t>Цена первого товара поднялась на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rgbClr val="FF0000"/>
                        </a:solidFill>
                        <a:latin typeface="Cambria Math"/>
                      </a:rPr>
                      <m:t>𝟒𝟎</m:t>
                    </m:r>
                    <m:r>
                      <a:rPr lang="ru-RU" sz="2000" b="1" i="1">
                        <a:solidFill>
                          <a:srgbClr val="FF0000"/>
                        </a:solidFill>
                        <a:latin typeface="Cambria Math"/>
                      </a:rPr>
                      <m:t>%,</m:t>
                    </m:r>
                  </m:oMath>
                </a14:m>
                <a:r>
                  <a:rPr lang="ru-RU" sz="2000" b="1" dirty="0" smtClean="0">
                    <a:solidFill>
                      <a:prstClr val="black"/>
                    </a:solidFill>
                    <a:latin typeface="Calibri"/>
                  </a:rPr>
                  <a:t> и стала</a:t>
                </a:r>
                <a14:m>
                  <m:oMath xmlns:m="http://schemas.openxmlformats.org/officeDocument/2006/math">
                    <m:r>
                      <a:rPr lang="en-US" sz="2000" b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000" b="1">
                        <a:solidFill>
                          <a:prstClr val="black"/>
                        </a:solidFill>
                        <a:latin typeface="Cambria Math"/>
                      </a:rPr>
                      <m:t>𝐀</m:t>
                    </m:r>
                    <m:d>
                      <m:d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𝟒𝟎</m:t>
                            </m:r>
                          </m:num>
                          <m:den>
                            <m:r>
                              <a:rPr lang="en-US" sz="2000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en-US" sz="2000" b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ru-RU" sz="2000" b="1" i="1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ru-RU" sz="2000" b="1" i="1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ru-RU" sz="2000" b="1" i="1">
                        <a:solidFill>
                          <a:prstClr val="black"/>
                        </a:solidFill>
                        <a:latin typeface="Cambria Math"/>
                      </a:rPr>
                      <m:t>𝟒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ru-RU" sz="2000" b="1" dirty="0" smtClean="0">
                    <a:solidFill>
                      <a:prstClr val="black"/>
                    </a:solidFill>
                    <a:latin typeface="Calibri"/>
                  </a:rPr>
                  <a:t>, потом </a:t>
                </a:r>
                <a:r>
                  <a:rPr lang="ru-RU" sz="2000" b="1" i="1" dirty="0">
                    <a:solidFill>
                      <a:srgbClr val="002060"/>
                    </a:solidFill>
                    <a:latin typeface="Calibri"/>
                  </a:rPr>
                  <a:t>еще на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rgbClr val="FF0000"/>
                        </a:solidFill>
                        <a:latin typeface="Cambria Math"/>
                      </a:rPr>
                      <m:t>𝟐𝟓</m:t>
                    </m:r>
                    <m:r>
                      <a:rPr lang="ru-RU" sz="2000" b="1" i="1">
                        <a:solidFill>
                          <a:srgbClr val="FF0000"/>
                        </a:solidFill>
                        <a:latin typeface="Cambria Math"/>
                      </a:rPr>
                      <m:t>%,</m:t>
                    </m:r>
                  </m:oMath>
                </a14:m>
                <a:r>
                  <a:rPr lang="ru-RU" sz="2000" b="1" dirty="0">
                    <a:solidFill>
                      <a:prstClr val="black"/>
                    </a:solidFill>
                    <a:latin typeface="Calibri"/>
                  </a:rPr>
                  <a:t> и стала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ru-RU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ru-RU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ru-RU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𝟐𝟓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𝟐𝟓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𝑨</m:t>
                    </m:r>
                    <m:r>
                      <a:rPr lang="ru-RU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ru-RU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ru-RU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𝟕𝟓</m:t>
                    </m:r>
                    <m:r>
                      <a:rPr lang="en-US" sz="20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𝑨</m:t>
                    </m:r>
                  </m:oMath>
                </a14:m>
                <a:endParaRPr lang="ru-RU" sz="2000" b="1" dirty="0" smtClean="0">
                  <a:solidFill>
                    <a:prstClr val="black"/>
                  </a:solidFill>
                  <a:latin typeface="Calibri"/>
                  <a:ea typeface="Cambria Math"/>
                </a:endParaRPr>
              </a:p>
              <a:p>
                <a:endParaRPr lang="ru-RU" sz="2000" b="1" dirty="0" smtClean="0">
                  <a:solidFill>
                    <a:prstClr val="black"/>
                  </a:solidFill>
                  <a:latin typeface="Tw Cen MT"/>
                  <a:ea typeface="Cambria Math"/>
                </a:endParaRPr>
              </a:p>
              <a:p>
                <a:pPr marL="342900" indent="-342900">
                  <a:buFontTx/>
                  <a:buAutoNum type="arabicPeriod" startAt="2"/>
                </a:pPr>
                <a:r>
                  <a:rPr lang="ru-RU" sz="2000" b="1" dirty="0" smtClean="0">
                    <a:solidFill>
                      <a:prstClr val="black"/>
                    </a:solidFill>
                    <a:latin typeface="Calibri"/>
                  </a:rPr>
                  <a:t>Пусть первоначальная цена второго товара равна В</a:t>
                </a:r>
                <a:endParaRPr lang="en-US" sz="2000" b="1" dirty="0" smtClean="0">
                  <a:solidFill>
                    <a:prstClr val="black"/>
                  </a:solidFill>
                  <a:latin typeface="Tw Cen MT"/>
                </a:endParaRPr>
              </a:p>
              <a:p>
                <a:r>
                  <a:rPr lang="ru-RU" sz="2000" b="1" i="1" dirty="0">
                    <a:solidFill>
                      <a:srgbClr val="002060"/>
                    </a:solidFill>
                    <a:latin typeface="Calibri"/>
                  </a:rPr>
                  <a:t>Цена второго товара поднялась на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rgbClr val="FF0000"/>
                        </a:solidFill>
                        <a:latin typeface="Cambria Math"/>
                      </a:rPr>
                      <m:t>𝟑𝟎</m:t>
                    </m:r>
                    <m:r>
                      <a:rPr lang="ru-RU" sz="2000" b="1" i="1">
                        <a:solidFill>
                          <a:srgbClr val="FF0000"/>
                        </a:solidFill>
                        <a:latin typeface="Cambria Math"/>
                      </a:rPr>
                      <m:t>%</m:t>
                    </m:r>
                    <m:r>
                      <a:rPr lang="en-US" sz="2000" b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ru-RU" sz="2000" b="1" dirty="0" smtClean="0">
                    <a:solidFill>
                      <a:prstClr val="black"/>
                    </a:solidFill>
                    <a:latin typeface="Calibri"/>
                  </a:rPr>
                  <a:t> и стала </a:t>
                </a:r>
                <a14:m>
                  <m:oMath xmlns:m="http://schemas.openxmlformats.org/officeDocument/2006/math">
                    <m:r>
                      <a:rPr lang="ru-RU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ru-RU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ru-RU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</a:rPr>
                      <m:t>𝑩</m:t>
                    </m:r>
                    <m:r>
                      <a:rPr lang="en-US" sz="2000" b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ru-RU" sz="2000" b="1" dirty="0" smtClean="0">
                  <a:solidFill>
                    <a:prstClr val="black"/>
                  </a:solidFill>
                  <a:latin typeface="Tw Cen MT"/>
                </a:endParaRPr>
              </a:p>
              <a:p>
                <a:endParaRPr lang="en-US" sz="2000" b="1" dirty="0" smtClean="0">
                  <a:solidFill>
                    <a:prstClr val="black"/>
                  </a:solidFill>
                  <a:latin typeface="Tw Cen MT"/>
                </a:endParaRPr>
              </a:p>
              <a:p>
                <a:r>
                  <a:rPr lang="ru-RU" sz="2000" b="1" i="1" dirty="0" smtClean="0">
                    <a:solidFill>
                      <a:prstClr val="black"/>
                    </a:solidFill>
                    <a:latin typeface="Calibri"/>
                  </a:rPr>
                  <a:t>3.  </a:t>
                </a:r>
                <a:r>
                  <a:rPr lang="ru-RU" sz="2000" b="1" i="1" dirty="0" smtClean="0">
                    <a:solidFill>
                      <a:srgbClr val="002060"/>
                    </a:solidFill>
                    <a:latin typeface="Calibri"/>
                  </a:rPr>
                  <a:t>Цена </a:t>
                </a:r>
                <a:r>
                  <a:rPr lang="ru-RU" sz="2000" b="1" i="1" dirty="0">
                    <a:solidFill>
                      <a:srgbClr val="002060"/>
                    </a:solidFill>
                    <a:latin typeface="Calibri"/>
                  </a:rPr>
                  <a:t>первого товара на 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rgbClr val="FF0000"/>
                        </a:solidFill>
                        <a:latin typeface="Cambria Math"/>
                      </a:rPr>
                      <m:t>𝟒𝟎</m:t>
                    </m:r>
                  </m:oMath>
                </a14:m>
                <a:r>
                  <a:rPr lang="ru-RU" sz="2000" b="1" i="1" dirty="0">
                    <a:solidFill>
                      <a:srgbClr val="002060"/>
                    </a:solidFill>
                    <a:latin typeface="Calibri"/>
                  </a:rPr>
                  <a:t> процентов выше </a:t>
                </a:r>
                <a:r>
                  <a:rPr lang="ru-RU" sz="2000" b="1" i="1" dirty="0" smtClean="0">
                    <a:solidFill>
                      <a:srgbClr val="002060"/>
                    </a:solidFill>
                    <a:latin typeface="Calibri"/>
                  </a:rPr>
                  <a:t>второго: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𝟕𝟓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</m:d>
                    </m:oMath>
                  </m:oMathPara>
                </a14:m>
                <a:endParaRPr lang="ru-RU" sz="2000" b="1" i="1" dirty="0" smtClean="0">
                  <a:solidFill>
                    <a:prstClr val="black"/>
                  </a:solidFill>
                  <a:latin typeface="Calibri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ru-RU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𝟕𝟓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𝟖𝟐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000" b="1" i="1" dirty="0" smtClean="0">
                  <a:solidFill>
                    <a:prstClr val="black"/>
                  </a:solidFill>
                  <a:latin typeface="Tw Cen M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                                                       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𝟖𝟐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𝟕𝟓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  <m:r>
                        <a:rPr lang="ru-RU" sz="2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</a:rPr>
                        <m:t>𝟎𝟒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𝟏𝟎𝟒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ru-RU" sz="2000" b="1" i="1" dirty="0" smtClean="0">
                  <a:solidFill>
                    <a:prstClr val="black"/>
                  </a:solidFill>
                  <a:latin typeface="Calibri"/>
                </a:endParaRPr>
              </a:p>
              <a:p>
                <a:endParaRPr lang="ru-RU" sz="2000" b="1" dirty="0" smtClean="0">
                  <a:solidFill>
                    <a:prstClr val="black"/>
                  </a:solidFill>
                  <a:latin typeface="Calibri"/>
                  <a:ea typeface="Cambria Math"/>
                </a:endParaRPr>
              </a:p>
              <a:p>
                <a:r>
                  <a:rPr lang="ru-RU" sz="2000" b="1" dirty="0" smtClean="0">
                    <a:solidFill>
                      <a:prstClr val="black"/>
                    </a:solidFill>
                    <a:latin typeface="Calibri"/>
                    <a:ea typeface="Cambria Math"/>
                  </a:rPr>
                  <a:t>Цена </a:t>
                </a:r>
                <a:r>
                  <a:rPr lang="ru-RU" sz="2000" b="1" dirty="0">
                    <a:solidFill>
                      <a:prstClr val="black"/>
                    </a:solidFill>
                    <a:latin typeface="Calibri"/>
                    <a:ea typeface="Cambria Math"/>
                  </a:rPr>
                  <a:t>товара А составляет 104% цены товара В.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628800"/>
                <a:ext cx="8136904" cy="4702121"/>
              </a:xfrm>
              <a:prstGeom prst="rect">
                <a:avLst/>
              </a:prstGeom>
              <a:blipFill rotWithShape="1">
                <a:blip r:embed="rId2"/>
                <a:stretch>
                  <a:fillRect l="-825" t="-777" b="-12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16709" y="5805264"/>
            <a:ext cx="1427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libri"/>
              </a:rPr>
              <a:t>Ответ: 4</a:t>
            </a:r>
            <a:endParaRPr lang="ru-RU" sz="2800" b="1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56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9848"/>
          </a:xfrm>
        </p:spPr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714488"/>
            <a:ext cx="8429684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Популярность продукта A за 2002 год выросла на 10%,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следующем году она снизилась на 20%,  а в конце 2004 года сравнялась с популярностью продукта B.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Популярность продукта B в 2002 году выросла на 20% , затем на протяжении одного года не изменялась, а за 2004 год снизилась на 10%.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изменилась популярность продукта A за 2004 год, если в начале 2002 года она составляла 3/4 от популярности продукта B?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460932" y="6381328"/>
            <a:ext cx="128753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/>
              <a:t>решение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9848"/>
          </a:xfrm>
        </p:spPr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23528" y="1340768"/>
                <a:ext cx="8712968" cy="5277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1. Пусть первоначальная популярность продукта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w Cen MT"/>
                  </a:rPr>
                  <a:t>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равна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ru-RU" b="1" dirty="0">
                  <a:solidFill>
                    <a:prstClr val="black"/>
                  </a:solidFill>
                  <a:latin typeface="Calibri"/>
                </a:endParaRPr>
              </a:p>
              <a:p>
                <a:pPr lvl="0"/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Популярность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продукта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A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 за 2002 год выросла на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10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%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, 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и стала</a:t>
                </a:r>
                <a:r>
                  <a:rPr lang="en-US" b="1" dirty="0">
                    <a:solidFill>
                      <a:prstClr val="black"/>
                    </a:solidFill>
                    <a:latin typeface="Tw Cen MT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</m:oMath>
                </a14:m>
                <a:endParaRPr lang="en-US" b="1" dirty="0">
                  <a:solidFill>
                    <a:prstClr val="black"/>
                  </a:solidFill>
                  <a:latin typeface="Tw Cen MT"/>
                </a:endParaRPr>
              </a:p>
              <a:p>
                <a:pPr lvl="0"/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в следующем году она снизилась на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20%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,</a:t>
                </a:r>
                <a:r>
                  <a:rPr lang="en-US" b="1" i="1" dirty="0">
                    <a:solidFill>
                      <a:srgbClr val="002060"/>
                    </a:solidFill>
                    <a:latin typeface="Tw Cen MT"/>
                  </a:rPr>
                  <a:t>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 </a:t>
                </a:r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и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стала </a:t>
                </a:r>
                <a:endParaRPr lang="ru-RU" b="1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ru-RU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𝟖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𝟖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  <a:latin typeface="Calibri"/>
                  <a:ea typeface="Cambria Math"/>
                </a:endParaRPr>
              </a:p>
              <a:p>
                <a:pPr lvl="0"/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За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2004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год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популярность продукта A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изменилась </a:t>
                </a:r>
                <a:r>
                  <a:rPr lang="ru-RU" b="1" dirty="0" smtClean="0">
                    <a:solidFill>
                      <a:prstClr val="black"/>
                    </a:solidFill>
                    <a:latin typeface="Calibri"/>
                  </a:rPr>
                  <a:t>и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стала </a:t>
                </a:r>
                <a:endParaRPr lang="ru-RU" b="1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𝟖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b="1" dirty="0" smtClean="0">
                  <a:solidFill>
                    <a:prstClr val="black"/>
                  </a:solidFill>
                  <a:latin typeface="Tw Cen MT"/>
                  <a:ea typeface="Cambria Math"/>
                </a:endParaRPr>
              </a:p>
              <a:p>
                <a:pPr lvl="0"/>
                <a:endParaRPr lang="en-US" b="1" dirty="0">
                  <a:solidFill>
                    <a:prstClr val="black"/>
                  </a:solidFill>
                  <a:latin typeface="Tw Cen MT"/>
                  <a:ea typeface="Cambria Math"/>
                </a:endParaRPr>
              </a:p>
              <a:p>
                <a:pPr lvl="0"/>
                <a:r>
                  <a:rPr lang="ru-RU" b="1" dirty="0">
                    <a:solidFill>
                      <a:prstClr val="black"/>
                    </a:solidFill>
                    <a:latin typeface="Calibri"/>
                    <a:ea typeface="Cambria Math"/>
                  </a:rPr>
                  <a:t>2. Пусть первоначальная популярность продукта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𝑩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w Cen MT"/>
                    <a:ea typeface="Cambria Math"/>
                  </a:rPr>
                  <a:t>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  <a:ea typeface="Cambria Math"/>
                  </a:rPr>
                  <a:t>равна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𝒚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w Cen MT"/>
                    <a:ea typeface="Cambria Math"/>
                  </a:rPr>
                  <a:t>.</a:t>
                </a:r>
              </a:p>
              <a:p>
                <a:pPr lvl="0"/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Популярность продукта B в 2002 году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выросла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на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20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%</a:t>
                </a:r>
                <a:r>
                  <a:rPr lang="en-US" b="1" dirty="0">
                    <a:solidFill>
                      <a:prstClr val="black"/>
                    </a:solidFill>
                    <a:latin typeface="Tw Cen MT"/>
                  </a:rPr>
                  <a:t>, </a:t>
                </a:r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и стала 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𝟐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w Cen MT"/>
                  </a:rPr>
                  <a:t>.</a:t>
                </a:r>
              </a:p>
              <a:p>
                <a:pPr lvl="0"/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З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а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2004 год снизилась на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10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%</a:t>
                </a:r>
                <a:r>
                  <a:rPr lang="en-US" b="1" i="1" dirty="0">
                    <a:solidFill>
                      <a:srgbClr val="FF0000"/>
                    </a:solidFill>
                    <a:latin typeface="Tw Cen MT"/>
                  </a:rPr>
                  <a:t>, </a:t>
                </a:r>
                <a:r>
                  <a:rPr lang="ru-RU" b="1" dirty="0">
                    <a:solidFill>
                      <a:srgbClr val="002060"/>
                    </a:solidFill>
                    <a:latin typeface="Calibri"/>
                  </a:rPr>
                  <a:t>и стала </a:t>
                </a:r>
                <a:endParaRPr lang="ru-RU" b="1" dirty="0" smtClean="0">
                  <a:solidFill>
                    <a:srgbClr val="002060"/>
                  </a:solidFill>
                  <a:latin typeface="Calibri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𝟗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𝟗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</m:oMath>
                  </m:oMathPara>
                </a14:m>
                <a:endParaRPr lang="ru-RU" b="1" dirty="0" smtClean="0">
                  <a:solidFill>
                    <a:prstClr val="black"/>
                  </a:solidFill>
                  <a:latin typeface="Calibri"/>
                  <a:ea typeface="Cambria Math"/>
                </a:endParaRPr>
              </a:p>
              <a:p>
                <a:pPr lvl="0"/>
                <a:endParaRPr lang="ru-RU" b="1" dirty="0">
                  <a:solidFill>
                    <a:prstClr val="black"/>
                  </a:solidFill>
                  <a:latin typeface="Calibri"/>
                  <a:ea typeface="Cambria Math"/>
                </a:endParaRPr>
              </a:p>
              <a:p>
                <a:pPr lvl="0"/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3. </a:t>
                </a:r>
                <a:r>
                  <a:rPr lang="ru-RU" b="1" dirty="0">
                    <a:solidFill>
                      <a:srgbClr val="002060"/>
                    </a:solidFill>
                    <a:latin typeface="Calibri"/>
                  </a:rPr>
                  <a:t>В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конце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2004 года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популярность продукта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A </a:t>
                </a:r>
                <a:r>
                  <a:rPr lang="en-US" b="1" i="1" dirty="0">
                    <a:solidFill>
                      <a:srgbClr val="FF0000"/>
                    </a:solidFill>
                    <a:latin typeface="Tw Cen MT"/>
                  </a:rPr>
                  <a:t>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сравнялась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с популярностью продукта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B</a:t>
                </a:r>
                <a:r>
                  <a:rPr lang="en-US" b="1" i="1" dirty="0">
                    <a:solidFill>
                      <a:srgbClr val="FF0000"/>
                    </a:solidFill>
                    <a:latin typeface="Tw Cen MT"/>
                  </a:rPr>
                  <a:t>: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𝟖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</m:d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𝟗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𝒚</m:t>
                    </m:r>
                  </m:oMath>
                </a14:m>
                <a:endParaRPr lang="ru-RU" b="1" dirty="0" smtClean="0">
                  <a:solidFill>
                    <a:prstClr val="black"/>
                  </a:solidFill>
                  <a:latin typeface="Calibri"/>
                  <a:ea typeface="Cambria Math"/>
                </a:endParaRPr>
              </a:p>
              <a:p>
                <a:pPr lvl="0"/>
                <a:endParaRPr lang="ru-RU" b="1" dirty="0">
                  <a:solidFill>
                    <a:prstClr val="black"/>
                  </a:solidFill>
                  <a:latin typeface="Calibri"/>
                  <a:ea typeface="Cambria Math"/>
                </a:endParaRPr>
              </a:p>
              <a:p>
                <a:pPr lvl="0"/>
                <a:r>
                  <a:rPr lang="ru-RU" b="1" dirty="0">
                    <a:solidFill>
                      <a:prstClr val="black"/>
                    </a:solidFill>
                    <a:latin typeface="Calibri"/>
                  </a:rPr>
                  <a:t>4.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В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начале 2002 года популярность продукта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A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составляла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3/4 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от популярности продукта </a:t>
                </a:r>
                <a:r>
                  <a:rPr lang="ru-RU" b="1" i="1" dirty="0">
                    <a:solidFill>
                      <a:srgbClr val="FF0000"/>
                    </a:solidFill>
                    <a:latin typeface="Calibri"/>
                  </a:rPr>
                  <a:t>B</a:t>
                </a:r>
                <a:r>
                  <a:rPr lang="ru-RU" b="1" i="1" dirty="0">
                    <a:solidFill>
                      <a:srgbClr val="002060"/>
                    </a:solidFill>
                    <a:latin typeface="Calibri"/>
                  </a:rPr>
                  <a:t>: 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w Cen MT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𝟖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ru-RU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𝟗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𝒚</m:t>
                    </m:r>
                  </m:oMath>
                </a14:m>
                <a:endParaRPr lang="ru-RU" b="1" dirty="0">
                  <a:solidFill>
                    <a:prstClr val="black"/>
                  </a:solidFill>
                  <a:latin typeface="Calibri"/>
                  <a:ea typeface="Cambria Math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40768"/>
                <a:ext cx="8712968" cy="5277727"/>
              </a:xfrm>
              <a:prstGeom prst="rect">
                <a:avLst/>
              </a:prstGeom>
              <a:blipFill rotWithShape="1">
                <a:blip r:embed="rId2"/>
                <a:stretch>
                  <a:fillRect l="-560" t="-577" r="-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815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9848"/>
          </a:xfrm>
        </p:spPr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66700" y="2060848"/>
            <a:ext cx="8488875" cy="3600400"/>
            <a:chOff x="266700" y="1347614"/>
            <a:chExt cx="8488875" cy="3600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66700" y="1347614"/>
                  <a:ext cx="4722768" cy="34797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𝟖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f>
                              <m:f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ru-RU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</m:d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𝒑</m:t>
                                </m:r>
                              </m:num>
                              <m:den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𝟏𝟎𝟎</m:t>
                                </m:r>
                              </m:den>
                            </m:f>
                          </m:e>
                        </m:d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𝟗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𝒚</m:t>
                        </m:r>
                      </m:oMath>
                    </m:oMathPara>
                  </a14:m>
                  <a:endParaRPr lang="ru-RU" b="1" dirty="0">
                    <a:solidFill>
                      <a:prstClr val="black"/>
                    </a:solidFill>
                    <a:latin typeface="Calibri"/>
                    <a:ea typeface="Cambria Math"/>
                  </a:endParaRPr>
                </a:p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𝟖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f>
                              <m:f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ru-RU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𝒑</m:t>
                                </m:r>
                              </m:num>
                              <m:den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𝟏𝟎𝟎</m:t>
                                </m:r>
                              </m:den>
                            </m:f>
                          </m:e>
                        </m:d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𝟗</m:t>
                        </m:r>
                      </m:oMath>
                    </m:oMathPara>
                  </a14:m>
                  <a:endParaRPr lang="ru-RU" b="1" dirty="0">
                    <a:solidFill>
                      <a:prstClr val="black"/>
                    </a:solidFill>
                    <a:latin typeface="Calibri"/>
                    <a:ea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     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𝟏𝟎𝟎</m:t>
                            </m:r>
                          </m:den>
                        </m:f>
                        <m:r>
                          <a:rPr lang="en-US" b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ru-RU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ru-RU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ru-RU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𝟗</m:t>
                            </m:r>
                            <m:r>
                              <m:rPr>
                                <m:nor/>
                              </m:rPr>
                              <a:rPr lang="ru-RU" b="1">
                                <a:solidFill>
                                  <a:prstClr val="black"/>
                                </a:solidFill>
                                <a:latin typeface="Calibri"/>
                                <a:ea typeface="Cambria Math"/>
                              </a:rPr>
                              <m:t> </m:t>
                            </m:r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𝟖</m:t>
                            </m:r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ru-RU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𝟏𝟐</m:t>
                            </m:r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𝟗</m:t>
                            </m:r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𝟏𝟏</m:t>
                            </m:r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𝟖</m:t>
                            </m:r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ru-RU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𝟏𝟖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𝟏𝟏</m:t>
                            </m:r>
                          </m:den>
                        </m:f>
                      </m:oMath>
                    </m:oMathPara>
                  </a14:m>
                  <a:endParaRPr lang="en-US" b="1" dirty="0" smtClean="0">
                    <a:solidFill>
                      <a:prstClr val="black"/>
                    </a:solidFill>
                    <a:latin typeface="Tw Cen MT"/>
                    <a:ea typeface="Cambria Math"/>
                  </a:endParaRPr>
                </a:p>
                <a:p>
                  <a:endParaRPr lang="ru-RU" b="1" dirty="0">
                    <a:solidFill>
                      <a:prstClr val="black"/>
                    </a:solidFill>
                    <a:latin typeface="Calibri"/>
                    <a:ea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                               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𝟏𝟎𝟎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𝟏𝟖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𝟏𝟏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𝟕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𝟏𝟏</m:t>
                            </m:r>
                          </m:den>
                        </m:f>
                      </m:oMath>
                    </m:oMathPara>
                  </a14:m>
                  <a:endParaRPr lang="en-US" dirty="0" smtClean="0">
                    <a:solidFill>
                      <a:prstClr val="black"/>
                    </a:solidFill>
                    <a:latin typeface="Tw Cen MT"/>
                  </a:endParaRPr>
                </a:p>
                <a:p>
                  <a:endParaRPr lang="en-US" dirty="0" smtClean="0">
                    <a:solidFill>
                      <a:prstClr val="black"/>
                    </a:solidFill>
                    <a:latin typeface="Tw Cen MT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𝒑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𝟕𝟎𝟎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𝟏𝟏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%</m:t>
                        </m:r>
                      </m:oMath>
                    </m:oMathPara>
                  </a14:m>
                  <a:endParaRPr lang="ru-RU" b="1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00" y="1347614"/>
                  <a:ext cx="4722768" cy="347973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139952" y="3804496"/>
                  <a:ext cx="4615623" cy="1143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800" b="1" dirty="0" smtClean="0">
                      <a:solidFill>
                        <a:srgbClr val="FF0000"/>
                      </a:solidFill>
                      <a:latin typeface="Calibri"/>
                    </a:rPr>
                    <a:t>Ответ: увеличилась 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𝟕𝟎𝟎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den>
                      </m:f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%</m:t>
                      </m:r>
                    </m:oMath>
                  </a14:m>
                  <a:endParaRPr lang="ru-RU" sz="2800" b="1" dirty="0">
                    <a:solidFill>
                      <a:srgbClr val="FF0000"/>
                    </a:solidFill>
                    <a:latin typeface="Calibri"/>
                  </a:endParaRPr>
                </a:p>
                <a:p>
                  <a:endParaRPr lang="ru-RU" sz="2800" b="1" dirty="0">
                    <a:solidFill>
                      <a:srgbClr val="FF0000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9952" y="3804496"/>
                  <a:ext cx="4615623" cy="114351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64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10269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2928"/>
            <a:ext cx="8229600" cy="1069848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№7</a:t>
            </a:r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1633877"/>
            <a:ext cx="8429684" cy="500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Фермер получил кредит в банке под определенный процент годовых.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Через год фермер в счет погашения кредита вернул в банк  ¾  от всей суммы, которую он должен был банку к этому времени, а еще через год в счет полного погашения кредита он внес в банк сумму на 21% превышающую величину полученного кредита.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Каков процент годовых по кредиту в данном банке?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460932" y="6381328"/>
            <a:ext cx="128753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/>
              <a:t>решение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176</TotalTime>
  <Words>984</Words>
  <Application>Microsoft Office PowerPoint</Application>
  <PresentationFormat>Экран (4:3)</PresentationFormat>
  <Paragraphs>112</Paragraphs>
  <Slides>15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Решение задач экономического характера</vt:lpstr>
      <vt:lpstr>Презентация PowerPoint</vt:lpstr>
      <vt:lpstr>Условия домашней задачи</vt:lpstr>
      <vt:lpstr>Задача №3 (для самостоятельного решения)</vt:lpstr>
      <vt:lpstr>Задача №3</vt:lpstr>
      <vt:lpstr>Задача №4</vt:lpstr>
      <vt:lpstr>Задача №4</vt:lpstr>
      <vt:lpstr>Задача №4</vt:lpstr>
      <vt:lpstr>Задача №7</vt:lpstr>
      <vt:lpstr>Задача №7</vt:lpstr>
      <vt:lpstr>Самостоятельная работа: Задача №9</vt:lpstr>
      <vt:lpstr>Самостоятельная работа: Задача №9</vt:lpstr>
      <vt:lpstr>Критерии оценивания:</vt:lpstr>
      <vt:lpstr>Задания для самостоятельного выполнения дома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экономического характера</dc:title>
  <dc:creator>User</dc:creator>
  <cp:lastModifiedBy>дом</cp:lastModifiedBy>
  <cp:revision>7</cp:revision>
  <dcterms:created xsi:type="dcterms:W3CDTF">2015-03-18T09:05:19Z</dcterms:created>
  <dcterms:modified xsi:type="dcterms:W3CDTF">2015-03-18T19:13:04Z</dcterms:modified>
</cp:coreProperties>
</file>