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95" r:id="rId15"/>
    <p:sldId id="276" r:id="rId16"/>
    <p:sldId id="277" r:id="rId17"/>
    <p:sldId id="279" r:id="rId18"/>
    <p:sldId id="282" r:id="rId19"/>
    <p:sldId id="283" r:id="rId20"/>
    <p:sldId id="286" r:id="rId21"/>
    <p:sldId id="287" r:id="rId22"/>
    <p:sldId id="296" r:id="rId23"/>
    <p:sldId id="294" r:id="rId24"/>
    <p:sldId id="281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2" r:id="rId40"/>
    <p:sldId id="31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99FF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BC8D-246C-4B3A-AEFE-542081142D6F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6F44-7105-4BA5-B946-C93359B6B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00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5218-3C1E-4CF2-A14A-A4A2ECA25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0120-F073-43CB-875C-ABE13D222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DB56-37BA-4771-8E2A-ADB7D09B1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-271463"/>
            <a:ext cx="7770812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A6B2-6DEB-4CB6-9468-CB994DBED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-206375"/>
            <a:ext cx="7559675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4213" y="1600200"/>
            <a:ext cx="4062412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99025" y="1600200"/>
            <a:ext cx="4064000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28A48-4230-468D-9DBD-6128BEFE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046F-0AE7-4301-9354-71CF53CE4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A9446-6E4E-487E-AA03-636BFE8C1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052CA-B717-40B1-B55C-14E04EE4F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D4CC-35D3-458B-A20B-789C8172B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9C713-0B6D-417E-B199-FC8546E2E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AF88-DC38-49EC-98AD-4AAF5824E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6546F-4FBE-4281-A9DE-B5E03688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EA71-62BA-4AC7-BEFF-0D67970C5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E04000-8C2F-4450-8B1A-E195F50A8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5400" b="1" smtClean="0">
                <a:solidFill>
                  <a:srgbClr val="FF0000"/>
                </a:solidFill>
                <a:latin typeface="Calibri" pitchFamily="34" charset="0"/>
              </a:rPr>
              <a:t>Основные рекомендации к разработке и проведению здоровьесберегающего урока</a:t>
            </a:r>
            <a:endParaRPr lang="ru-RU" sz="540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FF0000"/>
                </a:solidFill>
              </a:rPr>
              <a:t>Задачи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Организация психолого-педагогических мероприятий, направленных на сохранение здоровья воспитанников, школьников и педагогов.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Смягчение адаптационных периодов.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Улучшение санитарно-гигиенического состояния школы.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Активизация жизнедеятельности детей средствами физической подготовки.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Профилактика заболеваний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Сотрудничество со специалистами здравоохранения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Просветительская работа.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Гимнастика для глаз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Пальчиковая гимнастика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Физкультурные минутки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Дыхательная гимнастика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Точечный массаж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Релаксация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Бассейн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</a:rPr>
              <a:t>«Гимнастика, физические упражнения, ходьба должны прочно войти в повседневный быт каждого, кто хочет сохранить работоспособность, здоровье,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  полноценную и радостную жизнь»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                        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Гиппократ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3600" smtClean="0">
                <a:solidFill>
                  <a:srgbClr val="FF0000"/>
                </a:solidFill>
              </a:rPr>
              <a:t>Пальчиковая гимнастика.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solidFill>
                  <a:srgbClr val="7030A0"/>
                </a:solidFill>
              </a:rPr>
              <a:t>« Рука является вышедшим наружу мозгом.»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/>
              <a:t>                                                             И.Кант</a:t>
            </a:r>
            <a:r>
              <a:rPr lang="ru-RU" sz="2400" smtClean="0">
                <a:solidFill>
                  <a:srgbClr val="7030A0"/>
                </a:solidFill>
              </a:rPr>
              <a:t/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/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/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Задачи: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800" smtClean="0"/>
              <a:t>-стимуляция развития речи</a:t>
            </a:r>
            <a:br>
              <a:rPr lang="ru-RU" sz="2800" smtClean="0"/>
            </a:br>
            <a:r>
              <a:rPr lang="ru-RU" sz="2800" smtClean="0"/>
              <a:t>-профилактика нарушений зрения</a:t>
            </a:r>
            <a:br>
              <a:rPr lang="ru-RU" sz="2800" smtClean="0"/>
            </a:br>
            <a:r>
              <a:rPr lang="ru-RU" sz="2800" smtClean="0"/>
              <a:t>-расширить пространственную активность глаз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784794_ZOG0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225" y="914400"/>
            <a:ext cx="22637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Здоровье человека зависит: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На 50%-от образа жизни</a:t>
            </a:r>
          </a:p>
          <a:p>
            <a:pPr eaLnBrk="1" hangingPunct="1"/>
            <a:r>
              <a:rPr lang="ru-RU" smtClean="0"/>
              <a:t>На 25%-от состояния окружающей среды</a:t>
            </a:r>
          </a:p>
          <a:p>
            <a:pPr eaLnBrk="1" hangingPunct="1"/>
            <a:r>
              <a:rPr lang="ru-RU" smtClean="0"/>
              <a:t>На 15%-от наследственной программы</a:t>
            </a:r>
          </a:p>
          <a:p>
            <a:pPr eaLnBrk="1" hangingPunct="1"/>
            <a:r>
              <a:rPr lang="ru-RU" smtClean="0"/>
              <a:t>На10%- от возможностей медицины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/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>Пальчиковые игры могут помочь: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ru-RU" b="1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7030A0"/>
                </a:solidFill>
              </a:rPr>
              <a:t>Подготовить руку к письму;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7030A0"/>
                </a:solidFill>
              </a:rPr>
              <a:t>Развить внимание, терпение;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7030A0"/>
                </a:solidFill>
              </a:rPr>
              <a:t>Стимулировать фантазию;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7030A0"/>
                </a:solidFill>
              </a:rPr>
              <a:t>Активизировать работу мозга;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7030A0"/>
                </a:solidFill>
              </a:rPr>
              <a:t>Научиться управлять своим телом.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88" y="5257800"/>
            <a:ext cx="2543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4emu-siniaki-pod-glazami034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91000"/>
            <a:ext cx="24574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Зрительная гимнастика помогает: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ru-RU" sz="2800" b="1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7030A0"/>
                </a:solidFill>
              </a:rPr>
              <a:t>Снять физическую и психоэмоциональную напряжённость;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7030A0"/>
                </a:solidFill>
              </a:rPr>
              <a:t>Тренировать вестибулярный аппарат;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7030A0"/>
                </a:solidFill>
              </a:rPr>
              <a:t>Развить зрительную координацию;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7030A0"/>
                </a:solidFill>
              </a:rPr>
              <a:t>Укреплять глазные мышцы;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7030A0"/>
                </a:solidFill>
              </a:rPr>
              <a:t>Развить зоркость и внимательность;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7030A0"/>
                </a:solidFill>
              </a:rPr>
              <a:t>Улучшить зрение.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Cambria" pitchFamily="18" charset="0"/>
              </a:rPr>
              <a:t> Зрительная гимнастика </a:t>
            </a: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r>
              <a:rPr lang="ru-RU" sz="2400" smtClean="0">
                <a:solidFill>
                  <a:srgbClr val="7030A0"/>
                </a:solidFill>
                <a:latin typeface="Cambria" pitchFamily="18" charset="0"/>
              </a:rPr>
              <a:t>Цели: </a:t>
            </a:r>
            <a:r>
              <a:rPr lang="ru-RU" sz="2400" smtClean="0">
                <a:latin typeface="Cambria" pitchFamily="18" charset="0"/>
              </a:rPr>
              <a:t/>
            </a:r>
            <a:br>
              <a:rPr lang="ru-RU" sz="2400" smtClean="0">
                <a:latin typeface="Cambria" pitchFamily="18" charset="0"/>
              </a:rPr>
            </a:br>
            <a:r>
              <a:rPr lang="ru-RU" sz="2400" smtClean="0">
                <a:latin typeface="Cambria" pitchFamily="18" charset="0"/>
              </a:rPr>
              <a:t> Профилактика возникновения и развития близорукости.</a:t>
            </a:r>
            <a:br>
              <a:rPr lang="ru-RU" sz="2400" smtClean="0">
                <a:latin typeface="Cambria" pitchFamily="18" charset="0"/>
              </a:rPr>
            </a:br>
            <a:r>
              <a:rPr lang="ru-RU" sz="2400" smtClean="0">
                <a:latin typeface="Cambria" pitchFamily="18" charset="0"/>
              </a:rPr>
              <a:t>Расширение пространственной активности  глаз в ходе занятий.</a:t>
            </a:r>
            <a:br>
              <a:rPr lang="ru-RU" sz="2400" smtClean="0">
                <a:latin typeface="Cambria" pitchFamily="18" charset="0"/>
              </a:rPr>
            </a:br>
            <a:r>
              <a:rPr lang="ru-RU" sz="2400" smtClean="0">
                <a:latin typeface="Cambria" pitchFamily="18" charset="0"/>
              </a:rPr>
              <a:t/>
            </a:r>
            <a:br>
              <a:rPr lang="ru-RU" sz="24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>38-52% детей к окончанию начальной школы имеют снижение остроты зрения. Согласно разным теориям  одним из фактором  возникновения и развития близорукости признаются напряжённые зрительные  нагрузки. Существующие противоречия между физиологическими возможностями зрительного анализатора детей  и общепринятыми технологиями обучения, способствуют массовому возникновению зрительных  расстройств.</a:t>
            </a:r>
            <a:r>
              <a:rPr lang="ru-RU" sz="2400" smtClean="0">
                <a:latin typeface="Cambria" pitchFamily="18" charset="0"/>
              </a:rPr>
              <a:t/>
            </a:r>
            <a:br>
              <a:rPr lang="ru-RU" sz="2400" smtClean="0">
                <a:latin typeface="Cambria" pitchFamily="18" charset="0"/>
              </a:rPr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Точечный массаж помогает: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/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Проводить профилактику простудных заболеваний;</a:t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/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Закаливание детей;</a:t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/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Научить детей расслабляться, освобождаться от стрессов, перенапряжения;</a:t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/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Обучить навыкам проведения точечного массажа.</a:t>
            </a:r>
            <a:r>
              <a:rPr lang="ru-RU" sz="2800" b="1" smtClean="0">
                <a:solidFill>
                  <a:srgbClr val="7030A0"/>
                </a:solidFill>
              </a:rPr>
              <a:t/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smtClean="0"/>
          </a:p>
        </p:txBody>
      </p:sp>
      <p:pic>
        <p:nvPicPr>
          <p:cNvPr id="3" name="Рисунок 2" descr="rinit_mass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752600"/>
            <a:ext cx="1957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97c3b8b23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3716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Физкультурные минутки помогают: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ru-RU" b="1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7030A0"/>
                </a:solidFill>
              </a:rPr>
              <a:t>Снятие усталости, напряжения;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7030A0"/>
                </a:solidFill>
              </a:rPr>
              <a:t>Ослабить утомление на уроке;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7030A0"/>
                </a:solidFill>
              </a:rPr>
              <a:t>Проводить профилактику нарушения осанки;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7030A0"/>
                </a:solidFill>
              </a:rPr>
              <a:t>Поддержание работоспособности, активного внимания;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" name="Рисунок 3" descr="0_74b7f_ba084f96_xl_20111215_17927622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953000"/>
            <a:ext cx="1630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Здоровьесберегающий урок должен: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ru-RU" sz="3000" smtClean="0"/>
          </a:p>
          <a:p>
            <a:pPr eaLnBrk="1" hangingPunct="1">
              <a:buFont typeface="Wingdings" pitchFamily="2" charset="2"/>
              <a:buChar char="v"/>
            </a:pPr>
            <a:endParaRPr lang="ru-RU" sz="300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3000" smtClean="0"/>
              <a:t>воспитывать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smtClean="0"/>
              <a:t> стимулировать у детей желание жить, быть здоровыми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smtClean="0"/>
              <a:t> учить их ощущать радость от каждого прожитого дня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smtClean="0"/>
              <a:t> показывать им, что жизнь - это прекрасно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smtClean="0"/>
              <a:t> вызывать у них позитивную самооценку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6205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FF0000"/>
                </a:solidFill>
              </a:rPr>
              <a:t/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/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4400" smtClean="0">
                <a:solidFill>
                  <a:srgbClr val="FF0000"/>
                </a:solidFill>
              </a:rPr>
              <a:t>Релаксация на уроках.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01000" cy="4691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ru-RU" sz="2400" b="1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7030A0"/>
                </a:solidFill>
              </a:rPr>
              <a:t>Помогает снять стресс;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7030A0"/>
                </a:solidFill>
              </a:rPr>
              <a:t>Расслабление мышц;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7030A0"/>
                </a:solidFill>
              </a:rPr>
              <a:t>Снятие усталости;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7030A0"/>
                </a:solidFill>
              </a:rPr>
              <a:t>Восстановление работоспособности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Дыхательная гимнастика.</a:t>
            </a:r>
          </a:p>
        </p:txBody>
      </p:sp>
      <p:pic>
        <p:nvPicPr>
          <p:cNvPr id="5" name="Содержимое 4" descr="0_61_bubble_girl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52400"/>
            <a:ext cx="3352800" cy="2514600"/>
          </a:xfrm>
        </p:spPr>
      </p:pic>
      <p:sp>
        <p:nvSpPr>
          <p:cNvPr id="2970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>
                <a:solidFill>
                  <a:srgbClr val="7030A0"/>
                </a:solidFill>
              </a:rPr>
              <a:t>Укрепление дыхательной мускулатуры;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>
                <a:solidFill>
                  <a:srgbClr val="7030A0"/>
                </a:solidFill>
              </a:rPr>
              <a:t>Уменьшение заболеваний дыхательной системы;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>
                <a:solidFill>
                  <a:srgbClr val="7030A0"/>
                </a:solidFill>
              </a:rPr>
              <a:t>Повышает общую сопротивляемость организма, его тонус, оздоровляет нервно-психическое состояние.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6" name="Рисунок 5" descr="48b1996f3571-300x2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3657600"/>
            <a:ext cx="3289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Экологическое пространство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Проветривание помещений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Наличие живого уголка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Озеленение кабинета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Освещение кабинета</a:t>
            </a: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76400"/>
            <a:ext cx="18859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9314_XXkgF2FSM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18288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7030A0"/>
                </a:solidFill>
              </a:rPr>
              <a:t>  </a:t>
            </a:r>
            <a:r>
              <a:rPr lang="ru-RU" b="1" i="1" smtClean="0">
                <a:solidFill>
                  <a:srgbClr val="7030A0"/>
                </a:solidFill>
              </a:rPr>
              <a:t>«Состояние здоровья подрастающего поколения – важнейший показатель благополучия общества и государства, не только отражающий настоящую ситуацию, но и дающий прогноз на будущее».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Х</a:t>
            </a:r>
            <a:r>
              <a:rPr lang="ru-RU" sz="3200" b="1" smtClean="0"/>
              <a:t>очешь быть счастлив один день</a:t>
            </a:r>
            <a:r>
              <a:rPr lang="ru-RU" sz="3200" smtClean="0"/>
              <a:t> – </a:t>
            </a:r>
            <a:br>
              <a:rPr lang="ru-RU" sz="3200" smtClean="0"/>
            </a:br>
            <a:r>
              <a:rPr lang="ru-RU" sz="3200" smtClean="0"/>
              <a:t>сходи в гости</a:t>
            </a:r>
            <a:br>
              <a:rPr lang="ru-RU" sz="3200" smtClean="0"/>
            </a:br>
            <a:r>
              <a:rPr lang="ru-RU" sz="3200" b="1" smtClean="0"/>
              <a:t>Хочешь быть счастлив неделю</a:t>
            </a:r>
            <a:r>
              <a:rPr lang="ru-RU" sz="3200" smtClean="0"/>
              <a:t> – </a:t>
            </a:r>
            <a:br>
              <a:rPr lang="ru-RU" sz="3200" smtClean="0"/>
            </a:br>
            <a:r>
              <a:rPr lang="ru-RU" sz="3200" smtClean="0"/>
              <a:t>женись</a:t>
            </a:r>
            <a:br>
              <a:rPr lang="ru-RU" sz="3200" smtClean="0"/>
            </a:br>
            <a:r>
              <a:rPr lang="ru-RU" sz="3200" b="1" smtClean="0"/>
              <a:t>Хочешь быть счастлив месяц</a:t>
            </a:r>
            <a:r>
              <a:rPr lang="ru-RU" sz="3200" smtClean="0"/>
              <a:t> – </a:t>
            </a:r>
            <a:br>
              <a:rPr lang="ru-RU" sz="3200" smtClean="0"/>
            </a:br>
            <a:r>
              <a:rPr lang="ru-RU" sz="3200" smtClean="0"/>
              <a:t>купи себе машину</a:t>
            </a:r>
            <a:br>
              <a:rPr lang="ru-RU" sz="3200" smtClean="0"/>
            </a:br>
            <a:r>
              <a:rPr lang="ru-RU" sz="3200" b="1" smtClean="0"/>
              <a:t>Хочешь быть счастлив всю жизнь</a:t>
            </a:r>
            <a:r>
              <a:rPr lang="ru-RU" sz="3200" smtClean="0"/>
              <a:t> –</a:t>
            </a:r>
            <a:br>
              <a:rPr lang="ru-RU" sz="3200" smtClean="0"/>
            </a:br>
            <a:r>
              <a:rPr lang="ru-RU" sz="3200" b="1" i="1" smtClean="0"/>
              <a:t> </a:t>
            </a:r>
            <a:r>
              <a:rPr lang="ru-RU" sz="3200" b="1" i="1" smtClean="0">
                <a:solidFill>
                  <a:srgbClr val="FF0066"/>
                </a:solidFill>
              </a:rPr>
              <a:t>будь здоров!</a:t>
            </a:r>
            <a:r>
              <a:rPr lang="ru-RU" sz="32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17399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mtClean="0">
                <a:latin typeface="Arial" charset="0"/>
              </a:rPr>
              <a:t>Здоровьесберегающие</a:t>
            </a:r>
            <a:br>
              <a:rPr lang="ru-RU" sz="3600" b="1" smtClean="0">
                <a:latin typeface="Arial" charset="0"/>
              </a:rPr>
            </a:br>
            <a:r>
              <a:rPr lang="ru-RU" sz="3600" b="1" smtClean="0">
                <a:latin typeface="Arial" charset="0"/>
              </a:rPr>
              <a:t>технологии в школе</a:t>
            </a:r>
            <a:br>
              <a:rPr lang="ru-RU" sz="3600" b="1" smtClean="0">
                <a:latin typeface="Arial" charset="0"/>
              </a:rPr>
            </a:br>
            <a:endParaRPr lang="ru-RU" sz="3600" b="1" smtClean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95400" y="1981200"/>
            <a:ext cx="7467600" cy="370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«Забота о здоровье – это важнейший труд воспитателя. От жизнедеятельности, бодрости детей зависит их духовная жизнь, мировоззрение, умственное развитие, прочность знаний, вера в свои силы…».</a:t>
            </a:r>
          </a:p>
          <a:p>
            <a:pPr>
              <a:lnSpc>
                <a:spcPct val="80000"/>
              </a:lnSpc>
              <a:spcBef>
                <a:spcPts val="8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                                   </a:t>
            </a:r>
            <a:r>
              <a:rPr lang="ru-RU" sz="3200" b="1">
                <a:solidFill>
                  <a:srgbClr val="000000"/>
                </a:solidFill>
              </a:rPr>
              <a:t>В.А.Сухомлинский</a:t>
            </a:r>
            <a:r>
              <a:rPr lang="ru-RU" sz="32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126413" cy="11890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Здоровье ученика в норме, если: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143000" y="1905000"/>
            <a:ext cx="8001000" cy="3738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000000"/>
                </a:solidFill>
              </a:rPr>
              <a:t>в физическом плане</a:t>
            </a:r>
            <a:r>
              <a:rPr lang="ru-RU" sz="2200">
                <a:solidFill>
                  <a:srgbClr val="000000"/>
                </a:solidFill>
              </a:rPr>
              <a:t> – здоровье позволяет ему справляться с учебной нагрузкой, ребенок умеет преодолевать усталость;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000000"/>
                </a:solidFill>
              </a:rPr>
              <a:t>в социальном плане</a:t>
            </a:r>
            <a:r>
              <a:rPr lang="ru-RU" sz="2200">
                <a:solidFill>
                  <a:srgbClr val="000000"/>
                </a:solidFill>
              </a:rPr>
              <a:t> – он коммуникабелен, общителен;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000000"/>
                </a:solidFill>
              </a:rPr>
              <a:t>в эмоциональном плане</a:t>
            </a:r>
            <a:r>
              <a:rPr lang="ru-RU" sz="2200">
                <a:solidFill>
                  <a:srgbClr val="000000"/>
                </a:solidFill>
              </a:rPr>
              <a:t> – ребенок уравновешен, способен удивляться и восхищаться;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000000"/>
                </a:solidFill>
              </a:rPr>
              <a:t>в интеллектуальном плане</a:t>
            </a:r>
            <a:r>
              <a:rPr lang="ru-RU" sz="2200">
                <a:solidFill>
                  <a:srgbClr val="000000"/>
                </a:solidFill>
              </a:rPr>
              <a:t> – учащийся проявляет хорошие умственные способности, наблюдательность, воображение, самообучаемость;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000000"/>
                </a:solidFill>
              </a:rPr>
              <a:t>в нравственном плане</a:t>
            </a:r>
            <a:r>
              <a:rPr lang="ru-RU" sz="2200">
                <a:solidFill>
                  <a:srgbClr val="000000"/>
                </a:solidFill>
              </a:rPr>
              <a:t> – он признает основные общечеловеческие ценности.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561263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Здоровьесберегающие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образовательные технологии</a:t>
            </a:r>
            <a:r>
              <a:rPr lang="ru-RU" sz="3600" smtClean="0">
                <a:latin typeface="Arial" charset="0"/>
              </a:rPr>
              <a:t>.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371600" y="2362200"/>
            <a:ext cx="7308850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00"/>
              </a:spcBef>
              <a:buClr>
                <a:srgbClr val="BBE0E3"/>
              </a:buClr>
              <a:buSzPct val="7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2800" b="1">
                <a:solidFill>
                  <a:srgbClr val="000000"/>
                </a:solidFill>
              </a:rPr>
              <a:t>Здоровьесберегающие образовательные технологии – это системный подход к обучению и воспитанию, построенный на стремлении педагога не нанести ущерб здоровью учащихся.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74638"/>
            <a:ext cx="7561263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Принципы здоровьесбережения</a:t>
            </a:r>
            <a:r>
              <a:rPr lang="en-US" sz="3300" b="1" smtClean="0">
                <a:latin typeface="Arial" charset="0"/>
              </a:rPr>
              <a:t>: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43000" y="1828800"/>
            <a:ext cx="7543800" cy="384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1250"/>
              </a:spcBef>
              <a:buClr>
                <a:srgbClr val="99CC00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 «</a:t>
            </a:r>
            <a:r>
              <a:rPr lang="ru-RU" sz="2000" b="1" i="1">
                <a:solidFill>
                  <a:srgbClr val="000000"/>
                </a:solidFill>
              </a:rPr>
              <a:t>Не навреди</a:t>
            </a:r>
            <a:r>
              <a:rPr lang="ru-RU" sz="2000" b="1">
                <a:solidFill>
                  <a:srgbClr val="000000"/>
                </a:solidFill>
              </a:rPr>
              <a:t>!».</a:t>
            </a:r>
          </a:p>
          <a:p>
            <a:pPr>
              <a:lnSpc>
                <a:spcPct val="80000"/>
              </a:lnSpc>
              <a:spcBef>
                <a:spcPts val="1250"/>
              </a:spcBef>
              <a:buClr>
                <a:srgbClr val="99CC00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 Приоритет заботы о здоровье учителя и учащего</a:t>
            </a:r>
            <a:r>
              <a:rPr lang="ru-RU" sz="2000" b="1">
                <a:solidFill>
                  <a:srgbClr val="000000"/>
                </a:solidFill>
              </a:rPr>
              <a:t>ся.</a:t>
            </a:r>
          </a:p>
          <a:p>
            <a:pPr>
              <a:lnSpc>
                <a:spcPct val="80000"/>
              </a:lnSpc>
              <a:spcBef>
                <a:spcPts val="1250"/>
              </a:spcBef>
              <a:buClr>
                <a:srgbClr val="99CC00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 Непрерывность и преемственность.</a:t>
            </a:r>
            <a:r>
              <a:rPr lang="ru-RU" sz="20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1250"/>
              </a:spcBef>
              <a:buClr>
                <a:srgbClr val="99CC00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 Субьект</a:t>
            </a:r>
            <a:r>
              <a:rPr lang="ru-RU" sz="2000" b="1">
                <a:solidFill>
                  <a:srgbClr val="000000"/>
                </a:solidFill>
              </a:rPr>
              <a:t>-</a:t>
            </a:r>
            <a:r>
              <a:rPr lang="ru-RU" sz="2000" b="1" i="1">
                <a:solidFill>
                  <a:srgbClr val="000000"/>
                </a:solidFill>
              </a:rPr>
              <a:t>субьективные взаимоотношения</a:t>
            </a:r>
            <a:r>
              <a:rPr lang="ru-RU" sz="2000" b="1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1250"/>
              </a:spcBef>
              <a:buClr>
                <a:srgbClr val="99CC00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 Соответствие содержания и организации обучения возрастным особенностям усащихся.</a:t>
            </a:r>
            <a:r>
              <a:rPr lang="ru-RU" sz="20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1250"/>
              </a:spcBef>
              <a:buClr>
                <a:srgbClr val="99CC00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 Комплексный, междисциплинарный подход</a:t>
            </a:r>
            <a:r>
              <a:rPr lang="ru-RU" sz="2000" b="1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1250"/>
              </a:spcBef>
              <a:buClr>
                <a:srgbClr val="99CC00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 Успех порождает успех</a:t>
            </a:r>
            <a:r>
              <a:rPr lang="ru-RU" sz="2000" b="1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1250"/>
              </a:spcBef>
              <a:buClr>
                <a:srgbClr val="99CC00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 Активность.</a:t>
            </a:r>
          </a:p>
          <a:p>
            <a:pPr>
              <a:lnSpc>
                <a:spcPct val="80000"/>
              </a:lnSpc>
              <a:spcBef>
                <a:spcPts val="1250"/>
              </a:spcBef>
              <a:buClr>
                <a:srgbClr val="99CC00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 Ответственность за свое здоровье.</a:t>
            </a:r>
            <a:r>
              <a:rPr lang="ru-RU" sz="20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/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Отличительные особенности здоровьесберегающих образовательных технологий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3000" smtClean="0"/>
          </a:p>
          <a:p>
            <a:pPr eaLnBrk="1" hangingPunct="1"/>
            <a:r>
              <a:rPr lang="ru-RU" sz="3000" smtClean="0"/>
              <a:t>отсутствие назидательности и авторитарности </a:t>
            </a:r>
          </a:p>
          <a:p>
            <a:pPr eaLnBrk="1" hangingPunct="1"/>
            <a:r>
              <a:rPr lang="ru-RU" sz="3000" smtClean="0"/>
              <a:t>элементы индивидуализации обучения </a:t>
            </a:r>
          </a:p>
          <a:p>
            <a:pPr eaLnBrk="1" hangingPunct="1"/>
            <a:r>
              <a:rPr lang="ru-RU" sz="3000" smtClean="0"/>
              <a:t>наличие мотивации на здоровый образ жизни учителя и учеников </a:t>
            </a:r>
          </a:p>
          <a:p>
            <a:pPr eaLnBrk="1" hangingPunct="1"/>
            <a:r>
              <a:rPr lang="ru-RU" sz="3000" smtClean="0"/>
              <a:t>интерес к учебе, желание идти в школу </a:t>
            </a:r>
          </a:p>
          <a:p>
            <a:pPr eaLnBrk="1" hangingPunct="1"/>
            <a:r>
              <a:rPr lang="ru-RU" sz="3000" smtClean="0"/>
              <a:t>наличие физкультминуток </a:t>
            </a:r>
          </a:p>
          <a:p>
            <a:pPr eaLnBrk="1" hangingPunct="1"/>
            <a:r>
              <a:rPr lang="ru-RU" sz="3000" smtClean="0"/>
              <a:t>наличие гигиенического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561263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Критерии здоровьесбережения и уровни гигиенической рациональности урока.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1295400" y="1905000"/>
          <a:ext cx="7392988" cy="3652838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1373188"/>
                <a:gridCol w="1524000"/>
                <a:gridCol w="1295400"/>
              </a:tblGrid>
              <a:tr h="1362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Критерии здоровье- сбережения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Характерис-тика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Рациональ-ный уровень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Недостаточ-но 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0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Количество видов учебной деятель-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ности</a:t>
                      </a: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Виды учебной деятельности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: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 опрос,письмо,чтение,слуша-ние,рассказ, ответы на вопросы,рас- сматривание,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списывание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4-7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2-3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1-2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561263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Критерии здоровьесбережения и уровни гигиенической рациональности урока.</a:t>
            </a:r>
          </a:p>
        </p:txBody>
      </p:sp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1295400" y="1905000"/>
          <a:ext cx="7392988" cy="3652838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1373188"/>
                <a:gridCol w="1524000"/>
                <a:gridCol w="1295400"/>
              </a:tblGrid>
              <a:tr h="1362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Критерии здоровье- сбережения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Характерис-тика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Рациональ-ный уровень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Недостаточ-но 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0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 более 10 мин.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11-15 мин.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Более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 15 мин.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5" name="Text Box 40"/>
          <p:cNvSpPr txBox="1">
            <a:spLocks noChangeArrowheads="1"/>
          </p:cNvSpPr>
          <p:nvPr/>
        </p:nvSpPr>
        <p:spPr bwMode="auto">
          <a:xfrm>
            <a:off x="1355725" y="3419475"/>
            <a:ext cx="1387475" cy="204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Средняя продолжи- тельность и частота чередова-ния видов деятельно-сти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561263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Критерии здоровьесбережения и уровни гигиенической рациональности урока.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1295400" y="1905000"/>
          <a:ext cx="7392988" cy="3889375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1373188"/>
                <a:gridCol w="1524000"/>
                <a:gridCol w="1295400"/>
              </a:tblGrid>
              <a:tr h="1362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Критерии здоровье- сбережения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Характерис-тика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Рациональ-ный уровень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Недостаточ-но 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3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Количество видов пре-подавания</a:t>
                      </a: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Виды препода- вания: словесный, наглядный, самостоятель-ная или практическая работа, аудиовизуаль- ный 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 менее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3-х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2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561263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Критерии здоровьесбережения и уровни гигиенической рациональности урока</a:t>
            </a:r>
            <a:r>
              <a:rPr lang="ru-RU" sz="2400" b="1" smtClean="0">
                <a:latin typeface="Arial" charset="0"/>
              </a:rPr>
              <a:t>.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1295400" y="1905000"/>
          <a:ext cx="7392988" cy="3849688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1373188"/>
                <a:gridCol w="1524000"/>
                <a:gridCol w="1295400"/>
              </a:tblGrid>
              <a:tr h="1362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Критерии здоровье- сбережения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Характерис-тика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Рациональ-ный уровень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Недостаточ-но 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7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Чередова-ние видов преподава-ния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Плотность урока</a:t>
                      </a: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Количество времени, затраченное школьником на работу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 позже, чем через 10-15 мин.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 менее 60% и не более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 75-80%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Через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15-20 мин.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85-90% 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 череду-ются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Более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 90%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3" name="Line 40"/>
          <p:cNvSpPr>
            <a:spLocks noChangeShapeType="1"/>
          </p:cNvSpPr>
          <p:nvPr/>
        </p:nvSpPr>
        <p:spPr bwMode="auto">
          <a:xfrm>
            <a:off x="1295400" y="4191000"/>
            <a:ext cx="7391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561263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Критерии здоровьесбережения и уровни гигиенической рациональности урока.</a:t>
            </a: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1295400" y="1905000"/>
          <a:ext cx="7392988" cy="3940175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1373188"/>
                <a:gridCol w="1524000"/>
                <a:gridCol w="1295400"/>
              </a:tblGrid>
              <a:tr h="1362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Критерии здоровье- сбережения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Характерис-тика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Рациональ-ный уровень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Недостаточ-но 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Нерацио-нальный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На 20 и 35 минуте по 1 минуте из 3-х легких упражне-ний с 3-4 повторе-ниями каждого 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1 физкульт-минутка с неправиль-ным содер- жанием или продолжи- тельностью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-128"/>
                        </a:rPr>
                        <a:t>Отсутст-вует</a:t>
                      </a:r>
                    </a:p>
                  </a:txBody>
                  <a:tcPr marL="90000" marR="90000" marT="60912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7" name="Text Box 40"/>
          <p:cNvSpPr txBox="1">
            <a:spLocks noChangeArrowheads="1"/>
          </p:cNvSpPr>
          <p:nvPr/>
        </p:nvSpPr>
        <p:spPr bwMode="auto">
          <a:xfrm>
            <a:off x="1295400" y="3276600"/>
            <a:ext cx="1524000" cy="228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Наличие, место, содержание и продолжи- тельность на уроке моментов оздоровле-ния</a:t>
            </a:r>
          </a:p>
        </p:txBody>
      </p:sp>
      <p:sp>
        <p:nvSpPr>
          <p:cNvPr id="16408" name="Text Box 41"/>
          <p:cNvSpPr txBox="1">
            <a:spLocks noChangeArrowheads="1"/>
          </p:cNvSpPr>
          <p:nvPr/>
        </p:nvSpPr>
        <p:spPr bwMode="auto">
          <a:xfrm>
            <a:off x="2743200" y="3352800"/>
            <a:ext cx="1768475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Физкультми-нутки, динами-ческие паузы, гимнастика для глаз, массаж активных точек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2713"/>
            <a:ext cx="7561263" cy="137318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Работоспособность в течение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учебного дня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1-6 классы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76400" y="1527175"/>
          <a:ext cx="6705600" cy="4403725"/>
        </p:xfrm>
        <a:graphic>
          <a:graphicData uri="http://schemas.openxmlformats.org/presentationml/2006/ole">
            <p:oleObj spid="_x0000_s1027" r:id="rId4" imgW="2828571" imgH="1857143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158750"/>
            <a:ext cx="7561263" cy="137318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Работоспособность в течение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учебного дня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7-11 классы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1295400" y="1646238"/>
          <a:ext cx="7467600" cy="4062412"/>
        </p:xfrm>
        <a:graphic>
          <a:graphicData uri="http://schemas.openxmlformats.org/presentationml/2006/ole">
            <p:oleObj spid="_x0000_s2051" r:id="rId4" imgW="3258005" imgH="1771429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12713"/>
            <a:ext cx="7561263" cy="137318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Работоспособность в течение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 рабочей недели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1-6 классы</a:t>
            </a: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1371600" y="1671638"/>
          <a:ext cx="7467600" cy="4100512"/>
        </p:xfrm>
        <a:graphic>
          <a:graphicData uri="http://schemas.openxmlformats.org/presentationml/2006/ole">
            <p:oleObj spid="_x0000_s3075" r:id="rId4" imgW="3191320" imgH="1752381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88913"/>
            <a:ext cx="7561263" cy="137318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Работоспособность в течение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рабочей недели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7-11 классы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74676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561263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Требования к проведению физкультминуток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4800600" cy="4449763"/>
          </a:xfrm>
          <a:solidFill>
            <a:srgbClr val="FFFFFF">
              <a:alpha val="50980"/>
            </a:srgbClr>
          </a:solidFill>
          <a:ln>
            <a:solidFill>
              <a:srgbClr val="FFFFFF"/>
            </a:solidFill>
          </a:ln>
        </p:spPr>
        <p:txBody>
          <a:bodyPr/>
          <a:lstStyle/>
          <a:p>
            <a:pPr marL="341313" indent="-341313" eaLnBrk="1" hangingPunct="1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smtClean="0">
                <a:latin typeface="Arial" charset="0"/>
              </a:rPr>
              <a:t>Комплексы подбираются в зависимости от   вида урока, его содержания.</a:t>
            </a:r>
          </a:p>
          <a:p>
            <a:pPr marL="341313" indent="-341313" eaLnBrk="1" hangingPunct="1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smtClean="0">
                <a:latin typeface="Arial" charset="0"/>
              </a:rPr>
              <a:t>Упражнения должны быть разнообразны, так   как однообразие снижает интерес к ним, а следовательно, и их результативность.</a:t>
            </a:r>
          </a:p>
          <a:p>
            <a:pPr marL="341313" indent="-341313" eaLnBrk="1" hangingPunct="1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smtClean="0">
                <a:latin typeface="Arial" charset="0"/>
              </a:rPr>
              <a:t>Физкультминутки должны проводиться на начальном этапе утомления, выполнение упражнений при сильном утомлении не дает желаемого результата.</a:t>
            </a:r>
          </a:p>
          <a:p>
            <a:pPr marL="341313" indent="-341313" eaLnBrk="1" hangingPunct="1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smtClean="0">
                <a:latin typeface="Arial" charset="0"/>
              </a:rPr>
              <a:t>Предпочтение нужно отдавать упражнениям для утомленных групп мышц.</a:t>
            </a:r>
          </a:p>
          <a:p>
            <a:pPr marL="341313" indent="-341313" eaLnBrk="1" hangingPunct="1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smtClean="0">
                <a:latin typeface="Arial" charset="0"/>
              </a:rPr>
              <a:t>Важно обеспечить позитивный эмоциональный настрой. </a:t>
            </a:r>
          </a:p>
          <a:p>
            <a:pPr marL="341313" indent="-341313" eaLnBrk="1" hangingPunct="1">
              <a:spcBef>
                <a:spcPts val="4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600" b="1" smtClean="0">
              <a:latin typeface="Arial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2971800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2895600" cy="217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b="1" smtClean="0">
                <a:solidFill>
                  <a:srgbClr val="FF0000"/>
                </a:solidFill>
                <a:cs typeface="Times New Roman" pitchFamily="18" charset="0"/>
              </a:rPr>
              <a:t>Основой  здоровьесберегающей технологии</a:t>
            </a:r>
            <a:r>
              <a:rPr lang="ru-RU" sz="5400" smtClean="0">
                <a:solidFill>
                  <a:srgbClr val="FF0000"/>
                </a:solidFill>
                <a:cs typeface="Times New Roman" pitchFamily="18" charset="0"/>
              </a:rPr>
              <a:t> является соблюдение </a:t>
            </a:r>
            <a:r>
              <a:rPr lang="ru-RU" sz="5400" smtClean="0">
                <a:solidFill>
                  <a:srgbClr val="FF0000"/>
                </a:solidFill>
              </a:rPr>
              <a:t>следующих </a:t>
            </a:r>
            <a:r>
              <a:rPr lang="ru-RU" sz="5400" smtClean="0">
                <a:solidFill>
                  <a:srgbClr val="FF0000"/>
                </a:solidFill>
                <a:cs typeface="Times New Roman" pitchFamily="18" charset="0"/>
              </a:rPr>
              <a:t>принципов: </a:t>
            </a:r>
            <a:endParaRPr lang="ru-RU" sz="5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350" y="274638"/>
            <a:ext cx="7561263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>
                <a:latin typeface="Arial" charset="0"/>
              </a:rPr>
              <a:t>Виды физкультминуток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3987800" cy="3886200"/>
          </a:xfrm>
          <a:solidFill>
            <a:srgbClr val="FFFFFF">
              <a:alpha val="50980"/>
            </a:srgbClr>
          </a:solidFill>
          <a:ln>
            <a:solidFill>
              <a:srgbClr val="FFFFFF"/>
            </a:solidFill>
          </a:ln>
        </p:spPr>
        <p:txBody>
          <a:bodyPr/>
          <a:lstStyle/>
          <a:p>
            <a:pPr marL="341313" indent="-341313" eaLnBrk="1" hangingPunct="1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smtClean="0">
                <a:latin typeface="Arial" charset="0"/>
              </a:rPr>
              <a:t>Упражнения для снятия общего или локального утомления.</a:t>
            </a:r>
          </a:p>
          <a:p>
            <a:pPr marL="341313" indent="-341313" eaLnBrk="1" hangingPunct="1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smtClean="0">
                <a:latin typeface="Arial" charset="0"/>
              </a:rPr>
              <a:t>Упражнения для кистей рук.</a:t>
            </a:r>
          </a:p>
          <a:p>
            <a:pPr marL="341313" indent="-341313" eaLnBrk="1" hangingPunct="1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smtClean="0">
                <a:latin typeface="Arial" charset="0"/>
              </a:rPr>
              <a:t>Гимнастика для глаз.</a:t>
            </a:r>
          </a:p>
          <a:p>
            <a:pPr marL="341313" indent="-341313" eaLnBrk="1" hangingPunct="1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smtClean="0">
                <a:latin typeface="Arial" charset="0"/>
              </a:rPr>
              <a:t>Гимнастика для слуха.</a:t>
            </a:r>
          </a:p>
          <a:p>
            <a:pPr marL="341313" indent="-341313" eaLnBrk="1" hangingPunct="1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smtClean="0">
                <a:latin typeface="Arial" charset="0"/>
              </a:rPr>
              <a:t>Упражнения корректирующие осанку.</a:t>
            </a:r>
          </a:p>
          <a:p>
            <a:pPr marL="341313" indent="-341313" eaLnBrk="1" hangingPunct="1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smtClean="0">
                <a:latin typeface="Arial" charset="0"/>
              </a:rPr>
              <a:t>Дыхательная гимнастика </a:t>
            </a:r>
          </a:p>
          <a:p>
            <a:pPr marL="341313" indent="-341313" eaLnBrk="1" hangingPunct="1"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b="1" smtClean="0">
              <a:latin typeface="Arial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944813" cy="220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267200"/>
            <a:ext cx="19812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267200"/>
            <a:ext cx="1752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Принципы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cs typeface="Times New Roman" pitchFamily="18" charset="0"/>
              </a:rPr>
              <a:t>учет возрастно-половых особенностей;</a:t>
            </a:r>
          </a:p>
          <a:p>
            <a:pPr eaLnBrk="1" hangingPunct="1"/>
            <a:r>
              <a:rPr lang="ru-RU" sz="2800" smtClean="0">
                <a:cs typeface="Times New Roman" pitchFamily="18" charset="0"/>
              </a:rPr>
              <a:t>учет состояния здоровья ученика и его индивидуальных психофизических особенностей при выборе форм, методов и средств обучения;</a:t>
            </a:r>
          </a:p>
          <a:p>
            <a:pPr eaLnBrk="1" hangingPunct="1"/>
            <a:r>
              <a:rPr lang="ru-RU" sz="2800" smtClean="0">
                <a:cs typeface="Times New Roman" pitchFamily="18" charset="0"/>
              </a:rPr>
              <a:t>структурирование урока на три части в зависимости от уровня умственной работоспособности учащихся;</a:t>
            </a:r>
          </a:p>
          <a:p>
            <a:pPr eaLnBrk="1" hangingPunct="1"/>
            <a:r>
              <a:rPr lang="ru-RU" sz="2800" smtClean="0">
                <a:cs typeface="Times New Roman" pitchFamily="18" charset="0"/>
              </a:rPr>
              <a:t>использование здоровьесберегающих действий .</a:t>
            </a:r>
            <a:endParaRPr lang="ru-RU" sz="2800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cs typeface="Times New Roman" pitchFamily="18" charset="0"/>
              </a:rPr>
              <a:t>Здоровьесберегающие действия: 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ctr" eaLnBrk="1" hangingPunct="1"/>
            <a:r>
              <a:rPr lang="ru-RU" smtClean="0"/>
              <a:t>о</a:t>
            </a:r>
            <a:r>
              <a:rPr lang="ru-RU" smtClean="0">
                <a:cs typeface="Times New Roman" pitchFamily="18" charset="0"/>
              </a:rPr>
              <a:t>птимальная плотность урока</a:t>
            </a:r>
            <a:endParaRPr lang="ru-RU" smtClean="0"/>
          </a:p>
          <a:p>
            <a:pPr algn="ctr" eaLnBrk="1" hangingPunct="1"/>
            <a:r>
              <a:rPr lang="ru-RU" smtClean="0"/>
              <a:t>ч</a:t>
            </a:r>
            <a:r>
              <a:rPr lang="ru-RU" smtClean="0">
                <a:cs typeface="Times New Roman" pitchFamily="18" charset="0"/>
              </a:rPr>
              <a:t>ередование видов учебной деятельности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" name="Рисунок 3" descr="110710_6264338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14800"/>
            <a:ext cx="2286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/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4800" b="1" smtClean="0">
                <a:solidFill>
                  <a:srgbClr val="FF0000"/>
                </a:solidFill>
              </a:rPr>
              <a:t/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4800" b="1" smtClean="0">
                <a:solidFill>
                  <a:srgbClr val="FF0000"/>
                </a:solidFill>
              </a:rPr>
              <a:t/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4800" b="1" smtClean="0">
                <a:solidFill>
                  <a:srgbClr val="FF0000"/>
                </a:solidFill>
              </a:rPr>
              <a:t/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4800" b="1" smtClean="0">
                <a:solidFill>
                  <a:srgbClr val="FF0000"/>
                </a:solidFill>
              </a:rPr>
              <a:t/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4800" b="1" smtClean="0">
                <a:solidFill>
                  <a:srgbClr val="FF0000"/>
                </a:solidFill>
              </a:rPr>
              <a:t/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4800" b="1" smtClean="0">
                <a:solidFill>
                  <a:srgbClr val="FF0000"/>
                </a:solidFill>
              </a:rPr>
              <a:t/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6000" b="1" smtClean="0">
                <a:solidFill>
                  <a:srgbClr val="FF0000"/>
                </a:solidFill>
              </a:rPr>
              <a:t>Оздоровительные моменты на уроке</a:t>
            </a:r>
            <a:r>
              <a:rPr lang="ru-RU" b="1" smtClean="0">
                <a:solidFill>
                  <a:srgbClr val="000080"/>
                </a:solidFill>
              </a:rPr>
              <a:t/>
            </a:r>
            <a:br>
              <a:rPr lang="ru-RU" b="1" smtClean="0">
                <a:solidFill>
                  <a:srgbClr val="000080"/>
                </a:solidFill>
              </a:rPr>
            </a:br>
            <a:endParaRPr lang="ru-RU" smtClean="0"/>
          </a:p>
        </p:txBody>
      </p:sp>
      <p:pic>
        <p:nvPicPr>
          <p:cNvPr id="3" name="Рисунок 2" descr="zo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836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port-det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638" y="4162425"/>
            <a:ext cx="404336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228600"/>
            <a:ext cx="5943600" cy="106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Преемственность образовательного пространства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143000" y="12954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7620000" y="1295400"/>
            <a:ext cx="533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039394" y="15994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286794" y="15994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945188" y="1600200"/>
            <a:ext cx="6080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28600" y="1828800"/>
            <a:ext cx="12192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целевая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24000" y="1905000"/>
            <a:ext cx="19050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содержательная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3505200" y="1905000"/>
            <a:ext cx="18288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технологическая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10200" y="1905000"/>
            <a:ext cx="17526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психологическая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391400" y="1828800"/>
            <a:ext cx="17526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управленческая</a:t>
            </a:r>
          </a:p>
        </p:txBody>
      </p:sp>
      <p:cxnSp>
        <p:nvCxnSpPr>
          <p:cNvPr id="29" name="Прямая со стрелкой 28"/>
          <p:cNvCxnSpPr>
            <a:stCxn id="20" idx="2"/>
          </p:cNvCxnSpPr>
          <p:nvPr/>
        </p:nvCxnSpPr>
        <p:spPr>
          <a:xfrm rot="5400000">
            <a:off x="571501" y="2324100"/>
            <a:ext cx="533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2590800"/>
            <a:ext cx="1447800" cy="396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Согласование целей и задач  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воспитания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 и обучения на отдельных ступенях развития ребенка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2211388" y="2362200"/>
            <a:ext cx="4556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600200" y="2667000"/>
            <a:ext cx="1676400" cy="3886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Обеспечение «сквозных» линий в содержании повторений, пропедевтики, разработка единых курсов изучения отдельных программ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>
            <a:stCxn id="25" idx="2"/>
          </p:cNvCxnSpPr>
          <p:nvPr/>
        </p:nvCxnSpPr>
        <p:spPr>
          <a:xfrm rot="5400000">
            <a:off x="4152901" y="2400300"/>
            <a:ext cx="533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429000" y="2667000"/>
            <a:ext cx="1905000" cy="3886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cs typeface="Times New Roman" pitchFamily="18" charset="0"/>
              </a:rPr>
              <a:t>Преемствен-ность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 средств, форм, приемов и методов воспитания и обучения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8" name="Прямая со стрелкой 77"/>
          <p:cNvCxnSpPr>
            <a:stCxn id="26" idx="2"/>
          </p:cNvCxnSpPr>
          <p:nvPr/>
        </p:nvCxnSpPr>
        <p:spPr>
          <a:xfrm rot="16200000" flipH="1">
            <a:off x="6038850" y="2381250"/>
            <a:ext cx="5334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5410200" y="2667000"/>
            <a:ext cx="1752600" cy="3886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Учет возрастных </a:t>
            </a:r>
            <a:r>
              <a:rPr lang="ru-RU" b="1" dirty="0" err="1">
                <a:solidFill>
                  <a:schemeClr val="tx1"/>
                </a:solidFill>
                <a:cs typeface="Times New Roman" pitchFamily="18" charset="0"/>
              </a:rPr>
              <a:t>особен-ностей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, снятие </a:t>
            </a:r>
            <a:r>
              <a:rPr lang="ru-RU" b="1" dirty="0" err="1">
                <a:solidFill>
                  <a:schemeClr val="tx1"/>
                </a:solidFill>
                <a:cs typeface="Times New Roman" pitchFamily="18" charset="0"/>
              </a:rPr>
              <a:t>психологи-ческих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 трудностей, адаптация переходных периодов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3" name="Прямая со стрелкой 92"/>
          <p:cNvCxnSpPr>
            <a:stCxn id="27" idx="2"/>
          </p:cNvCxnSpPr>
          <p:nvPr/>
        </p:nvCxnSpPr>
        <p:spPr>
          <a:xfrm rot="16200000" flipH="1">
            <a:off x="8020050" y="2381250"/>
            <a:ext cx="5334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7239000" y="2667000"/>
            <a:ext cx="1905000" cy="3886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Наличие общего руководства, жесткая структура комплекса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Здоровьесохранная деятельность</a:t>
            </a:r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2362200" y="1600200"/>
            <a:ext cx="6324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u="sng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u="sng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u="sng" smtClean="0">
                <a:solidFill>
                  <a:srgbClr val="FF0000"/>
                </a:solidFill>
              </a:rPr>
              <a:t>Цель:</a:t>
            </a:r>
            <a:r>
              <a:rPr lang="ru-RU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Clr>
                <a:srgbClr val="FFFF66"/>
              </a:buClr>
            </a:pPr>
            <a:r>
              <a:rPr lang="ru-RU" smtClean="0"/>
              <a:t>сохранение и укрепление здоровья детей, </a:t>
            </a:r>
          </a:p>
          <a:p>
            <a:pPr eaLnBrk="1" hangingPunct="1">
              <a:buClr>
                <a:srgbClr val="FFFF66"/>
              </a:buClr>
            </a:pPr>
            <a:r>
              <a:rPr lang="ru-RU" smtClean="0"/>
              <a:t>формирование потребности в здоровом образе жизни.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6388" name="Picture 5" descr="J022374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743200"/>
            <a:ext cx="1752600" cy="2065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996</Words>
  <Application>Microsoft Office PowerPoint</Application>
  <PresentationFormat>Экран (4:3)</PresentationFormat>
  <Paragraphs>243</Paragraphs>
  <Slides>40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       Основные рекомендации к разработке и проведению здоровьесберегающего урока</vt:lpstr>
      <vt:lpstr>  Здоровьесберегающий урок должен:</vt:lpstr>
      <vt:lpstr> Отличительные особенности здоровьесберегающих образовательных технологий</vt:lpstr>
      <vt:lpstr>      Основой  здоровьесберегающей технологии является соблюдение следующих принципов: </vt:lpstr>
      <vt:lpstr>Принципы</vt:lpstr>
      <vt:lpstr>Здоровьесберегающие действия:  </vt:lpstr>
      <vt:lpstr>       Оздоровительные моменты на уроке </vt:lpstr>
      <vt:lpstr>Слайд 8</vt:lpstr>
      <vt:lpstr>Здоровьесохранная деятельность</vt:lpstr>
      <vt:lpstr>Задачи</vt:lpstr>
      <vt:lpstr>Слайд 11</vt:lpstr>
      <vt:lpstr>Слайд 12</vt:lpstr>
      <vt:lpstr>          Пальчиковая гимнастика.   « Рука является вышедшим наружу мозгом.»                                                              И.Кант   Задачи: -стимуляция развития речи -профилактика нарушений зрения -расширить пространственную активность глаз </vt:lpstr>
      <vt:lpstr>Здоровье человека зависит:</vt:lpstr>
      <vt:lpstr> Пальчиковые игры могут помочь: </vt:lpstr>
      <vt:lpstr>Зрительная гимнастика помогает:</vt:lpstr>
      <vt:lpstr>                   Зрительная гимнастика    Цели:   Профилактика возникновения и развития близорукости. Расширение пространственной активности  глаз в ходе занятий.  38-52% детей к окончанию начальной школы имеют снижение остроты зрения. Согласно разным теориям  одним из фактором  возникновения и развития близорукости признаются напряжённые зрительные  нагрузки. Существующие противоречия между физиологическими возможностями зрительного анализатора детей  и общепринятыми технологиями обучения, способствуют массовому возникновению зрительных  расстройств. </vt:lpstr>
      <vt:lpstr>        Точечный массаж помогает:   Проводить профилактику простудных заболеваний;  Закаливание детей;  Научить детей расслабляться, освобождаться от стрессов, перенапряжения;  Обучить навыкам проведения точечного массажа. </vt:lpstr>
      <vt:lpstr>Физкультурные минутки помогают:</vt:lpstr>
      <vt:lpstr>  Релаксация на уроках.</vt:lpstr>
      <vt:lpstr>Дыхательная гимнастика.</vt:lpstr>
      <vt:lpstr>Экологическое пространство</vt:lpstr>
      <vt:lpstr>Слайд 23</vt:lpstr>
      <vt:lpstr>         Хочешь быть счастлив один день –  сходи в гости Хочешь быть счастлив неделю –  женись Хочешь быть счастлив месяц –  купи себе машину Хочешь быть счастлив всю жизнь –  будь здоров!  </vt:lpstr>
      <vt:lpstr>Здоровьесберегающие технологии в школе </vt:lpstr>
      <vt:lpstr>Слайд 26</vt:lpstr>
      <vt:lpstr>Здоровье ученика в норме, если:</vt:lpstr>
      <vt:lpstr>Здоровьесберегающие  образовательные технологии.</vt:lpstr>
      <vt:lpstr>Принципы здоровьесбережения:</vt:lpstr>
      <vt:lpstr>Критерии здоровьесбережения и уровни гигиенической рациональности урока.</vt:lpstr>
      <vt:lpstr>Критерии здоровьесбережения и уровни гигиенической рациональности урока.</vt:lpstr>
      <vt:lpstr>Критерии здоровьесбережения и уровни гигиенической рациональности урока.</vt:lpstr>
      <vt:lpstr>Критерии здоровьесбережения и уровни гигиенической рациональности урока.</vt:lpstr>
      <vt:lpstr>Критерии здоровьесбережения и уровни гигиенической рациональности урока.</vt:lpstr>
      <vt:lpstr>Работоспособность в течение  учебного дня 1-6 классы</vt:lpstr>
      <vt:lpstr>Работоспособность в течение  учебного дня 7-11 классы</vt:lpstr>
      <vt:lpstr>Работоспособность в течение  рабочей недели 1-6 классы</vt:lpstr>
      <vt:lpstr>Работоспособность в течение  рабочей недели 7-11 классы</vt:lpstr>
      <vt:lpstr>Требования к проведению физкультминуток</vt:lpstr>
      <vt:lpstr>Виды физкультминуток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Зеня</cp:lastModifiedBy>
  <cp:revision>39</cp:revision>
  <cp:lastPrinted>1601-01-01T00:00:00Z</cp:lastPrinted>
  <dcterms:created xsi:type="dcterms:W3CDTF">1601-01-01T00:00:00Z</dcterms:created>
  <dcterms:modified xsi:type="dcterms:W3CDTF">2015-10-12T18:26:01Z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