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73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6" r:id="rId11"/>
    <p:sldId id="265" r:id="rId12"/>
    <p:sldId id="267" r:id="rId13"/>
    <p:sldId id="268" r:id="rId14"/>
    <p:sldId id="272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2579"/>
    <a:srgbClr val="FFE443"/>
    <a:srgbClr val="FFE12F"/>
    <a:srgbClr val="FFE757"/>
    <a:srgbClr val="FFEB7A"/>
    <a:srgbClr val="612A8A"/>
    <a:srgbClr val="7177E5"/>
    <a:srgbClr val="808080"/>
    <a:srgbClr val="181D82"/>
    <a:srgbClr val="CC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654" autoAdjust="0"/>
  </p:normalViewPr>
  <p:slideViewPr>
    <p:cSldViewPr>
      <p:cViewPr varScale="1">
        <p:scale>
          <a:sx n="69" d="100"/>
          <a:sy n="69" d="100"/>
        </p:scale>
        <p:origin x="-858" y="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90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s58.radikal.ru/i160/1004/40/c3d333596e8b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971256"/>
          </a:xfrm>
        </p:spPr>
        <p:txBody>
          <a:bodyPr/>
          <a:lstStyle/>
          <a:p>
            <a:pPr algn="ctr"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Презентацию подготовила  </a:t>
            </a:r>
          </a:p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педагог-хореограф ГБОУ СОШ № 201 Фрунзенского района </a:t>
            </a:r>
          </a:p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г. Санкт-Петербурга </a:t>
            </a:r>
          </a:p>
          <a:p>
            <a:pPr algn="ctr">
              <a:buNone/>
            </a:pPr>
            <a:r>
              <a:rPr lang="ru-RU" sz="5400" dirty="0" smtClean="0">
                <a:solidFill>
                  <a:srgbClr val="FFFF00"/>
                </a:solidFill>
              </a:rPr>
              <a:t>Фагуник </a:t>
            </a:r>
          </a:p>
          <a:p>
            <a:pPr algn="ctr">
              <a:buNone/>
            </a:pPr>
            <a:r>
              <a:rPr lang="ru-RU" sz="5400" dirty="0" smtClean="0">
                <a:solidFill>
                  <a:srgbClr val="FFFF00"/>
                </a:solidFill>
              </a:rPr>
              <a:t>Виктория Еживна </a:t>
            </a:r>
            <a:endParaRPr lang="ru-RU" sz="5400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http://img0.liveinternet.ru/images/attach/c/1/59/267/59267436_1274354242_ab97ac4c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04664"/>
            <a:ext cx="388843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i072.radikal.ru/1003/d0/e566841287d7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60648"/>
            <a:ext cx="4680520" cy="3475011"/>
          </a:xfrm>
          <a:prstGeom prst="roundRect">
            <a:avLst>
              <a:gd name="adj" fmla="val 2074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404664"/>
            <a:ext cx="3816424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FFE75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Но история, как правило, повторяется вновь и вновь, и сопротивление только послужило возрастанию популярности вальса. Буржуазия с восторгом переняла этот танец сразу же после французской революции. Только в Париже существовало около </a:t>
            </a: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rgbClr val="FFE75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700</a:t>
            </a: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FFE75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бальных залов! </a:t>
            </a:r>
            <a:endParaRPr kumimoji="0" lang="ru-RU" sz="2200" b="1" i="1" u="none" strike="noStrike" cap="none" normalizeH="0" baseline="0" dirty="0" smtClean="0">
              <a:ln>
                <a:noFill/>
              </a:ln>
              <a:solidFill>
                <a:srgbClr val="FFE757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67944" y="3789040"/>
            <a:ext cx="478802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 smtClean="0">
                <a:solidFill>
                  <a:srgbClr val="FFE757"/>
                </a:solidFill>
              </a:rPr>
              <a:t>Специально для вальса открывались большие танцевальные залы, в которых могли разместиться до 3000 пар! Вальс побеждал не только уходящие, но и вновь возникающие, модные  танцы: мазурки и  польки.</a:t>
            </a:r>
            <a:endParaRPr lang="ru-RU" sz="2200" b="1" i="1" dirty="0">
              <a:solidFill>
                <a:srgbClr val="FFE757"/>
              </a:solidFill>
            </a:endParaRPr>
          </a:p>
        </p:txBody>
      </p:sp>
      <p:pic>
        <p:nvPicPr>
          <p:cNvPr id="5" name="Рисунок 4" descr="http://img0.liveinternet.ru/images/attach/c/1/59/267/59267436_1274354242_ab97ac4c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445224"/>
            <a:ext cx="3384376" cy="691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516216" y="3140968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Иоганн Штраус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(1825-1899) –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«король вальсов»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95536" y="434861"/>
            <a:ext cx="604867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E44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Музыка играет важную роль в танце, и каждый танец зависит от наличия соответствующей музыки. Приблизительно в 1830 году вальсу оказали огромную поддержку два великих австрийских композитора – Франц Ланнер и Иоганн Штраусс.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FFE44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71800" y="2348880"/>
            <a:ext cx="396044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FFE12F"/>
                </a:solidFill>
              </a:rPr>
              <a:t>Они были широко известны и популярны в XIX веке и способствовали популярности вальса, подарив миру более 500 произведений.</a:t>
            </a:r>
            <a:endParaRPr lang="ru-RU" sz="2000" b="1" i="1" dirty="0">
              <a:solidFill>
                <a:srgbClr val="FFE12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536" y="5373216"/>
            <a:ext cx="27363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Йозев Франц Карл Ланнер – австрийский композитор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42" name="Picture 18" descr="http://img0.liveinternet.ru/images/attach/c/1/57/695/57695121_Joseph_Lann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492896"/>
            <a:ext cx="2110652" cy="2808312"/>
          </a:xfrm>
          <a:prstGeom prst="roundRect">
            <a:avLst>
              <a:gd name="adj" fmla="val 1916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48" name="Picture 24" descr="Картинка 12 из 559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404664"/>
            <a:ext cx="2031526" cy="2664296"/>
          </a:xfrm>
          <a:prstGeom prst="roundRect">
            <a:avLst>
              <a:gd name="adj" fmla="val 1353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6" name="Прямоугольник 25"/>
          <p:cNvSpPr/>
          <p:nvPr/>
        </p:nvSpPr>
        <p:spPr>
          <a:xfrm>
            <a:off x="2915816" y="4509120"/>
            <a:ext cx="62281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FFE12F"/>
                </a:solidFill>
              </a:rPr>
              <a:t>Музыка вальса была  увековечена величайшими композиторами всех стран и времен:</a:t>
            </a:r>
            <a:r>
              <a:rPr lang="en-US" sz="2000" b="1" i="1" dirty="0" smtClean="0">
                <a:solidFill>
                  <a:srgbClr val="FFE12F"/>
                </a:solidFill>
              </a:rPr>
              <a:t> </a:t>
            </a:r>
            <a:r>
              <a:rPr lang="ru-RU" sz="2000" b="1" i="1" dirty="0" smtClean="0">
                <a:solidFill>
                  <a:srgbClr val="FFE12F"/>
                </a:solidFill>
              </a:rPr>
              <a:t>Шубертом, Легаром, Глинкой, Вебером, Шопеном, Чайковским. Они вводят мелодии вальса в свои оперы, балеты  и фортепианные произведения. </a:t>
            </a:r>
            <a:endParaRPr lang="ru-RU" sz="2000" b="1" i="1" dirty="0">
              <a:solidFill>
                <a:srgbClr val="FFE12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4008" y="404664"/>
            <a:ext cx="41044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E12F"/>
                </a:solidFill>
              </a:rPr>
              <a:t>Весь XIX век прошел под символом грациозного, летящего, страстного вальса, его танцевали везде, во всех кругах общества; он проник во многие жанры профессиональной музыки: оперу, балет, симфонию, сюиту. Вальс оказал влияние на развитие всей европейской музыки XIX и XX вв.</a:t>
            </a:r>
            <a:endParaRPr lang="ru-RU" b="1" i="1" dirty="0">
              <a:solidFill>
                <a:srgbClr val="FFE12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933056"/>
            <a:ext cx="46085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E443"/>
                </a:solidFill>
              </a:rPr>
              <a:t>Правда, история вальса знала и временные спады. Появление польки как бального танца в 40-х годах XIX в. немного снизило интерес к вальсу. Но постепенно во всех европейских столицах установилась негласная традиция: первый бал - это обязательно белое платье, смокинг и вальс! </a:t>
            </a:r>
            <a:endParaRPr lang="ru-RU" b="1" i="1" dirty="0">
              <a:solidFill>
                <a:srgbClr val="FFE443"/>
              </a:solidFill>
            </a:endParaRPr>
          </a:p>
        </p:txBody>
      </p:sp>
      <p:pic>
        <p:nvPicPr>
          <p:cNvPr id="5" name="Рисунок 4" descr="http://www.perekop.info/wp-content/uploads/ballroom-dance.jpg"/>
          <p:cNvPicPr/>
          <p:nvPr/>
        </p:nvPicPr>
        <p:blipFill>
          <a:blip r:embed="rId2" cstate="print"/>
          <a:srcRect l="14286" b="2000"/>
          <a:stretch>
            <a:fillRect/>
          </a:stretch>
        </p:blipFill>
        <p:spPr bwMode="auto">
          <a:xfrm>
            <a:off x="611560" y="404664"/>
            <a:ext cx="3816424" cy="3384376"/>
          </a:xfrm>
          <a:prstGeom prst="roundRect">
            <a:avLst>
              <a:gd name="adj" fmla="val 1666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676" name="Picture 4" descr="http://www.tunnel.ru/i/997/1324143589216344.jpeg"/>
          <p:cNvPicPr>
            <a:picLocks noChangeAspect="1" noChangeArrowheads="1"/>
          </p:cNvPicPr>
          <p:nvPr/>
        </p:nvPicPr>
        <p:blipFill>
          <a:blip r:embed="rId3" cstate="print"/>
          <a:srcRect t="4166" r="26017" b="2083"/>
          <a:stretch>
            <a:fillRect/>
          </a:stretch>
        </p:blipFill>
        <p:spPr bwMode="auto">
          <a:xfrm>
            <a:off x="4932040" y="3284984"/>
            <a:ext cx="3648690" cy="3168352"/>
          </a:xfrm>
          <a:prstGeom prst="roundRect">
            <a:avLst>
              <a:gd name="adj" fmla="val 2161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260648"/>
            <a:ext cx="48965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    </a:t>
            </a:r>
            <a:r>
              <a:rPr lang="ru-RU" sz="2000" b="1" i="1" dirty="0" smtClean="0"/>
              <a:t>Поколения эстафетой передавали этот поэтичный танец одно другому. И вот он, никогда не покидавший танцзалов, дошел до нас. Сколько за это время появилось и отшумело танцев? А вальс живет и смеется над всеми модами века. </a:t>
            </a:r>
            <a:endParaRPr lang="ru-RU" sz="2000" b="1" i="1" dirty="0"/>
          </a:p>
        </p:txBody>
      </p:sp>
      <p:pic>
        <p:nvPicPr>
          <p:cNvPr id="27652" name="Picture 4" descr="http://www.fanfics.ru/images/challenge/5/1_big.jpg"/>
          <p:cNvPicPr>
            <a:picLocks noChangeAspect="1" noChangeArrowheads="1"/>
          </p:cNvPicPr>
          <p:nvPr/>
        </p:nvPicPr>
        <p:blipFill>
          <a:blip r:embed="rId2" cstate="print"/>
          <a:srcRect l="10085" t="10713" r="18060" b="7567"/>
          <a:stretch>
            <a:fillRect/>
          </a:stretch>
        </p:blipFill>
        <p:spPr bwMode="auto">
          <a:xfrm>
            <a:off x="611560" y="2708920"/>
            <a:ext cx="3724414" cy="3528392"/>
          </a:xfrm>
          <a:prstGeom prst="roundRect">
            <a:avLst>
              <a:gd name="adj" fmla="val 1679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54" name="Picture 6" descr="http://30.media.tumblr.com/tumblr_l8hou9WT9y1qzg3f8o1_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32656"/>
            <a:ext cx="3168352" cy="4104494"/>
          </a:xfrm>
          <a:prstGeom prst="roundRect">
            <a:avLst>
              <a:gd name="adj" fmla="val 1523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4788024" y="4797152"/>
            <a:ext cx="40324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     Может быть, разгадка его в том, что когда танцуют вальс, каждой паре кажется, что их только двое, а вокруг огромный, вертящийся мир..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260648"/>
            <a:ext cx="51845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Современный вальс многогранен и полон разновидностей – медленные и степенные, быстрые и стремительные. Но всех их объединяет одно – трехдольный размер с акцентом на сильную долю. «Раз, два, три» – вот пульсация вальса, его ритмическая структура. </a:t>
            </a:r>
            <a:endParaRPr lang="en-US" b="1" i="1" smtClean="0"/>
          </a:p>
          <a:p>
            <a:r>
              <a:rPr lang="ru-RU" b="1" i="1" dirty="0" smtClean="0"/>
              <a:t>Вальс всегда кружится. Ведь даже само слово «вальс» произошло от немецкого «walzen», означающее «вращаться» или «кружится». </a:t>
            </a:r>
          </a:p>
          <a:p>
            <a:endParaRPr lang="ru-RU" b="1" i="1" dirty="0"/>
          </a:p>
        </p:txBody>
      </p:sp>
      <p:pic>
        <p:nvPicPr>
          <p:cNvPr id="29702" name="Picture 6" descr="http://i01.fsimg.ru/2/tlog_box/1434/1434653.jpg"/>
          <p:cNvPicPr>
            <a:picLocks noChangeAspect="1" noChangeArrowheads="1"/>
          </p:cNvPicPr>
          <p:nvPr/>
        </p:nvPicPr>
        <p:blipFill>
          <a:blip r:embed="rId2" cstate="print"/>
          <a:srcRect l="2520" t="7560" r="50861"/>
          <a:stretch>
            <a:fillRect/>
          </a:stretch>
        </p:blipFill>
        <p:spPr bwMode="auto">
          <a:xfrm>
            <a:off x="5724128" y="476672"/>
            <a:ext cx="2995991" cy="3960440"/>
          </a:xfrm>
          <a:prstGeom prst="roundRect">
            <a:avLst>
              <a:gd name="adj" fmla="val 1463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704" name="Picture 8" descr="http://www.dancesalon.ru/foto/mart13_2009/ball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501008"/>
            <a:ext cx="4104456" cy="3081500"/>
          </a:xfrm>
          <a:prstGeom prst="roundRect">
            <a:avLst>
              <a:gd name="adj" fmla="val 2053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508104" y="4797152"/>
            <a:ext cx="3491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Яркие ниспадающие бальные платья! Фраки! Свадьбы!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Красивая музыка! </a:t>
            </a:r>
            <a:endParaRPr lang="en-US" smtClean="0">
              <a:solidFill>
                <a:srgbClr val="002060"/>
              </a:solidFill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Сильные мелодии!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340768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На сегодняшний день существует огромное количество разновидностей вальса, но к самым распространенным можно отнести:</a:t>
            </a:r>
            <a:endParaRPr lang="ru-RU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44008" y="2852936"/>
            <a:ext cx="40324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</a:rPr>
              <a:t>Венский вальс</a:t>
            </a:r>
            <a:r>
              <a:rPr lang="en-US" sz="2000" b="1" i="1" smtClean="0">
                <a:solidFill>
                  <a:srgbClr val="7030A0"/>
                </a:solidFill>
              </a:rPr>
              <a:t> </a:t>
            </a:r>
            <a:r>
              <a:rPr lang="en-US" i="1" smtClean="0"/>
              <a:t>- </a:t>
            </a:r>
            <a:r>
              <a:rPr lang="ru-RU" b="1" i="1" dirty="0" smtClean="0"/>
              <a:t>Танец быстрый, стремительный, изящный, легкий.</a:t>
            </a:r>
            <a:endParaRPr lang="ru-RU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492896"/>
            <a:ext cx="4139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</a:rPr>
              <a:t>Медленный вальс </a:t>
            </a:r>
            <a:r>
              <a:rPr lang="ru-RU" sz="2000" i="1" dirty="0" smtClean="0"/>
              <a:t>(вальс-бостон или английский вальс)</a:t>
            </a:r>
            <a:r>
              <a:rPr lang="ru-RU" sz="2000" dirty="0" smtClean="0"/>
              <a:t> - </a:t>
            </a:r>
            <a:r>
              <a:rPr lang="ru-RU" sz="2000" b="1" i="1" dirty="0" smtClean="0"/>
              <a:t>элегантный, сдержанный, требующий высокой дисциплины и хорошей техники. </a:t>
            </a:r>
            <a:endParaRPr lang="ru-RU" sz="20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4365104"/>
            <a:ext cx="36724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</a:rPr>
              <a:t>Танго-вальс - </a:t>
            </a:r>
            <a:r>
              <a:rPr lang="ru-RU" sz="2000" b="1" i="1" dirty="0" smtClean="0"/>
              <a:t>комбинированный жанр, сочетающий в себе элементы танго и вальса. Его еще называют Аргентинским вальсом.</a:t>
            </a:r>
            <a:endParaRPr lang="ru-RU" sz="2000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99992" y="4437112"/>
            <a:ext cx="439248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</a:rPr>
              <a:t>Фигурный вальс</a:t>
            </a:r>
          </a:p>
          <a:p>
            <a:r>
              <a:rPr lang="ru-RU" b="1" i="1" dirty="0" smtClean="0"/>
              <a:t>Вальс, вошедший в спортивную программу бальных танцев еще в СССР в 60-х года </a:t>
            </a:r>
            <a:r>
              <a:rPr lang="en-US" b="1" i="1" smtClean="0"/>
              <a:t>XX</a:t>
            </a:r>
            <a:r>
              <a:rPr lang="ru-RU" b="1" i="1" dirty="0" smtClean="0"/>
              <a:t> века. Характерен выполнением строгих фигур (элементов).</a:t>
            </a:r>
            <a:endParaRPr lang="ru-RU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763688" y="332656"/>
            <a:ext cx="5760640" cy="769441"/>
          </a:xfrm>
          <a:prstGeom prst="rect">
            <a:avLst/>
          </a:prstGeom>
          <a:effectLst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endParaRPr lang="ru-RU" sz="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Разновидности    Вальса</a:t>
            </a:r>
          </a:p>
          <a:p>
            <a:pPr algn="ctr"/>
            <a:endParaRPr lang="ru-RU" sz="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25144"/>
            <a:ext cx="54726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Вальс уже давно стал неотъемлемой частью большинства  различных торжественных  мероприятий, таких как: школьные балы, выпускные вечера, свадьбы , презентации  и многие другие...</a:t>
            </a:r>
            <a:endParaRPr lang="ru-RU" b="1" i="1" dirty="0"/>
          </a:p>
        </p:txBody>
      </p:sp>
      <p:pic>
        <p:nvPicPr>
          <p:cNvPr id="3" name="Рисунок 2" descr="Картинка 120 из 1183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5112568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156176" y="260648"/>
            <a:ext cx="24847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Каждый интеллигентный человек просто обязан знать как танцевать вальс и получить эти знания нужно как можно раньше. </a:t>
            </a:r>
            <a:endParaRPr lang="ru-RU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56176" y="2924944"/>
            <a:ext cx="26460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Дело в том, что это не просто бальный танец, который нужен только тем, кто серьезно и профессионально занимается танцами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67544" y="260648"/>
            <a:ext cx="4608512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Вальс.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Прелестный и забытый танец вальс.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 царствовал в начале века,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который смуты, войны порождал,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губя и унижая человека.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молодежь в безумном умиленье,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забыв достоинство, войти стремится в транс.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Пренебрегая Штрауса твореньем,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танцует танец в стиле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декаданс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Ушел великий танец. Нет сомненья,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популярен он. Но будет час,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когда любой захочет испытать движенье,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наполненное музыкой под вальс.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вновь, расправив спины, плечи,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выпрямившись в рост, бог даст,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захочет станцевать забытый, вечный,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 вновь воскресший танец вальс.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http://img1.liveinternet.ru/images/attach/c/1/59/267/59267211_1274353962_zhorzh_sand_i_shope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196752"/>
            <a:ext cx="3459659" cy="4824536"/>
          </a:xfrm>
          <a:prstGeom prst="roundRect">
            <a:avLst>
              <a:gd name="adj" fmla="val 1354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http://img0.liveinternet.ru/images/attach/c/1/59/267/59267436_1274354242_ab97ac4c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548680"/>
            <a:ext cx="345638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789040"/>
            <a:ext cx="8305800" cy="268152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3000" dirty="0" smtClean="0">
                <a:solidFill>
                  <a:srgbClr val="FFFF00"/>
                </a:solidFill>
              </a:rPr>
              <a:t>Однообразный и безумный,</a:t>
            </a:r>
            <a:br>
              <a:rPr lang="ru-RU" sz="3000" dirty="0" smtClean="0">
                <a:solidFill>
                  <a:srgbClr val="FFFF00"/>
                </a:solidFill>
              </a:rPr>
            </a:br>
            <a:r>
              <a:rPr lang="ru-RU" sz="3000" dirty="0" smtClean="0">
                <a:solidFill>
                  <a:srgbClr val="FFFF00"/>
                </a:solidFill>
              </a:rPr>
              <a:t>Как вихорь жизни молодой,</a:t>
            </a:r>
            <a:br>
              <a:rPr lang="ru-RU" sz="3000" dirty="0" smtClean="0">
                <a:solidFill>
                  <a:srgbClr val="FFFF00"/>
                </a:solidFill>
              </a:rPr>
            </a:br>
            <a:r>
              <a:rPr lang="ru-RU" sz="3000" dirty="0" smtClean="0">
                <a:solidFill>
                  <a:srgbClr val="FFFF00"/>
                </a:solidFill>
              </a:rPr>
              <a:t>Кружится вальса вихорь шумный;</a:t>
            </a:r>
            <a:br>
              <a:rPr lang="ru-RU" sz="3000" dirty="0" smtClean="0">
                <a:solidFill>
                  <a:srgbClr val="FFFF00"/>
                </a:solidFill>
              </a:rPr>
            </a:br>
            <a:r>
              <a:rPr lang="ru-RU" sz="3000" dirty="0" smtClean="0">
                <a:solidFill>
                  <a:srgbClr val="FFFF00"/>
                </a:solidFill>
              </a:rPr>
              <a:t>Чета мелькает за четой.</a:t>
            </a:r>
            <a:br>
              <a:rPr lang="ru-RU" sz="3000" dirty="0" smtClean="0">
                <a:solidFill>
                  <a:srgbClr val="FFFF00"/>
                </a:solidFill>
              </a:rPr>
            </a:br>
            <a:r>
              <a:rPr lang="ru-RU" sz="3000" dirty="0" smtClean="0">
                <a:solidFill>
                  <a:srgbClr val="FFFF00"/>
                </a:solidFill>
              </a:rPr>
              <a:t>А.С. Пушкин</a:t>
            </a:r>
            <a:endParaRPr lang="ru-RU" sz="3000" dirty="0">
              <a:solidFill>
                <a:srgbClr val="FFFF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8161784" cy="936104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i="1" spc="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400" b="1" i="1" spc="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400" b="1" i="1" spc="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400" b="1" i="1" spc="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400" b="1" i="1" spc="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400" b="1" i="1" spc="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6600" b="1" i="1" spc="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Чудесный</a:t>
            </a:r>
            <a:r>
              <a:rPr lang="ru-RU" sz="6600" b="1" i="1" spc="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ru-RU" sz="6600" b="1" i="1" spc="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танец</a:t>
            </a:r>
            <a:endParaRPr lang="ru-RU" sz="6600" b="1" i="1" spc="0" dirty="0">
              <a:ln w="11430">
                <a:solidFill>
                  <a:schemeClr val="accent1">
                    <a:lumMod val="50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9" name="TextBox 8"/>
          <p:cNvSpPr txBox="1"/>
          <p:nvPr/>
        </p:nvSpPr>
        <p:spPr>
          <a:xfrm>
            <a:off x="2339752" y="1628800"/>
            <a:ext cx="4392488" cy="1323439"/>
          </a:xfrm>
          <a:prstGeom prst="rect">
            <a:avLst/>
          </a:prstGeom>
          <a:scene3d>
            <a:camera prst="orthographicFront"/>
            <a:lightRig rig="threePt" dir="t"/>
          </a:scene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ВАЛЬС</a:t>
            </a:r>
            <a:endParaRPr lang="ru-RU" sz="8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548680"/>
            <a:ext cx="381642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 smtClean="0">
                <a:solidFill>
                  <a:srgbClr val="612A8A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Вальс</a:t>
            </a:r>
            <a:r>
              <a:rPr lang="ru-RU" sz="2200" b="1" i="1" dirty="0" smtClean="0">
                <a:solidFill>
                  <a:srgbClr val="FFE757"/>
                </a:solidFill>
              </a:rPr>
              <a:t> – танец, который знают все. Его танцуют на выпускных вечерах и свадьбах, на знаменитых Венских балах и в сельских клубах.</a:t>
            </a:r>
            <a:endParaRPr lang="ru-RU" sz="2200" b="1" dirty="0">
              <a:solidFill>
                <a:srgbClr val="FFE757"/>
              </a:solidFill>
            </a:endParaRPr>
          </a:p>
        </p:txBody>
      </p:sp>
      <p:pic>
        <p:nvPicPr>
          <p:cNvPr id="6" name="i-main-pic" descr="Картинка 380 из 9498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60648"/>
            <a:ext cx="3744416" cy="2880320"/>
          </a:xfrm>
          <a:prstGeom prst="roundRect">
            <a:avLst>
              <a:gd name="adj" fmla="val 2535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вальс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924944"/>
            <a:ext cx="4104456" cy="3132008"/>
          </a:xfrm>
          <a:prstGeom prst="roundRect">
            <a:avLst>
              <a:gd name="adj" fmla="val 2280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823520" y="4005064"/>
            <a:ext cx="432048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 smtClean="0">
                <a:solidFill>
                  <a:srgbClr val="FFE757"/>
                </a:solidFill>
              </a:rPr>
              <a:t>Это</a:t>
            </a:r>
            <a:r>
              <a:rPr lang="ru-RU" sz="2200" i="1" dirty="0" smtClean="0">
                <a:solidFill>
                  <a:srgbClr val="FFE757"/>
                </a:solidFill>
              </a:rPr>
              <a:t> </a:t>
            </a:r>
            <a:r>
              <a:rPr lang="ru-RU" sz="2200" b="1" i="1" dirty="0" smtClean="0">
                <a:solidFill>
                  <a:srgbClr val="FFE757"/>
                </a:solidFill>
              </a:rPr>
              <a:t>один из самых романтичных и любимых танцев, объединяющий поколения и погружающих нас в состояние волшебной сказки, мечтаний и любви.</a:t>
            </a:r>
            <a:endParaRPr lang="ru-RU" sz="2200" b="1" i="1" dirty="0">
              <a:solidFill>
                <a:srgbClr val="FFE75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7744" y="620688"/>
            <a:ext cx="5184576" cy="707886"/>
          </a:xfrm>
          <a:prstGeom prst="rect">
            <a:avLst/>
          </a:prstGeom>
        </p:spPr>
        <p:style>
          <a:lnRef idx="0">
            <a:schemeClr val="accent4"/>
          </a:lnRef>
          <a:fillRef idx="1003">
            <a:schemeClr val="lt1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chemeClr val="tx1">
                      <a:lumMod val="65000"/>
                    </a:schemeClr>
                  </a:solidFill>
                </a:ln>
                <a:solidFill>
                  <a:srgbClr val="552579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Немного  истории  </a:t>
            </a:r>
            <a:endParaRPr lang="ru-RU" sz="4000" b="1" dirty="0">
              <a:ln>
                <a:solidFill>
                  <a:schemeClr val="tx1">
                    <a:lumMod val="65000"/>
                  </a:schemeClr>
                </a:solidFill>
              </a:ln>
              <a:solidFill>
                <a:srgbClr val="552579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36096" y="1700808"/>
            <a:ext cx="338437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 smtClean="0">
                <a:solidFill>
                  <a:srgbClr val="7030A0"/>
                </a:solidFill>
              </a:rPr>
              <a:t>Вальс</a:t>
            </a:r>
            <a:r>
              <a:rPr lang="ru-RU" sz="2200" dirty="0" smtClean="0">
                <a:solidFill>
                  <a:srgbClr val="FFE757"/>
                </a:solidFill>
              </a:rPr>
              <a:t> </a:t>
            </a:r>
            <a:r>
              <a:rPr lang="ru-RU" sz="2200" b="1" i="1" dirty="0" smtClean="0">
                <a:solidFill>
                  <a:srgbClr val="FFE757"/>
                </a:solidFill>
              </a:rPr>
              <a:t>нельзя отнести к старинным танцам. По сравнению с другими танцами, вальс молод. </a:t>
            </a:r>
          </a:p>
          <a:p>
            <a:endParaRPr lang="ru-RU" sz="2200" b="1" i="1" dirty="0" smtClean="0">
              <a:solidFill>
                <a:srgbClr val="FFE757"/>
              </a:solidFill>
            </a:endParaRPr>
          </a:p>
          <a:p>
            <a:r>
              <a:rPr lang="ru-RU" sz="2200" b="1" i="1" dirty="0" smtClean="0">
                <a:solidFill>
                  <a:srgbClr val="FFE757"/>
                </a:solidFill>
              </a:rPr>
              <a:t>Его возраст исчисляется менее чем двумя веками. </a:t>
            </a:r>
          </a:p>
          <a:p>
            <a:r>
              <a:rPr lang="ru-RU" sz="2200" b="1" i="1" dirty="0" smtClean="0">
                <a:solidFill>
                  <a:srgbClr val="FFE757"/>
                </a:solidFill>
              </a:rPr>
              <a:t>Но вот точного происхождения данного танца не знает никто.</a:t>
            </a:r>
            <a:endParaRPr lang="ru-RU" sz="2200" b="1" i="1" dirty="0">
              <a:solidFill>
                <a:srgbClr val="FFE757"/>
              </a:solidFill>
            </a:endParaRPr>
          </a:p>
        </p:txBody>
      </p:sp>
      <p:pic>
        <p:nvPicPr>
          <p:cNvPr id="8194" name="Picture 2" descr="http://historicaldance.spb.ru/pic/articles/waltz19/vals03.jpg"/>
          <p:cNvPicPr>
            <a:picLocks noChangeAspect="1" noChangeArrowheads="1"/>
          </p:cNvPicPr>
          <p:nvPr/>
        </p:nvPicPr>
        <p:blipFill>
          <a:blip r:embed="rId2" cstate="print"/>
          <a:srcRect l="4004" r="3908"/>
          <a:stretch>
            <a:fillRect/>
          </a:stretch>
        </p:blipFill>
        <p:spPr bwMode="auto">
          <a:xfrm>
            <a:off x="467544" y="2060848"/>
            <a:ext cx="4752528" cy="3443861"/>
          </a:xfrm>
          <a:prstGeom prst="roundRect">
            <a:avLst>
              <a:gd name="adj" fmla="val 1995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23528" y="4437112"/>
            <a:ext cx="856895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i="1" dirty="0" smtClean="0">
                <a:solidFill>
                  <a:srgbClr val="FFE757"/>
                </a:solidFill>
              </a:rPr>
              <a:t>Его родиной считают сразу три страны: </a:t>
            </a:r>
          </a:p>
          <a:p>
            <a:pPr algn="ctr"/>
            <a:r>
              <a:rPr lang="ru-RU" sz="2200" b="1" i="1" dirty="0" smtClean="0">
                <a:solidFill>
                  <a:srgbClr val="FFE757"/>
                </a:solidFill>
              </a:rPr>
              <a:t>Францию, Чехию и Австрию. </a:t>
            </a:r>
          </a:p>
          <a:p>
            <a:pPr algn="ctr"/>
            <a:r>
              <a:rPr lang="ru-RU" sz="2200" b="1" i="1" dirty="0" smtClean="0">
                <a:solidFill>
                  <a:srgbClr val="FFE757"/>
                </a:solidFill>
              </a:rPr>
              <a:t>В середине XVIII века во Франции бытовал народный танец вольт. Название его итальянского происхождения от слова вольтаре – «поворачивать». Танцевали его парами, с поворотами одного танцующего вокруг другого. </a:t>
            </a:r>
            <a:endParaRPr lang="ru-RU" sz="2200" b="1" i="1" dirty="0">
              <a:solidFill>
                <a:srgbClr val="FFE757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7664" y="260648"/>
            <a:ext cx="6480720" cy="584775"/>
          </a:xfrm>
          <a:prstGeom prst="rect">
            <a:avLst/>
          </a:prstGeom>
        </p:spPr>
        <p:style>
          <a:lnRef idx="1">
            <a:schemeClr val="accent5"/>
          </a:lnRef>
          <a:fillRef idx="1003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Откуда же родом ВАЛЬС ?</a:t>
            </a:r>
            <a:endParaRPr lang="ru-RU" sz="3200" b="1" dirty="0">
              <a:solidFill>
                <a:srgbClr val="7030A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8194" name="Picture 2" descr="http://lh6.ggpht.com/banshee206/SDNLr35jKoI/AAAAAAAAEP0/OaplEXngxd8/s800/philippe-jacques-linde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948690"/>
            <a:ext cx="4752528" cy="3433524"/>
          </a:xfrm>
          <a:prstGeom prst="roundRect">
            <a:avLst>
              <a:gd name="adj" fmla="val 2177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333137"/>
            <a:ext cx="410445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 smtClean="0">
                <a:solidFill>
                  <a:srgbClr val="FFE757"/>
                </a:solidFill>
              </a:rPr>
              <a:t>В Чехии в это же примерно время был очень популярен веселый и задорный танец фурмант, что означает «франт», «гордец». </a:t>
            </a:r>
          </a:p>
          <a:p>
            <a:r>
              <a:rPr lang="ru-RU" sz="2200" b="1" i="1" dirty="0" smtClean="0">
                <a:solidFill>
                  <a:srgbClr val="FFE757"/>
                </a:solidFill>
              </a:rPr>
              <a:t>Парень, подражая франтоватому богачу, сначала горделиво выступает, шагает, а потом начинает гоняться по кругу за своей партнершей и, поймав ее, обнимает за талию и начинает кружиться в веселом танце под одобрительную песню и притоптывание остальных.</a:t>
            </a:r>
            <a:endParaRPr lang="ru-RU" sz="2200" b="1" i="1" dirty="0">
              <a:solidFill>
                <a:srgbClr val="FFE757"/>
              </a:solidFill>
            </a:endParaRPr>
          </a:p>
        </p:txBody>
      </p:sp>
      <p:pic>
        <p:nvPicPr>
          <p:cNvPr id="4" name="Рисунок 3" descr="История Вальса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340768"/>
            <a:ext cx="4608512" cy="3744416"/>
          </a:xfrm>
          <a:prstGeom prst="roundRect">
            <a:avLst>
              <a:gd name="adj" fmla="val 1605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http://img0.liveinternet.ru/images/attach/c/1/59/267/59267436_1274354242_ab97ac4c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76672"/>
            <a:ext cx="36385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20072" y="260648"/>
            <a:ext cx="392392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 smtClean="0">
                <a:solidFill>
                  <a:srgbClr val="FFE443"/>
                </a:solidFill>
              </a:rPr>
              <a:t>А в австрийской области Ландль танцевали степенный танец лендлер. Пара за парой неторопливо двигались танцующие.  </a:t>
            </a:r>
          </a:p>
          <a:p>
            <a:r>
              <a:rPr lang="ru-RU" sz="2200" b="1" i="1" dirty="0" smtClean="0">
                <a:solidFill>
                  <a:srgbClr val="FFE443"/>
                </a:solidFill>
              </a:rPr>
              <a:t>Но в это же  время  была  немецкая разновидность лендлера – быстрый, стремительный вальцер. Крепко обхватив друг друга, пары кружились в вихревом движении. </a:t>
            </a:r>
          </a:p>
          <a:p>
            <a:r>
              <a:rPr lang="ru-RU" sz="2200" b="1" i="1" dirty="0" smtClean="0">
                <a:solidFill>
                  <a:srgbClr val="FFE443"/>
                </a:solidFill>
              </a:rPr>
              <a:t>Так, соединив между собой различные танцевальные па, и родился этот замечательный танец!</a:t>
            </a:r>
            <a:endParaRPr lang="ru-RU" sz="2200" b="1" i="1" dirty="0">
              <a:solidFill>
                <a:srgbClr val="FFE443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4896544" cy="3672408"/>
          </a:xfrm>
          <a:prstGeom prst="roundRect">
            <a:avLst>
              <a:gd name="adj" fmla="val 1842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http://img0.liveinternet.ru/images/attach/c/1/59/267/59267436_1274354242_ab97ac4c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32656"/>
            <a:ext cx="36385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76056" y="836712"/>
            <a:ext cx="3779912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 smtClean="0">
                <a:solidFill>
                  <a:srgbClr val="FFE757"/>
                </a:solidFill>
              </a:rPr>
              <a:t>Сначала  Вальс считался неприличным, неблагопристойным танцем: «как это - обхватить даму за талию и кружиться с ней по залу!» </a:t>
            </a:r>
          </a:p>
          <a:p>
            <a:r>
              <a:rPr lang="ru-RU" sz="2200" b="1" i="1" dirty="0" smtClean="0">
                <a:solidFill>
                  <a:srgbClr val="FFE757"/>
                </a:solidFill>
              </a:rPr>
              <a:t>Не пошатнет ли такой танец моральные устои общества? Танец подвергался настоящему гонению. Борьба с вальсом велась официально и была непримиримой, выходило множество предписаний о его запрете.</a:t>
            </a:r>
            <a:endParaRPr lang="ru-RU" sz="2200" b="1" i="1" dirty="0">
              <a:solidFill>
                <a:srgbClr val="FFE757"/>
              </a:solidFill>
            </a:endParaRPr>
          </a:p>
        </p:txBody>
      </p:sp>
      <p:pic>
        <p:nvPicPr>
          <p:cNvPr id="3" name="Рисунок 2" descr="http://img1.liveinternet.ru/images/attach/c/1/59/267/59267195_1274353742_1f9611fe7ce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4680520" cy="3816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http://img0.liveinternet.ru/images/attach/c/1/59/267/59267436_1274354242_ab97ac4c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60648"/>
            <a:ext cx="36385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92696"/>
            <a:ext cx="367240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 smtClean="0">
                <a:solidFill>
                  <a:srgbClr val="FFE757"/>
                </a:solidFill>
              </a:rPr>
              <a:t>В России вальс появился в эпоху правления Екатерины II, но не пользовался одобрением императрицы. </a:t>
            </a:r>
          </a:p>
          <a:p>
            <a:r>
              <a:rPr lang="ru-RU" sz="2200" b="1" i="1" dirty="0" smtClean="0">
                <a:solidFill>
                  <a:srgbClr val="FFE757"/>
                </a:solidFill>
              </a:rPr>
              <a:t>При императоре Павле I было официально запрещено «употребление пляски, называемой вальсеном». </a:t>
            </a:r>
            <a:endParaRPr lang="en-US" sz="2200" b="1" i="1" dirty="0" smtClean="0">
              <a:solidFill>
                <a:srgbClr val="FFE757"/>
              </a:solidFill>
            </a:endParaRPr>
          </a:p>
          <a:p>
            <a:r>
              <a:rPr lang="ru-RU" sz="2200" b="1" i="1" dirty="0" smtClean="0">
                <a:solidFill>
                  <a:srgbClr val="FFE757"/>
                </a:solidFill>
              </a:rPr>
              <a:t>Только Александр I высочайше утвердил вальс в правах, самолично исполнив тур танца на одном из придворных балов. </a:t>
            </a:r>
            <a:endParaRPr lang="ru-RU" sz="2200" b="1" i="1" dirty="0">
              <a:solidFill>
                <a:srgbClr val="FFE757"/>
              </a:solidFill>
            </a:endParaRPr>
          </a:p>
        </p:txBody>
      </p:sp>
      <p:pic>
        <p:nvPicPr>
          <p:cNvPr id="4" name="Рисунок 3" descr="Картинка 52 из 11835"/>
          <p:cNvPicPr/>
          <p:nvPr/>
        </p:nvPicPr>
        <p:blipFill>
          <a:blip r:embed="rId2" cstate="print"/>
          <a:srcRect r="1389"/>
          <a:stretch>
            <a:fillRect/>
          </a:stretch>
        </p:blipFill>
        <p:spPr bwMode="auto">
          <a:xfrm>
            <a:off x="3707904" y="1052736"/>
            <a:ext cx="5112568" cy="3672408"/>
          </a:xfrm>
          <a:prstGeom prst="roundRect">
            <a:avLst>
              <a:gd name="adj" fmla="val 2201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http://img0.liveinternet.ru/images/attach/c/1/59/267/59267436_1274354242_ab97ac4c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88640"/>
            <a:ext cx="36385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746</TotalTime>
  <Words>995</Words>
  <Application>Microsoft Office PowerPoint</Application>
  <PresentationFormat>Экран (4:3)</PresentationFormat>
  <Paragraphs>61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Бумажная</vt:lpstr>
      <vt:lpstr>Слайд 1</vt:lpstr>
      <vt:lpstr>   Чудесный  танец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ВАЛЬС</dc:title>
  <cp:lastModifiedBy>User</cp:lastModifiedBy>
  <cp:revision>84</cp:revision>
  <dcterms:modified xsi:type="dcterms:W3CDTF">2015-09-30T19:00:01Z</dcterms:modified>
</cp:coreProperties>
</file>