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74" r:id="rId8"/>
    <p:sldId id="266" r:id="rId9"/>
    <p:sldId id="264" r:id="rId10"/>
    <p:sldId id="273" r:id="rId11"/>
    <p:sldId id="263" r:id="rId12"/>
    <p:sldId id="262" r:id="rId13"/>
    <p:sldId id="265" r:id="rId14"/>
    <p:sldId id="268" r:id="rId15"/>
    <p:sldId id="270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17FEFC-929A-4C81-BE7F-628221A7F775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303EF0-FB18-4165-BABE-19B9ECA897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petitor-problem.net/wp-content/uploads/2012/09/formula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repetitor-problem.net/wp-content/uploads/2012/09/tro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epetitor-problem.net/wp-content/uploads/2012/09/rost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24936" cy="302433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Проект по теме: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4000" i="1" u="sng" dirty="0" smtClean="0">
                <a:solidFill>
                  <a:schemeClr val="tx1"/>
                </a:solidFill>
              </a:rPr>
              <a:t>«Показательная функция и её применение в жизни, науке и технике».</a:t>
            </a:r>
            <a:endParaRPr lang="ru-RU" sz="4000" i="1" u="sng" dirty="0">
              <a:solidFill>
                <a:schemeClr val="tx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11760" y="3929141"/>
            <a:ext cx="5900734" cy="23955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Выполнила: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Обучающаяся 11 класса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МКОУ «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Кореневская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средняя общеобразовательная школа №2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Чичканева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Дарья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Коренево  2013 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5482952" cy="474927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Исследование этого вопроса показало, что площадь сечения троса должна изменяться по следующему закону</a:t>
            </a:r>
            <a:r>
              <a:rPr lang="ru-RU" sz="38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800" b="1" dirty="0" smtClean="0">
                <a:solidFill>
                  <a:srgbClr val="002060"/>
                </a:solidFill>
              </a:rPr>
              <a:t> </a:t>
            </a:r>
            <a:r>
              <a:rPr lang="ru-RU" sz="3800" b="1" dirty="0">
                <a:solidFill>
                  <a:srgbClr val="002060"/>
                </a:solidFill>
              </a:rPr>
              <a:t> </a:t>
            </a:r>
            <a:r>
              <a:rPr lang="ru-RU" sz="3800" b="1" dirty="0">
                <a:solidFill>
                  <a:srgbClr val="002060"/>
                </a:solidFill>
                <a:hlinkClick r:id="rId2"/>
              </a:rPr>
              <a:t> </a:t>
            </a:r>
            <a:r>
              <a:rPr lang="ru-RU" sz="3800" b="1" dirty="0">
                <a:solidFill>
                  <a:srgbClr val="002060"/>
                </a:solidFill>
              </a:rPr>
              <a:t> , </a:t>
            </a:r>
            <a:r>
              <a:rPr lang="ru-RU" sz="3800" b="1" dirty="0" smtClean="0">
                <a:solidFill>
                  <a:srgbClr val="002060"/>
                </a:solidFill>
              </a:rPr>
              <a:t>                                     где</a:t>
            </a:r>
          </a:p>
          <a:p>
            <a:endParaRPr lang="ru-RU" sz="3800" b="1" dirty="0">
              <a:solidFill>
                <a:srgbClr val="002060"/>
              </a:solidFill>
            </a:endParaRPr>
          </a:p>
          <a:p>
            <a:r>
              <a:rPr lang="ru-RU" sz="3800" b="1" dirty="0" err="1">
                <a:solidFill>
                  <a:srgbClr val="002060"/>
                </a:solidFill>
              </a:rPr>
              <a:t>S</a:t>
            </a:r>
            <a:r>
              <a:rPr lang="ru-RU" sz="3800" b="1" baseline="-25000" dirty="0" err="1">
                <a:solidFill>
                  <a:srgbClr val="002060"/>
                </a:solidFill>
              </a:rPr>
              <a:t>o</a:t>
            </a:r>
            <a:r>
              <a:rPr lang="ru-RU" sz="3800" b="1" dirty="0">
                <a:solidFill>
                  <a:srgbClr val="002060"/>
                </a:solidFill>
              </a:rPr>
              <a:t> — площадь его нижнего сечения,</a:t>
            </a:r>
          </a:p>
          <a:p>
            <a:r>
              <a:rPr lang="ru-RU" sz="3800" b="1" dirty="0">
                <a:solidFill>
                  <a:srgbClr val="002060"/>
                </a:solidFill>
              </a:rPr>
              <a:t>S — площадь сечения на высоте х от нижнего сечения,</a:t>
            </a:r>
          </a:p>
          <a:p>
            <a:r>
              <a:rPr lang="ru-RU" sz="3800" b="1" dirty="0">
                <a:solidFill>
                  <a:srgbClr val="002060"/>
                </a:solidFill>
              </a:rPr>
              <a:t>γ — удельный вес материала, из которого сделан трос,</a:t>
            </a:r>
          </a:p>
          <a:p>
            <a:r>
              <a:rPr lang="ru-RU" sz="3800" b="1" dirty="0">
                <a:solidFill>
                  <a:srgbClr val="002060"/>
                </a:solidFill>
              </a:rPr>
              <a:t>Р — вес в воде опускаемого груза (нам пришлось написать в формуле γ — 1 вместо γ, так как и материал троса теряет в воде вес по закону Архимеда).</a:t>
            </a:r>
          </a:p>
          <a:p>
            <a:r>
              <a:rPr lang="ru-RU" sz="3800" b="1" dirty="0">
                <a:solidFill>
                  <a:srgbClr val="002060"/>
                </a:solidFill>
              </a:rPr>
              <a:t>Такой трос называют тросом равного сопротивления разрыву. Он имеет меньшую массу, чем трос постоянного сечения, рассчитанный на такую же нагрузку.</a:t>
            </a:r>
          </a:p>
          <a:p>
            <a:r>
              <a:rPr lang="ru-RU" sz="3800" i="1" dirty="0">
                <a:solidFill>
                  <a:srgbClr val="002060"/>
                </a:solidFill>
              </a:rPr>
              <a:t> </a:t>
            </a:r>
            <a:endParaRPr lang="ru-RU" sz="3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Показательная функция в жизни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6" y="2564904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Применение в физике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 descr="Показательная функция в жизни">
            <a:hlinkClick r:id="rId4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2254" y="2132856"/>
            <a:ext cx="2630226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077336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49" y="260648"/>
            <a:ext cx="8229600" cy="13590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</a:rPr>
              <a:t>Применение в астрономии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Исследуя расположение планет солнечной системы вокруг Солнца, немецкий астроном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И.Э. Боде в 1772 составил следующую таблицу: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59355096"/>
              </p:ext>
            </p:extLst>
          </p:nvPr>
        </p:nvGraphicFramePr>
        <p:xfrm>
          <a:off x="380755" y="1412776"/>
          <a:ext cx="7972452" cy="379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84"/>
                <a:gridCol w="2657484"/>
                <a:gridCol w="2657484"/>
              </a:tblGrid>
              <a:tr h="116296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Планета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Расстояние (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до солнца (в астрономических единицах)</a:t>
                      </a:r>
                      <a:endParaRPr lang="ru-RU" dirty="0"/>
                    </a:p>
                  </a:txBody>
                  <a:tcPr/>
                </a:tc>
              </a:tr>
              <a:tr h="35783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Меркурий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</a:tr>
              <a:tr h="35783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Венера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</a:t>
                      </a:r>
                    </a:p>
                  </a:txBody>
                  <a:tcPr/>
                </a:tc>
              </a:tr>
              <a:tr h="35783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783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35783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83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Юпитер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</a:tr>
              <a:tr h="41272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Сатурн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191723"/>
            <a:ext cx="8786842" cy="1139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К тому времени было открыто только шесть планет,</a:t>
            </a:r>
          </a:p>
          <a:p>
            <a:pPr>
              <a:buNone/>
            </a:pPr>
            <a:r>
              <a:rPr lang="ru-RU" sz="1600" dirty="0" smtClean="0"/>
              <a:t>поэтому все вычисления  останавливаются на Сатурне.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91620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/>
              <a:t>Эти вычисления произвел И.Э. по следующей формуле:</a:t>
            </a:r>
            <a:r>
              <a:rPr lang="ru-RU" sz="1600" b="1" dirty="0" smtClean="0"/>
              <a:t>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Данная формула особенно точна для Венеры, Земли и Юпитера.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5225"/>
            <a:ext cx="2304256" cy="761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ртинка 8 из 2725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01042"/>
            <a:ext cx="4038600" cy="267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980728"/>
            <a:ext cx="857256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Как известно, между</a:t>
            </a:r>
            <a:r>
              <a:rPr lang="ru-RU" sz="1600" b="1" dirty="0" smtClean="0"/>
              <a:t> </a:t>
            </a:r>
            <a:r>
              <a:rPr lang="ru-RU" sz="1600" dirty="0" smtClean="0"/>
              <a:t>Марсом и Юпитером планеты не существует, но если</a:t>
            </a:r>
          </a:p>
          <a:p>
            <a:pPr>
              <a:buNone/>
            </a:pPr>
            <a:r>
              <a:rPr lang="ru-RU" sz="1600" dirty="0" smtClean="0"/>
              <a:t>следовать таблице Боде, на данной орбите должно находиться какое</a:t>
            </a:r>
            <a:r>
              <a:rPr lang="ru-RU" sz="1600" b="1" dirty="0" smtClean="0"/>
              <a:t>-</a:t>
            </a:r>
            <a:r>
              <a:rPr lang="ru-RU" sz="1600" dirty="0" smtClean="0"/>
              <a:t>либо</a:t>
            </a:r>
          </a:p>
          <a:p>
            <a:pPr>
              <a:buNone/>
            </a:pPr>
            <a:r>
              <a:rPr lang="ru-RU" sz="1600" dirty="0" smtClean="0"/>
              <a:t>космическое тело. И действительно, после некоторых исследований учёными</a:t>
            </a:r>
          </a:p>
          <a:p>
            <a:pPr>
              <a:buNone/>
            </a:pPr>
            <a:r>
              <a:rPr lang="ru-RU" sz="1600" dirty="0" smtClean="0"/>
              <a:t>был</a:t>
            </a:r>
            <a:r>
              <a:rPr lang="ru-RU" sz="1600" b="1" dirty="0" smtClean="0"/>
              <a:t> </a:t>
            </a:r>
            <a:r>
              <a:rPr lang="ru-RU" sz="1600" dirty="0" smtClean="0"/>
              <a:t>открыт</a:t>
            </a:r>
            <a:r>
              <a:rPr lang="ru-RU" sz="1600" b="1" dirty="0" smtClean="0"/>
              <a:t> </a:t>
            </a:r>
            <a:r>
              <a:rPr lang="ru-RU" sz="1600" dirty="0" smtClean="0"/>
              <a:t>пояс</a:t>
            </a:r>
            <a:r>
              <a:rPr lang="ru-RU" sz="1600" b="1" dirty="0" smtClean="0"/>
              <a:t> </a:t>
            </a:r>
            <a:r>
              <a:rPr lang="ru-RU" sz="1600" dirty="0" smtClean="0"/>
              <a:t>астероидов</a:t>
            </a:r>
            <a:r>
              <a:rPr lang="ru-RU" sz="1600" b="1" dirty="0" smtClean="0"/>
              <a:t>.</a:t>
            </a:r>
          </a:p>
          <a:p>
            <a:pPr>
              <a:buNone/>
            </a:pPr>
            <a:r>
              <a:rPr lang="ru-RU" sz="1600" dirty="0" smtClean="0"/>
              <a:t>Это было воистину торжеством науки и триумфом математики!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Рост народонаселения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1800" b="1" dirty="0" smtClean="0"/>
              <a:t>.</a:t>
            </a:r>
            <a:r>
              <a:rPr lang="ru-RU" sz="1800" dirty="0" smtClean="0"/>
              <a:t> Изменение</a:t>
            </a:r>
          </a:p>
          <a:p>
            <a:pPr lvl="0">
              <a:buNone/>
            </a:pPr>
            <a:r>
              <a:rPr lang="ru-RU" sz="1800" dirty="0" smtClean="0"/>
              <a:t>числа людей в стране на небольшом</a:t>
            </a:r>
          </a:p>
          <a:p>
            <a:pPr lvl="0">
              <a:buNone/>
            </a:pPr>
            <a:r>
              <a:rPr lang="ru-RU" sz="1800" dirty="0" smtClean="0"/>
              <a:t>отрезке времени описывается</a:t>
            </a:r>
          </a:p>
          <a:p>
            <a:pPr lvl="0">
              <a:buNone/>
            </a:pPr>
            <a:r>
              <a:rPr lang="ru-RU" sz="1800" dirty="0" smtClean="0"/>
              <a:t>формулой                , где  N0  - число</a:t>
            </a:r>
          </a:p>
          <a:p>
            <a:pPr lvl="0">
              <a:buNone/>
            </a:pPr>
            <a:r>
              <a:rPr lang="ru-RU" sz="1800" dirty="0" smtClean="0"/>
              <a:t>людей  в момент времени t=0,</a:t>
            </a:r>
          </a:p>
          <a:p>
            <a:pPr lvl="0">
              <a:buNone/>
            </a:pPr>
            <a:r>
              <a:rPr lang="ru-RU" sz="1800" dirty="0" smtClean="0"/>
              <a:t>N -число людей в момент</a:t>
            </a:r>
          </a:p>
          <a:p>
            <a:pPr lvl="0">
              <a:buNone/>
            </a:pPr>
            <a:r>
              <a:rPr lang="ru-RU" sz="1800" dirty="0" smtClean="0"/>
              <a:t>времени t,  a</a:t>
            </a:r>
            <a:r>
              <a:rPr lang="en-US" sz="1800" dirty="0" smtClean="0"/>
              <a:t> k</a:t>
            </a:r>
            <a:r>
              <a:rPr lang="ru-RU" sz="1800" dirty="0" smtClean="0"/>
              <a:t>-константа.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32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40874" y="3286124"/>
            <a:ext cx="5103126" cy="3280581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000372"/>
            <a:ext cx="809625" cy="247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3186106" cy="436798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такому же принципу распространились завезённые в Австралию кролики, которые стали экологической катастрофой для этого уникального региона. Рост различных видов микроорганизмов и бактерий, дрожжей, ферментов все эти процессы подчиняются одному закону: 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 = N</a:t>
            </a:r>
            <a:r>
              <a:rPr lang="ru-RU" sz="1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ru-RU" sz="1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kt</a:t>
            </a:r>
            <a:r>
              <a:rPr lang="ru-RU" sz="1400" dirty="0" smtClean="0">
                <a:latin typeface="+mn-lt"/>
              </a:rPr>
              <a:t> 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038600" cy="44348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Закон органического размножения: при</a:t>
            </a:r>
          </a:p>
          <a:p>
            <a:pPr>
              <a:buNone/>
            </a:pPr>
            <a:r>
              <a:rPr lang="ru-RU" dirty="0" smtClean="0"/>
              <a:t>благоприятных условиях (отсутствие</a:t>
            </a:r>
          </a:p>
          <a:p>
            <a:pPr>
              <a:buNone/>
            </a:pPr>
            <a:r>
              <a:rPr lang="ru-RU" dirty="0" smtClean="0"/>
              <a:t>врагов, большое количество пищи)</a:t>
            </a:r>
          </a:p>
          <a:p>
            <a:pPr>
              <a:buNone/>
            </a:pPr>
            <a:r>
              <a:rPr lang="ru-RU" dirty="0" smtClean="0"/>
              <a:t>живые организмы </a:t>
            </a:r>
            <a:r>
              <a:rPr lang="ru-RU" b="1" dirty="0" smtClean="0"/>
              <a:t>размножались бы по</a:t>
            </a:r>
          </a:p>
          <a:p>
            <a:pPr>
              <a:buNone/>
            </a:pPr>
            <a:r>
              <a:rPr lang="ru-RU" b="1" dirty="0" smtClean="0"/>
              <a:t>закону показательной функции. </a:t>
            </a:r>
          </a:p>
          <a:p>
            <a:pPr>
              <a:buNone/>
            </a:pPr>
            <a:r>
              <a:rPr lang="ru-RU" dirty="0" smtClean="0"/>
              <a:t>Например: одна комнатная муха может за</a:t>
            </a:r>
          </a:p>
          <a:p>
            <a:pPr>
              <a:buNone/>
            </a:pPr>
            <a:r>
              <a:rPr lang="ru-RU" dirty="0" smtClean="0"/>
              <a:t>лето произвести 8   10</a:t>
            </a:r>
            <a:r>
              <a:rPr lang="ru-RU" baseline="30000" dirty="0" smtClean="0"/>
              <a:t>14</a:t>
            </a:r>
            <a:r>
              <a:rPr lang="ru-RU" dirty="0" smtClean="0"/>
              <a:t> особей</a:t>
            </a:r>
          </a:p>
          <a:p>
            <a:pPr>
              <a:buNone/>
            </a:pPr>
            <a:r>
              <a:rPr lang="ru-RU" dirty="0" smtClean="0"/>
              <a:t>потомства. Их вес составил бы несколько</a:t>
            </a:r>
          </a:p>
          <a:p>
            <a:pPr>
              <a:buNone/>
            </a:pPr>
            <a:r>
              <a:rPr lang="ru-RU" dirty="0" smtClean="0"/>
              <a:t>миллионов тонн (а вес потомство пары</a:t>
            </a:r>
          </a:p>
          <a:p>
            <a:pPr>
              <a:buNone/>
            </a:pPr>
            <a:r>
              <a:rPr lang="ru-RU" dirty="0" smtClean="0"/>
              <a:t>мух превысил бы вес нашей планеты), они бы</a:t>
            </a:r>
          </a:p>
          <a:p>
            <a:pPr>
              <a:buNone/>
            </a:pPr>
            <a:r>
              <a:rPr lang="ru-RU" dirty="0" smtClean="0"/>
              <a:t>заняли огромное пространство, а если</a:t>
            </a:r>
          </a:p>
          <a:p>
            <a:pPr>
              <a:buNone/>
            </a:pPr>
            <a:r>
              <a:rPr lang="ru-RU" dirty="0" smtClean="0"/>
              <a:t>выстроить их в цепочку, то её длинна будет</a:t>
            </a:r>
          </a:p>
          <a:p>
            <a:pPr>
              <a:buNone/>
            </a:pPr>
            <a:r>
              <a:rPr lang="ru-RU" dirty="0" smtClean="0"/>
              <a:t>больше, чем расстояние от Земли до Солнца.</a:t>
            </a:r>
          </a:p>
          <a:p>
            <a:pPr>
              <a:buNone/>
            </a:pPr>
            <a:r>
              <a:rPr lang="ru-RU" dirty="0" smtClean="0"/>
              <a:t>Но так как, кроме мух существует множество</a:t>
            </a:r>
          </a:p>
          <a:p>
            <a:pPr>
              <a:buNone/>
            </a:pPr>
            <a:r>
              <a:rPr lang="ru-RU" dirty="0" smtClean="0"/>
              <a:t>других животных и растений, многие из</a:t>
            </a:r>
          </a:p>
          <a:p>
            <a:pPr>
              <a:buNone/>
            </a:pPr>
            <a:r>
              <a:rPr lang="ru-RU" dirty="0" smtClean="0"/>
              <a:t>которых являются естественными врагами мух</a:t>
            </a:r>
          </a:p>
          <a:p>
            <a:pPr>
              <a:buNone/>
            </a:pPr>
            <a:r>
              <a:rPr lang="ru-RU" dirty="0" smtClean="0"/>
              <a:t>их количество не достигает вышеуказанных </a:t>
            </a:r>
          </a:p>
          <a:p>
            <a:pPr>
              <a:buNone/>
            </a:pPr>
            <a:r>
              <a:rPr lang="ru-RU" dirty="0" smtClean="0"/>
              <a:t>значений.</a:t>
            </a:r>
            <a:endParaRPr lang="ru-RU" dirty="0"/>
          </a:p>
        </p:txBody>
      </p:sp>
      <p:pic>
        <p:nvPicPr>
          <p:cNvPr id="5" name="Содержимое 4" descr="45654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1601" y="1124744"/>
            <a:ext cx="4085593" cy="2428892"/>
          </a:xfrm>
        </p:spPr>
      </p:pic>
      <p:pic>
        <p:nvPicPr>
          <p:cNvPr id="1026" name="Picture 2" descr="C:\Documents and Settings\Loner\Рабочий стол\Новая папка\65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43446"/>
            <a:ext cx="2786082" cy="20868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Применение в биологии.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Применение в биологии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 Рост древесины происходит по закону   A=A</a:t>
            </a:r>
            <a:r>
              <a:rPr lang="ru-RU" b="1" i="1" baseline="-25000" dirty="0"/>
              <a:t>0*</a:t>
            </a:r>
            <a:r>
              <a:rPr lang="ru-RU" b="1" i="1" dirty="0" err="1"/>
              <a:t>a</a:t>
            </a:r>
            <a:r>
              <a:rPr lang="ru-RU" b="1" i="1" baseline="30000" dirty="0" err="1"/>
              <a:t>kt</a:t>
            </a:r>
            <a:r>
              <a:rPr lang="ru-RU" i="1" dirty="0"/>
              <a:t> ,  </a:t>
            </a:r>
            <a:r>
              <a:rPr lang="ru-RU" dirty="0"/>
              <a:t>где </a:t>
            </a:r>
            <a:br>
              <a:rPr lang="ru-RU" dirty="0"/>
            </a:br>
            <a:r>
              <a:rPr lang="ru-RU" dirty="0"/>
              <a:t>A- изменение количества древесины во времени;</a:t>
            </a:r>
            <a:br>
              <a:rPr lang="ru-RU" dirty="0"/>
            </a:br>
            <a:r>
              <a:rPr lang="ru-RU" dirty="0"/>
              <a:t>A0- начальное количество древесины;</a:t>
            </a:r>
            <a:br>
              <a:rPr lang="ru-RU" dirty="0"/>
            </a:br>
            <a:r>
              <a:rPr lang="ru-RU" dirty="0"/>
              <a:t>t-время; </a:t>
            </a:r>
            <a:r>
              <a:rPr lang="en-US" dirty="0"/>
              <a:t>k</a:t>
            </a:r>
            <a:r>
              <a:rPr lang="ru-RU" dirty="0"/>
              <a:t>, </a:t>
            </a:r>
            <a:r>
              <a:rPr lang="en-US" dirty="0"/>
              <a:t>a </a:t>
            </a:r>
            <a:r>
              <a:rPr lang="ru-RU" dirty="0"/>
              <a:t>-  некоторые постоянные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5" name="Объект 4" descr="Показательная функция в жизни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816424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24202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ритроциты под микроскоп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852936"/>
            <a:ext cx="1800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419056" cy="44348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Процессы выравнивания  (именно так  называют процессы, изменяющиеся по законам </a:t>
            </a:r>
            <a:r>
              <a:rPr lang="ru-RU" b="1" dirty="0"/>
              <a:t>показательной функции</a:t>
            </a:r>
            <a:r>
              <a:rPr lang="ru-RU" dirty="0"/>
              <a:t>)  часто встречаются и в биологии.</a:t>
            </a:r>
          </a:p>
          <a:p>
            <a:r>
              <a:rPr lang="ru-RU" dirty="0"/>
              <a:t>Например, при испуге в кровь внезапно выделяется адреналин, который потом разрушается, причем скорость разрушения примерно пропорциональна количеству этого вещества, еще остающемуся в крови. При диагностике почечных бо­лезней часто определяют способность почек выводить из крови радиоактивные изотопы, причем их количество в крови падает по показательному закону. </a:t>
            </a:r>
          </a:p>
          <a:p>
            <a:r>
              <a:rPr lang="ru-RU" dirty="0"/>
              <a:t>Примером обратного процесса может служить восстановление концентрации гемоглобина в крови у донора или у раненого, потерявшего много крови. В этом случае по показательному закону убывает разность между нормальным содержанием гемоглобина и имеющимся количеством этого вещества.</a:t>
            </a:r>
          </a:p>
          <a:p>
            <a:r>
              <a:rPr lang="ru-RU" dirty="0"/>
              <a:t>Как и при радиоактивном распаде, скорость распада или восстановления измеряется временем, в течение которого распадается (соответственно восстанавливается) половина вещества. Для адреналина этот период измеряется долями секунды</a:t>
            </a:r>
            <a:r>
              <a:rPr lang="ru-RU" b="1" dirty="0"/>
              <a:t>, </a:t>
            </a:r>
            <a:r>
              <a:rPr lang="ru-RU" dirty="0"/>
              <a:t>для веществ, выводимых почками, — минутами, а для   гемоглобина — днями.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Применение в биологии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938187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проекта.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38600" cy="44348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Показана широкая область применения показательной функции в жизни , науке и технике.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При анализе функций, описывающих физические, биологические и прочие процессы выяснила, что трудность вызывает нахождение аргумента функции по заданному значению функции. Для решения уравнений, где переменная стоит в показателе степени не хватает знаний.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49756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Готовясь  к ЕГЭ, встретила физическую задачу радиоактивного распада, в которой применяется показательная функция, решить которую пока не смогла.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4.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Сделала вывод, что  знание свойств показательной функции</a:t>
            </a:r>
            <a:r>
              <a:rPr lang="ru-RU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не 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достаточно для решения этой задачи: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572008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61331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2714620"/>
            <a:ext cx="7772400" cy="1362456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0322"/>
            <a:ext cx="8229600" cy="36407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Показательной функцией называется функция вида y=</a:t>
            </a:r>
            <a:r>
              <a:rPr lang="en-US" sz="1800" dirty="0" smtClean="0">
                <a:solidFill>
                  <a:schemeClr val="tx1"/>
                </a:solidFill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ͯ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, где а - заданное число, такое, что а&gt;0, а≠</a:t>
            </a:r>
            <a:r>
              <a:rPr lang="en-US" sz="1800" dirty="0" smtClean="0">
                <a:solidFill>
                  <a:schemeClr val="tx1"/>
                </a:solidFill>
              </a:rPr>
              <a:t>1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5716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86124"/>
            <a:ext cx="3005902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142984"/>
            <a:ext cx="82868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 </a:t>
            </a:r>
            <a:r>
              <a:rPr lang="ru-RU" sz="1500" b="1" dirty="0" smtClean="0">
                <a:latin typeface="+mj-lt"/>
              </a:rPr>
              <a:t>1.Область определения показательной функции - множество R всех действительных чисел.</a:t>
            </a:r>
            <a:endParaRPr lang="en-US" sz="1500" b="1" dirty="0" smtClean="0">
              <a:latin typeface="+mj-lt"/>
            </a:endParaRPr>
          </a:p>
          <a:p>
            <a:endParaRPr lang="ru-RU" sz="1500" b="1" dirty="0" smtClean="0">
              <a:latin typeface="+mj-lt"/>
            </a:endParaRPr>
          </a:p>
          <a:p>
            <a:r>
              <a:rPr lang="ru-RU" sz="1500" b="1" dirty="0" smtClean="0">
                <a:latin typeface="+mj-lt"/>
              </a:rPr>
              <a:t>2.Множество значений показательной функции - множество всех положительных чисел</a:t>
            </a:r>
            <a:endParaRPr lang="en-US" sz="1500" b="1" dirty="0" smtClean="0">
              <a:latin typeface="+mj-lt"/>
            </a:endParaRPr>
          </a:p>
          <a:p>
            <a:endParaRPr lang="ru-RU" sz="1500" b="1" dirty="0" smtClean="0">
              <a:latin typeface="+mj-lt"/>
            </a:endParaRPr>
          </a:p>
          <a:p>
            <a:r>
              <a:rPr lang="ru-RU" sz="1500" b="1" dirty="0" smtClean="0">
                <a:latin typeface="+mj-lt"/>
              </a:rPr>
              <a:t>3.Показательная функция </a:t>
            </a:r>
            <a:r>
              <a:rPr lang="ru-RU" sz="1500" b="1" dirty="0" err="1" smtClean="0">
                <a:latin typeface="+mj-lt"/>
              </a:rPr>
              <a:t>y=</a:t>
            </a:r>
            <a:r>
              <a:rPr lang="en-US" sz="1500" b="1" dirty="0" smtClean="0">
                <a:latin typeface="+mj-lt"/>
              </a:rPr>
              <a:t>a</a:t>
            </a:r>
            <a:r>
              <a:rPr lang="en-US" sz="2000" b="1" dirty="0" smtClean="0">
                <a:latin typeface="Arial"/>
                <a:cs typeface="Arial"/>
              </a:rPr>
              <a:t>˟</a:t>
            </a:r>
            <a:r>
              <a:rPr lang="ru-RU" sz="1500" b="1" dirty="0" smtClean="0">
                <a:latin typeface="Arial"/>
                <a:cs typeface="Arial"/>
              </a:rPr>
              <a:t> </a:t>
            </a:r>
            <a:r>
              <a:rPr lang="ru-RU" sz="1500" b="1" dirty="0" smtClean="0">
                <a:latin typeface="+mj-lt"/>
              </a:rPr>
              <a:t>является возрастающей на множестве всех действительных чисел, если а&gt;1, и убывающей, если 0&lt;a&lt;1. </a:t>
            </a:r>
            <a:endParaRPr lang="en-US" sz="1500" b="1" dirty="0" smtClean="0">
              <a:latin typeface="+mj-lt"/>
            </a:endParaRPr>
          </a:p>
          <a:p>
            <a:endParaRPr lang="ru-RU" sz="1500" b="1" dirty="0" smtClean="0">
              <a:latin typeface="+mj-lt"/>
            </a:endParaRPr>
          </a:p>
          <a:p>
            <a:r>
              <a:rPr lang="ru-RU" sz="1500" b="1" dirty="0" smtClean="0">
                <a:latin typeface="+mj-lt"/>
              </a:rPr>
              <a:t>4.Показательная функция является ограниченной снизу.</a:t>
            </a:r>
            <a:endParaRPr lang="en-US" sz="1500" b="1" dirty="0" smtClean="0">
              <a:latin typeface="+mj-lt"/>
            </a:endParaRPr>
          </a:p>
          <a:p>
            <a:endParaRPr lang="ru-RU" sz="1500" b="1" dirty="0" smtClean="0">
              <a:latin typeface="+mj-lt"/>
            </a:endParaRPr>
          </a:p>
          <a:p>
            <a:r>
              <a:rPr lang="ru-RU" sz="1500" b="1" dirty="0" smtClean="0">
                <a:latin typeface="+mj-lt"/>
              </a:rPr>
              <a:t>5.Показательная функция имеет горизонтальную асимптоту - ось OX.</a:t>
            </a:r>
            <a:endParaRPr lang="en-US" sz="1500" b="1" dirty="0" smtClean="0">
              <a:latin typeface="+mj-lt"/>
            </a:endParaRPr>
          </a:p>
          <a:p>
            <a:endParaRPr lang="ru-RU" sz="1500" b="1" dirty="0" smtClean="0">
              <a:latin typeface="+mj-lt"/>
            </a:endParaRPr>
          </a:p>
          <a:p>
            <a:r>
              <a:rPr lang="ru-RU" sz="1500" b="1" dirty="0" smtClean="0">
                <a:latin typeface="+mj-lt"/>
              </a:rPr>
              <a:t>6.Показательная функция не является чётной, и не является нечётной.</a:t>
            </a:r>
            <a:endParaRPr lang="en-US" sz="1500" b="1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43240" y="0"/>
            <a:ext cx="2840010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Свойства функции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Содержимое 9" descr="020205_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221088"/>
            <a:ext cx="240982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default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4221088"/>
            <a:ext cx="242411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61338"/>
            <a:ext cx="8229600" cy="20717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Если снять кипящий чайник с огня, то сначала он быстро остывает, а потом остывание идет гораздо медленнее, это явление описывается формулой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0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baseline="30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    </a:t>
            </a:r>
            <a:r>
              <a:rPr lang="ru-RU" sz="32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е=2.7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fg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6858048" cy="3770587"/>
          </a:xfrm>
        </p:spPr>
      </p:pic>
      <p:pic>
        <p:nvPicPr>
          <p:cNvPr id="5" name="Содержимое 4" descr="00000123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02767" y="2492896"/>
            <a:ext cx="2752728" cy="2752728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25403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показательной функции в жизни, науке и технике.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043362" cy="565387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падении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безвоздушном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пространстве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скорость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их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непрерывно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возрастает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падении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воздухе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скорость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падения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тоже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увеличивается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может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превзойти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определенной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величины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считать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сила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сопротивления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воздуха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пропорциональна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скорости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падения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парашютиста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т.е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F=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секунд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скорость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падения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будет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равна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v=mg/k(1-e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-kt/m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где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 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масса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парашютиста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8860" y="-571528"/>
            <a:ext cx="4038600" cy="44348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efault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3826570" cy="401877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2656"/>
            <a:ext cx="8229600" cy="1008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Применение в физике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2656"/>
            <a:ext cx="8229600" cy="1008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Применение в физике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6788786" cy="373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Задача ЕГЭ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39726"/>
            <a:ext cx="7323483" cy="326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928670"/>
            <a:ext cx="4067204" cy="5426255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dirty="0" smtClean="0"/>
              <a:t>      Много трудных математических задач приходится решать </a:t>
            </a:r>
            <a:r>
              <a:rPr lang="ru-RU" sz="1600" b="1" dirty="0" smtClean="0"/>
              <a:t>в теории межпланетных путешествий</a:t>
            </a:r>
            <a:r>
              <a:rPr lang="ru-RU" sz="1600" dirty="0" smtClean="0"/>
              <a:t>. Одной из них является задача об определении массы топлива, необходимого для того, чтобы придать ракете нужную скорость </a:t>
            </a:r>
            <a:r>
              <a:rPr lang="ru-RU" sz="1600" dirty="0" err="1" smtClean="0"/>
              <a:t>v</a:t>
            </a:r>
            <a:r>
              <a:rPr lang="ru-RU" sz="1600" dirty="0" smtClean="0"/>
              <a:t>. Эта масса М зависит от массы </a:t>
            </a:r>
            <a:r>
              <a:rPr lang="ru-RU" sz="1600" dirty="0" err="1" smtClean="0"/>
              <a:t>m</a:t>
            </a:r>
            <a:r>
              <a:rPr lang="ru-RU" sz="1600" dirty="0" smtClean="0"/>
              <a:t> самой ракеты (без топлива) и от скорости v</a:t>
            </a:r>
            <a:r>
              <a:rPr lang="ru-RU" sz="1600" baseline="-25000" dirty="0" smtClean="0"/>
              <a:t>0</a:t>
            </a:r>
            <a:r>
              <a:rPr lang="ru-RU" sz="1600" dirty="0" smtClean="0"/>
              <a:t>, с которой продукты горения вытекают из ракетного двигателя. Если не учитывать сопротивление воздуха и притяжение Земли, то масса топлива определиться формулой: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M=m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16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/v0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-1) </a:t>
            </a:r>
            <a:r>
              <a:rPr lang="ru-RU" sz="1600" dirty="0" smtClean="0"/>
              <a:t>(формула </a:t>
            </a:r>
            <a:r>
              <a:rPr lang="ru-RU" sz="1600" dirty="0" err="1" smtClean="0"/>
              <a:t>К.Э.Циалковского</a:t>
            </a:r>
            <a:r>
              <a:rPr lang="ru-RU" sz="1600" dirty="0" smtClean="0"/>
              <a:t>). Например, для того чтобы ракете с массой 1,5 т придать скорость 8000 м/с, надо при скорости истечения газов 2000 м/с взять примерно 80 т топлива.</a:t>
            </a:r>
          </a:p>
          <a:p>
            <a:endParaRPr lang="ru-RU" sz="800" dirty="0"/>
          </a:p>
        </p:txBody>
      </p:sp>
      <p:pic>
        <p:nvPicPr>
          <p:cNvPr id="5" name="Содержимое 4" descr="image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2898786" cy="4414061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2656"/>
            <a:ext cx="8229600" cy="648072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Применение в физике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000156"/>
            <a:ext cx="3429024" cy="55007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при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колебаниях</a:t>
            </a:r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маятника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гири, качающейся на пружине, не пренебрегать сопротивлением воздуха, то амплитуда колебаний становится все меньше, колебания затухают. Это явление можно объяснить формулой: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  <a:r>
              <a:rPr lang="en-US" sz="2000" b="1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-kt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ωt+ω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301989319_2360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714488"/>
            <a:ext cx="4972056" cy="40628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2656"/>
            <a:ext cx="8229600" cy="1008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Применение в физике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94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387</TotalTime>
  <Words>642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Проект по теме:   «Показательная функция и её применение в жизни, науке и технике».</vt:lpstr>
      <vt:lpstr>Показательной функцией называется функция вида y=a ͯ , где а - заданное число, такое, что а&gt;0, а≠1.  </vt:lpstr>
      <vt:lpstr>Свойства функции</vt:lpstr>
      <vt:lpstr>Если снять кипящий чайник с огня, то сначала он быстро остывает, а потом остывание идет гораздо медленнее, это явление описывается формулой  T=(T1-T0)e-kt+T1             е=2.7 </vt:lpstr>
      <vt:lpstr>При падении тел в безвоздушном пространстве скорость их непрерывно возрастает. При падении тел в воздухе скорость падения тоже увеличивается, но не может превзойти определенной величины. Если считать, что сила сопротивления воздуха пропорциональна скорости падения парашютиста, т.е. что F=kv , то через t секунд скорость падения будет равна: v=mg/k(1-e-kt/m), где m - масса парашютиста. </vt:lpstr>
      <vt:lpstr>Слайд 6</vt:lpstr>
      <vt:lpstr>Задача ЕГЭ</vt:lpstr>
      <vt:lpstr>Слайд 8</vt:lpstr>
      <vt:lpstr>Если при колебаниях  маятника, гири, качающейся на пружине, не пренебрегать сопротивлением воздуха, то амплитуда колебаний становится все меньше, колебания затухают. Это явление можно объяснить формулой: s=Ae-ktsin(ωt+ω). </vt:lpstr>
      <vt:lpstr>Применение в физике</vt:lpstr>
      <vt:lpstr>Применение в астрономии. Исследуя расположение планет солнечной системы вокруг Солнца, немецкий астроном  И.Э. Боде в 1772 составил следующую таблицу: </vt:lpstr>
      <vt:lpstr>Слайд 12</vt:lpstr>
      <vt:lpstr>Рост народонаселения</vt:lpstr>
      <vt:lpstr>По такому же принципу распространились завезённые в Австралию кролики, которые стали экологической катастрофой для этого уникального региона. Рост различных видов микроорганизмов и бактерий, дрожжей, ферментов все эти процессы подчиняются одному закону: N = N0ekt </vt:lpstr>
      <vt:lpstr>Применение в биологии</vt:lpstr>
      <vt:lpstr>Применение в биологии</vt:lpstr>
      <vt:lpstr>Результаты проекта.</vt:lpstr>
      <vt:lpstr>Спасибо за внимание.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I_PC</cp:lastModifiedBy>
  <cp:revision>41</cp:revision>
  <dcterms:created xsi:type="dcterms:W3CDTF">2002-12-31T21:01:27Z</dcterms:created>
  <dcterms:modified xsi:type="dcterms:W3CDTF">2015-10-08T22:18:50Z</dcterms:modified>
</cp:coreProperties>
</file>