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2" r:id="rId4"/>
    <p:sldId id="261" r:id="rId5"/>
    <p:sldId id="266" r:id="rId6"/>
    <p:sldId id="260" r:id="rId7"/>
    <p:sldId id="264" r:id="rId8"/>
    <p:sldId id="265" r:id="rId9"/>
    <p:sldId id="270" r:id="rId10"/>
    <p:sldId id="272" r:id="rId11"/>
    <p:sldId id="257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4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84002-4A90-490E-B35D-D5BADFA6436C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DC634-AE36-45DF-A90E-51FE5A53573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E6530-08EE-4AF7-86B0-97B23BBC5DA2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CA59E-D349-46EF-8E52-93E81F675C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4282" y="214290"/>
            <a:ext cx="5086558" cy="722382"/>
          </a:xfrm>
          <a:prstGeom prst="roundRect">
            <a:avLst/>
          </a:prstGeom>
          <a:solidFill>
            <a:srgbClr val="FFFFFF">
              <a:alpha val="80000"/>
            </a:srgbClr>
          </a:solidFill>
          <a:ln w="57150" cmpd="dbl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iniature" pitchFamily="2" charset="0"/>
                <a:ea typeface="+mj-ea"/>
                <a:cs typeface="+mj-cs"/>
              </a:rPr>
              <a:t>Математика 6 класс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iniature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0034" y="2214554"/>
            <a:ext cx="8143932" cy="2618151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niature" pitchFamily="2" charset="0"/>
                <a:ea typeface="+mj-ea"/>
                <a:cs typeface="+mj-cs"/>
              </a:rPr>
              <a:t>Сложение и вычитание дробей с разными знаменателями</a:t>
            </a:r>
            <a:endParaRPr kumimoji="0" lang="en-US" sz="4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iniature" pitchFamily="2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57589" y="5882923"/>
            <a:ext cx="5286411" cy="97507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Ручкина Анна Ивановна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СОШ  №22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2696704" y="1121133"/>
            <a:ext cx="3489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2</a:t>
            </a: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2060407" y="1357298"/>
          <a:ext cx="726517" cy="1323990"/>
        </p:xfrm>
        <a:graphic>
          <a:graphicData uri="http://schemas.openxmlformats.org/presentationml/2006/ole">
            <p:oleObj spid="_x0000_s11266" name="Формула" r:id="rId3" imgW="215640" imgH="393480" progId="Equation.3">
              <p:embed/>
            </p:oleObj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5609964" y="1406752"/>
          <a:ext cx="712322" cy="1228498"/>
        </p:xfrm>
        <a:graphic>
          <a:graphicData uri="http://schemas.openxmlformats.org/presentationml/2006/ole">
            <p:oleObj spid="_x0000_s11267" name="Формула" r:id="rId4" imgW="228600" imgH="393480" progId="Equation.3">
              <p:embed/>
            </p:oleObj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3643306" y="1357298"/>
          <a:ext cx="1237530" cy="1323990"/>
        </p:xfrm>
        <a:graphic>
          <a:graphicData uri="http://schemas.openxmlformats.org/presentationml/2006/ole">
            <p:oleObj spid="_x0000_s11268" name="Формула" r:id="rId5" imgW="368280" imgH="393480" progId="Equation.3">
              <p:embed/>
            </p:oleObj>
          </a:graphicData>
        </a:graphic>
      </p:graphicFrame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954012" y="1687051"/>
            <a:ext cx="5234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=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5113012" y="1687051"/>
            <a:ext cx="5234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=</a:t>
            </a:r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2127091" y="3004742"/>
          <a:ext cx="705870" cy="1287858"/>
        </p:xfrm>
        <a:graphic>
          <a:graphicData uri="http://schemas.openxmlformats.org/presentationml/2006/ole">
            <p:oleObj spid="_x0000_s11269" name="Формула" r:id="rId6" imgW="215640" imgH="393480" progId="Equation.3">
              <p:embed/>
            </p:oleObj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5630406" y="3076180"/>
          <a:ext cx="704580" cy="1287858"/>
        </p:xfrm>
        <a:graphic>
          <a:graphicData uri="http://schemas.openxmlformats.org/presentationml/2006/ole">
            <p:oleObj spid="_x0000_s11270" name="Формула" r:id="rId7" imgW="215640" imgH="393480" progId="Equation.3">
              <p:embed/>
            </p:oleObj>
          </a:graphicData>
        </a:graphic>
      </p:graphicFrame>
      <p:graphicFrame>
        <p:nvGraphicFramePr>
          <p:cNvPr id="69641" name="Object 9"/>
          <p:cNvGraphicFramePr>
            <a:graphicFrameLocks noChangeAspect="1"/>
          </p:cNvGraphicFramePr>
          <p:nvPr/>
        </p:nvGraphicFramePr>
        <p:xfrm>
          <a:off x="3666831" y="3018110"/>
          <a:ext cx="1215593" cy="1345928"/>
        </p:xfrm>
        <a:graphic>
          <a:graphicData uri="http://schemas.openxmlformats.org/presentationml/2006/ole">
            <p:oleObj spid="_x0000_s11271" name="Формула" r:id="rId8" imgW="355320" imgH="393480" progId="Equation.3">
              <p:embed/>
            </p:oleObj>
          </a:graphicData>
        </a:graphic>
      </p:graphicFrame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2954012" y="3344401"/>
            <a:ext cx="5234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=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5186037" y="3344401"/>
            <a:ext cx="5234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=</a:t>
            </a:r>
          </a:p>
        </p:txBody>
      </p:sp>
      <p:graphicFrame>
        <p:nvGraphicFramePr>
          <p:cNvPr id="69644" name="Object 12"/>
          <p:cNvGraphicFramePr>
            <a:graphicFrameLocks noChangeAspect="1"/>
          </p:cNvGraphicFramePr>
          <p:nvPr/>
        </p:nvGraphicFramePr>
        <p:xfrm>
          <a:off x="2112833" y="4849670"/>
          <a:ext cx="643928" cy="1171718"/>
        </p:xfrm>
        <a:graphic>
          <a:graphicData uri="http://schemas.openxmlformats.org/presentationml/2006/ole">
            <p:oleObj spid="_x0000_s11272" name="Формула" r:id="rId9" imgW="215640" imgH="393480" progId="Equation.3">
              <p:embed/>
            </p:oleObj>
          </a:graphicData>
        </a:graphic>
      </p:graphicFrame>
      <p:graphicFrame>
        <p:nvGraphicFramePr>
          <p:cNvPr id="69645" name="Object 13"/>
          <p:cNvGraphicFramePr>
            <a:graphicFrameLocks noChangeAspect="1"/>
          </p:cNvGraphicFramePr>
          <p:nvPr/>
        </p:nvGraphicFramePr>
        <p:xfrm>
          <a:off x="5310584" y="4980467"/>
          <a:ext cx="791039" cy="1112358"/>
        </p:xfrm>
        <a:graphic>
          <a:graphicData uri="http://schemas.openxmlformats.org/presentationml/2006/ole">
            <p:oleObj spid="_x0000_s11273" name="Формула" r:id="rId10" imgW="279360" imgH="393480" progId="Equation.3">
              <p:embed/>
            </p:oleObj>
          </a:graphicData>
        </a:graphic>
      </p:graphicFrame>
      <p:graphicFrame>
        <p:nvGraphicFramePr>
          <p:cNvPr id="69646" name="Object 14"/>
          <p:cNvGraphicFramePr>
            <a:graphicFrameLocks noChangeAspect="1"/>
          </p:cNvGraphicFramePr>
          <p:nvPr/>
        </p:nvGraphicFramePr>
        <p:xfrm>
          <a:off x="3478939" y="4863037"/>
          <a:ext cx="1151072" cy="1229788"/>
        </p:xfrm>
        <a:graphic>
          <a:graphicData uri="http://schemas.openxmlformats.org/presentationml/2006/ole">
            <p:oleObj spid="_x0000_s11274" name="Формула" r:id="rId11" imgW="368280" imgH="393480" progId="Equation.3">
              <p:embed/>
            </p:oleObj>
          </a:graphicData>
        </a:graphic>
      </p:graphicFrame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2809550" y="5071601"/>
            <a:ext cx="5234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=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4897112" y="5144626"/>
            <a:ext cx="5234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=</a:t>
            </a:r>
          </a:p>
        </p:txBody>
      </p:sp>
      <p:sp>
        <p:nvSpPr>
          <p:cNvPr id="69649" name="Arc 17"/>
          <p:cNvSpPr>
            <a:spLocks/>
          </p:cNvSpPr>
          <p:nvPr/>
        </p:nvSpPr>
        <p:spPr bwMode="auto">
          <a:xfrm rot="-10103063">
            <a:off x="2602481" y="1126213"/>
            <a:ext cx="291246" cy="292929"/>
          </a:xfrm>
          <a:custGeom>
            <a:avLst/>
            <a:gdLst>
              <a:gd name="T0" fmla="*/ 0 w 21600"/>
              <a:gd name="T1" fmla="*/ 0 h 21600"/>
              <a:gd name="T2" fmla="*/ 360363 w 21600"/>
              <a:gd name="T3" fmla="*/ 360362 h 21600"/>
              <a:gd name="T4" fmla="*/ 0 w 21600"/>
              <a:gd name="T5" fmla="*/ 3603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69651" name="Arc 19"/>
          <p:cNvSpPr>
            <a:spLocks/>
          </p:cNvSpPr>
          <p:nvPr/>
        </p:nvSpPr>
        <p:spPr bwMode="auto">
          <a:xfrm rot="-10103063">
            <a:off x="2675506" y="2710538"/>
            <a:ext cx="291246" cy="292929"/>
          </a:xfrm>
          <a:custGeom>
            <a:avLst/>
            <a:gdLst>
              <a:gd name="T0" fmla="*/ 0 w 21600"/>
              <a:gd name="T1" fmla="*/ 0 h 21600"/>
              <a:gd name="T2" fmla="*/ 360363 w 21600"/>
              <a:gd name="T3" fmla="*/ 360362 h 21600"/>
              <a:gd name="T4" fmla="*/ 0 w 21600"/>
              <a:gd name="T5" fmla="*/ 3603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69652" name="Arc 20"/>
          <p:cNvSpPr>
            <a:spLocks/>
          </p:cNvSpPr>
          <p:nvPr/>
        </p:nvSpPr>
        <p:spPr bwMode="auto">
          <a:xfrm rot="-10103063">
            <a:off x="2675506" y="4582200"/>
            <a:ext cx="291246" cy="292930"/>
          </a:xfrm>
          <a:custGeom>
            <a:avLst/>
            <a:gdLst>
              <a:gd name="T0" fmla="*/ 0 w 21600"/>
              <a:gd name="T1" fmla="*/ 0 h 21600"/>
              <a:gd name="T2" fmla="*/ 360363 w 21600"/>
              <a:gd name="T3" fmla="*/ 360363 h 21600"/>
              <a:gd name="T4" fmla="*/ 0 w 21600"/>
              <a:gd name="T5" fmla="*/ 3603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2696704" y="2632433"/>
            <a:ext cx="3489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2768142" y="4505683"/>
            <a:ext cx="3489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142844" y="142852"/>
            <a:ext cx="7786743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Приведение дробей  к  другому знаменателю</a:t>
            </a:r>
            <a:endParaRPr kumimoji="0" lang="ru-RU" sz="26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043890" cy="84615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Запишите дроби  со знаменателем  24</a:t>
            </a:r>
            <a:endParaRPr lang="ru-RU" sz="3600" dirty="0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>
            <p:ph idx="1"/>
          </p:nvPr>
        </p:nvGraphicFramePr>
        <p:xfrm>
          <a:off x="630238" y="1714500"/>
          <a:ext cx="298424" cy="840074"/>
        </p:xfrm>
        <a:graphic>
          <a:graphicData uri="http://schemas.openxmlformats.org/presentationml/2006/ole">
            <p:oleObj spid="_x0000_s12290" name="Формула" r:id="rId3" imgW="139680" imgH="39348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567238" y="1643063"/>
          <a:ext cx="319087" cy="823912"/>
        </p:xfrm>
        <a:graphic>
          <a:graphicData uri="http://schemas.openxmlformats.org/presentationml/2006/ole">
            <p:oleObj spid="_x0000_s12291" name="Формула" r:id="rId4" imgW="152280" imgH="393480" progId="Equation.3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642910" y="2857496"/>
          <a:ext cx="319087" cy="823912"/>
        </p:xfrm>
        <a:graphic>
          <a:graphicData uri="http://schemas.openxmlformats.org/presentationml/2006/ole">
            <p:oleObj spid="_x0000_s12292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643438" y="2857496"/>
          <a:ext cx="357190" cy="762360"/>
        </p:xfrm>
        <a:graphic>
          <a:graphicData uri="http://schemas.openxmlformats.org/presentationml/2006/ole">
            <p:oleObj spid="_x0000_s12293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90550" y="4071938"/>
          <a:ext cx="425450" cy="823912"/>
        </p:xfrm>
        <a:graphic>
          <a:graphicData uri="http://schemas.openxmlformats.org/presentationml/2006/ole">
            <p:oleObj spid="_x0000_s12294" name="Формула" r:id="rId7" imgW="203040" imgH="39348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692650" y="4071938"/>
          <a:ext cx="293688" cy="823912"/>
        </p:xfrm>
        <a:graphic>
          <a:graphicData uri="http://schemas.openxmlformats.org/presentationml/2006/ole">
            <p:oleObj spid="_x0000_s12295" name="Формула" r:id="rId8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5614998" cy="113191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ПРОДОЛЖИ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Основное свойство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дроби…</a:t>
            </a:r>
          </a:p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Сокращение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дробей…</a:t>
            </a:r>
          </a:p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Приведение дроби  к  новому  знаменателю…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Группа 34"/>
          <p:cNvGrpSpPr/>
          <p:nvPr/>
        </p:nvGrpSpPr>
        <p:grpSpPr>
          <a:xfrm rot="10800000">
            <a:off x="609600" y="1811995"/>
            <a:ext cx="3581400" cy="3590131"/>
            <a:chOff x="609600" y="1811995"/>
            <a:chExt cx="3581400" cy="3590131"/>
          </a:xfrm>
        </p:grpSpPr>
        <p:sp>
          <p:nvSpPr>
            <p:cNvPr id="3" name="Пирог 2"/>
            <p:cNvSpPr/>
            <p:nvPr/>
          </p:nvSpPr>
          <p:spPr>
            <a:xfrm>
              <a:off x="609600" y="1813398"/>
              <a:ext cx="3581400" cy="3582827"/>
            </a:xfrm>
            <a:prstGeom prst="pie">
              <a:avLst>
                <a:gd name="adj1" fmla="val 10795062"/>
                <a:gd name="adj2" fmla="val 1621459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ирог 3"/>
            <p:cNvSpPr/>
            <p:nvPr/>
          </p:nvSpPr>
          <p:spPr>
            <a:xfrm>
              <a:off x="609600" y="1813398"/>
              <a:ext cx="3581400" cy="3582827"/>
            </a:xfrm>
            <a:prstGeom prst="pie">
              <a:avLst>
                <a:gd name="adj1" fmla="val 21591424"/>
                <a:gd name="adj2" fmla="val 5398793"/>
              </a:avLst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609600" y="1811995"/>
              <a:ext cx="3581400" cy="35893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6" name="Прямая соединительная линия 5"/>
            <p:cNvCxnSpPr>
              <a:stCxn id="3" idx="3"/>
              <a:endCxn id="5" idx="4"/>
            </p:cNvCxnSpPr>
            <p:nvPr/>
          </p:nvCxnSpPr>
          <p:spPr>
            <a:xfrm rot="16200000" flipH="1">
              <a:off x="606333" y="3607365"/>
              <a:ext cx="3587934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" name="Прямая соединительная линия 6"/>
            <p:cNvCxnSpPr>
              <a:stCxn id="5" idx="6"/>
              <a:endCxn id="3" idx="2"/>
            </p:cNvCxnSpPr>
            <p:nvPr/>
          </p:nvCxnSpPr>
          <p:spPr>
            <a:xfrm flipH="1" flipV="1">
              <a:off x="609600" y="3604812"/>
              <a:ext cx="3581400" cy="1852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" name="Прямая соединительная линия 7"/>
            <p:cNvCxnSpPr>
              <a:stCxn id="5" idx="7"/>
              <a:endCxn id="5" idx="3"/>
            </p:cNvCxnSpPr>
            <p:nvPr/>
          </p:nvCxnSpPr>
          <p:spPr>
            <a:xfrm rot="16200000" flipH="1" flipV="1">
              <a:off x="1131277" y="2340447"/>
              <a:ext cx="2538045" cy="2532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" name="Прямая соединительная линия 8"/>
            <p:cNvCxnSpPr>
              <a:stCxn id="5" idx="1"/>
              <a:endCxn id="5" idx="5"/>
            </p:cNvCxnSpPr>
            <p:nvPr/>
          </p:nvCxnSpPr>
          <p:spPr>
            <a:xfrm rot="16200000" flipH="1">
              <a:off x="1131277" y="2340447"/>
              <a:ext cx="2538045" cy="2532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 rot="10800000">
            <a:off x="4978399" y="1808820"/>
            <a:ext cx="3615267" cy="3597275"/>
            <a:chOff x="4978399" y="1808820"/>
            <a:chExt cx="3615267" cy="3597275"/>
          </a:xfrm>
        </p:grpSpPr>
        <p:grpSp>
          <p:nvGrpSpPr>
            <p:cNvPr id="10" name="Группа 45"/>
            <p:cNvGrpSpPr/>
            <p:nvPr/>
          </p:nvGrpSpPr>
          <p:grpSpPr>
            <a:xfrm>
              <a:off x="4978399" y="1809966"/>
              <a:ext cx="3615267" cy="3589692"/>
              <a:chOff x="2413000" y="1274234"/>
              <a:chExt cx="4318000" cy="4309532"/>
            </a:xfrm>
            <a:solidFill>
              <a:srgbClr val="92D050"/>
            </a:solidFill>
          </p:grpSpPr>
          <p:sp>
            <p:nvSpPr>
              <p:cNvPr id="11" name="Пирог 10"/>
              <p:cNvSpPr/>
              <p:nvPr/>
            </p:nvSpPr>
            <p:spPr>
              <a:xfrm>
                <a:off x="2413000" y="1274234"/>
                <a:ext cx="4318000" cy="4309532"/>
              </a:xfrm>
              <a:prstGeom prst="pie">
                <a:avLst>
                  <a:gd name="adj1" fmla="val 10795062"/>
                  <a:gd name="adj2" fmla="val 16214592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Пирог 11"/>
              <p:cNvSpPr/>
              <p:nvPr/>
            </p:nvSpPr>
            <p:spPr>
              <a:xfrm>
                <a:off x="2413000" y="1274234"/>
                <a:ext cx="4318000" cy="4309532"/>
              </a:xfrm>
              <a:prstGeom prst="pie">
                <a:avLst>
                  <a:gd name="adj1" fmla="val 21591424"/>
                  <a:gd name="adj2" fmla="val 5398793"/>
                </a:avLst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Овал 12"/>
            <p:cNvSpPr/>
            <p:nvPr/>
          </p:nvSpPr>
          <p:spPr>
            <a:xfrm>
              <a:off x="4978400" y="1808820"/>
              <a:ext cx="3614738" cy="359727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единительная линия 13"/>
            <p:cNvCxnSpPr>
              <a:stCxn id="11" idx="3"/>
              <a:endCxn id="13" idx="4"/>
            </p:cNvCxnSpPr>
            <p:nvPr/>
          </p:nvCxnSpPr>
          <p:spPr>
            <a:xfrm>
              <a:off x="6786563" y="1810407"/>
              <a:ext cx="0" cy="3595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Прямая соединительная линия 14"/>
            <p:cNvCxnSpPr>
              <a:stCxn id="13" idx="6"/>
              <a:endCxn id="11" idx="2"/>
            </p:cNvCxnSpPr>
            <p:nvPr/>
          </p:nvCxnSpPr>
          <p:spPr>
            <a:xfrm flipH="1" flipV="1">
              <a:off x="4978400" y="3604282"/>
              <a:ext cx="3614738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86182" y="1500174"/>
            <a:ext cx="479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=</a:t>
            </a:r>
          </a:p>
        </p:txBody>
      </p:sp>
      <p:grpSp>
        <p:nvGrpSpPr>
          <p:cNvPr id="17" name="Группа 95"/>
          <p:cNvGrpSpPr>
            <a:grpSpLocks/>
          </p:cNvGrpSpPr>
          <p:nvPr/>
        </p:nvGrpSpPr>
        <p:grpSpPr bwMode="auto">
          <a:xfrm>
            <a:off x="4429124" y="1214422"/>
            <a:ext cx="410518" cy="1102300"/>
            <a:chOff x="550333" y="3760859"/>
            <a:chExt cx="411093" cy="1102389"/>
          </a:xfrm>
        </p:grpSpPr>
        <p:sp>
          <p:nvSpPr>
            <p:cNvPr id="18" name="TextBox 17"/>
            <p:cNvSpPr txBox="1"/>
            <p:nvPr/>
          </p:nvSpPr>
          <p:spPr>
            <a:xfrm>
              <a:off x="550333" y="3760859"/>
              <a:ext cx="393606" cy="5848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solidFill>
                    <a:srgbClr val="C00000"/>
                  </a:solidFill>
                  <a:latin typeface="+mn-lt"/>
                </a:rPr>
                <a:t>1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7820" y="4278426"/>
              <a:ext cx="393606" cy="5848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C00000"/>
                  </a:solidFill>
                  <a:latin typeface="+mn-lt"/>
                </a:rPr>
                <a:t>4</a:t>
              </a:r>
              <a:endParaRPr lang="ru-RU" sz="3200" b="1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645716" y="4337168"/>
              <a:ext cx="25435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Группа 99"/>
          <p:cNvGrpSpPr>
            <a:grpSpLocks/>
          </p:cNvGrpSpPr>
          <p:nvPr/>
        </p:nvGrpSpPr>
        <p:grpSpPr bwMode="auto">
          <a:xfrm>
            <a:off x="3214680" y="1214421"/>
            <a:ext cx="410453" cy="1068744"/>
            <a:chOff x="550334" y="3760858"/>
            <a:chExt cx="411025" cy="1142941"/>
          </a:xfrm>
        </p:grpSpPr>
        <p:sp>
          <p:nvSpPr>
            <p:cNvPr id="22" name="TextBox 21"/>
            <p:cNvSpPr txBox="1"/>
            <p:nvPr/>
          </p:nvSpPr>
          <p:spPr>
            <a:xfrm>
              <a:off x="550334" y="3760858"/>
              <a:ext cx="393604" cy="6253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FF0000"/>
                  </a:solidFill>
                  <a:latin typeface="+mn-lt"/>
                </a:rPr>
                <a:t>2</a:t>
              </a:r>
              <a:endParaRPr lang="ru-RU" sz="3200" b="1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7756" y="4278426"/>
              <a:ext cx="393603" cy="6253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FF0000"/>
                  </a:solidFill>
                  <a:latin typeface="+mn-lt"/>
                </a:rPr>
                <a:t>8</a:t>
              </a:r>
              <a:endParaRPr lang="ru-RU" sz="3200" b="1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645364" y="4337168"/>
              <a:ext cx="255001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500034" y="214290"/>
            <a:ext cx="8286808" cy="7339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notype Corsiva" pitchFamily="66" charset="0"/>
                <a:ea typeface="+mj-ea"/>
                <a:cs typeface="+mj-cs"/>
              </a:rPr>
              <a:t>Основное свойство дроби</a:t>
            </a:r>
            <a:endParaRPr kumimoji="0" lang="ru-RU" sz="48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642910" y="5429264"/>
            <a:ext cx="8215370" cy="1191816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200" b="1" i="1" dirty="0" smtClean="0"/>
              <a:t>Две равные дроби являются различными записями одного и того же числа.</a:t>
            </a:r>
            <a:endParaRPr 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42048" y="364338"/>
            <a:ext cx="6627930" cy="707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Основное свойство дроби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8025" y="1357298"/>
            <a:ext cx="8561693" cy="153233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sz="2800" b="1" i="1" dirty="0" smtClean="0"/>
              <a:t>Если числитель и знаменатель дроби умножить или разделить на одно и то же натуральное число, то получится </a:t>
            </a:r>
            <a:r>
              <a:rPr lang="ru-RU" sz="2800" b="1" i="1" dirty="0" smtClean="0">
                <a:solidFill>
                  <a:srgbClr val="C00000"/>
                </a:solidFill>
              </a:rPr>
              <a:t>равная ей дробь</a:t>
            </a:r>
            <a:r>
              <a:rPr lang="ru-RU" sz="2800" b="1" i="1" dirty="0" smtClean="0"/>
              <a:t>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45623" y="3334668"/>
          <a:ext cx="2410212" cy="1170130"/>
        </p:xfrm>
        <a:graphic>
          <a:graphicData uri="http://schemas.openxmlformats.org/presentationml/2006/ole">
            <p:oleObj spid="_x0000_s1026" name="Формула" r:id="rId3" imgW="812520" imgH="39348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488833" y="3334668"/>
          <a:ext cx="2747963" cy="1169988"/>
        </p:xfrm>
        <a:graphic>
          <a:graphicData uri="http://schemas.openxmlformats.org/presentationml/2006/ole">
            <p:oleObj spid="_x0000_s1027" name="Формула" r:id="rId4" imgW="927000" imgH="393480" progId="Equation.3">
              <p:embed/>
            </p:oleObj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268121" y="4955506"/>
          <a:ext cx="2635250" cy="1169987"/>
        </p:xfrm>
        <a:graphic>
          <a:graphicData uri="http://schemas.openxmlformats.org/presentationml/2006/ole">
            <p:oleObj spid="_x0000_s1028" name="Формула" r:id="rId5" imgW="888840" imgH="393480" progId="Equation.3">
              <p:embed/>
            </p:oleObj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5488833" y="4954848"/>
          <a:ext cx="2822575" cy="1169987"/>
        </p:xfrm>
        <a:graphic>
          <a:graphicData uri="http://schemas.openxmlformats.org/presentationml/2006/ole">
            <p:oleObj spid="_x0000_s1029" name="Формула" r:id="rId6" imgW="952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428596" y="1500174"/>
            <a:ext cx="2466931" cy="2473814"/>
            <a:chOff x="609600" y="2928311"/>
            <a:chExt cx="2466931" cy="2473814"/>
          </a:xfrm>
        </p:grpSpPr>
        <p:grpSp>
          <p:nvGrpSpPr>
            <p:cNvPr id="2" name="Группа 6"/>
            <p:cNvGrpSpPr/>
            <p:nvPr/>
          </p:nvGrpSpPr>
          <p:grpSpPr>
            <a:xfrm>
              <a:off x="609600" y="2928311"/>
              <a:ext cx="2466931" cy="2467914"/>
              <a:chOff x="2413000" y="1274234"/>
              <a:chExt cx="4318000" cy="4309532"/>
            </a:xfrm>
            <a:solidFill>
              <a:srgbClr val="92D050"/>
            </a:solidFill>
          </p:grpSpPr>
          <p:sp>
            <p:nvSpPr>
              <p:cNvPr id="3" name="Пирог 2"/>
              <p:cNvSpPr/>
              <p:nvPr/>
            </p:nvSpPr>
            <p:spPr>
              <a:xfrm>
                <a:off x="2413000" y="1274234"/>
                <a:ext cx="4318000" cy="4309532"/>
              </a:xfrm>
              <a:prstGeom prst="pie">
                <a:avLst>
                  <a:gd name="adj1" fmla="val 10795062"/>
                  <a:gd name="adj2" fmla="val 16214592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Пирог 3"/>
              <p:cNvSpPr/>
              <p:nvPr/>
            </p:nvSpPr>
            <p:spPr>
              <a:xfrm>
                <a:off x="2413000" y="1274234"/>
                <a:ext cx="4318000" cy="4309532"/>
              </a:xfrm>
              <a:prstGeom prst="pie">
                <a:avLst>
                  <a:gd name="adj1" fmla="val 21591424"/>
                  <a:gd name="adj2" fmla="val 10766884"/>
                </a:avLst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" name="Овал 4"/>
            <p:cNvSpPr/>
            <p:nvPr/>
          </p:nvSpPr>
          <p:spPr>
            <a:xfrm>
              <a:off x="609600" y="2928934"/>
              <a:ext cx="2466931" cy="247239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6" name="Прямая соединительная линия 5"/>
            <p:cNvCxnSpPr>
              <a:stCxn id="3" idx="3"/>
              <a:endCxn id="5" idx="4"/>
            </p:cNvCxnSpPr>
            <p:nvPr/>
          </p:nvCxnSpPr>
          <p:spPr>
            <a:xfrm rot="16200000" flipH="1">
              <a:off x="606555" y="4164821"/>
              <a:ext cx="2473021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" name="Прямая соединительная линия 6"/>
            <p:cNvCxnSpPr>
              <a:stCxn id="5" idx="6"/>
              <a:endCxn id="3" idx="2"/>
            </p:cNvCxnSpPr>
            <p:nvPr/>
          </p:nvCxnSpPr>
          <p:spPr>
            <a:xfrm flipH="1" flipV="1">
              <a:off x="609600" y="4162268"/>
              <a:ext cx="2466931" cy="2865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" name="Прямая соединительная линия 7"/>
            <p:cNvCxnSpPr>
              <a:stCxn id="5" idx="7"/>
              <a:endCxn id="5" idx="3"/>
            </p:cNvCxnSpPr>
            <p:nvPr/>
          </p:nvCxnSpPr>
          <p:spPr>
            <a:xfrm rot="16200000" flipH="1" flipV="1">
              <a:off x="968941" y="3292941"/>
              <a:ext cx="1748250" cy="1744383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" name="Прямая соединительная линия 8"/>
            <p:cNvCxnSpPr>
              <a:stCxn id="5" idx="1"/>
              <a:endCxn id="5" idx="5"/>
            </p:cNvCxnSpPr>
            <p:nvPr/>
          </p:nvCxnSpPr>
          <p:spPr>
            <a:xfrm rot="16200000" flipH="1">
              <a:off x="968940" y="3292942"/>
              <a:ext cx="1748250" cy="1744383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0" name="Прямоугольник 9"/>
          <p:cNvSpPr/>
          <p:nvPr/>
        </p:nvSpPr>
        <p:spPr>
          <a:xfrm>
            <a:off x="8085138" y="5502105"/>
            <a:ext cx="635000" cy="654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" name="Группа 27"/>
          <p:cNvGrpSpPr/>
          <p:nvPr/>
        </p:nvGrpSpPr>
        <p:grpSpPr>
          <a:xfrm>
            <a:off x="3214678" y="1500174"/>
            <a:ext cx="2490260" cy="2479082"/>
            <a:chOff x="4978400" y="2927013"/>
            <a:chExt cx="2490260" cy="2479082"/>
          </a:xfrm>
        </p:grpSpPr>
        <p:grpSp>
          <p:nvGrpSpPr>
            <p:cNvPr id="11" name="Группа 45"/>
            <p:cNvGrpSpPr/>
            <p:nvPr/>
          </p:nvGrpSpPr>
          <p:grpSpPr>
            <a:xfrm>
              <a:off x="4978400" y="2927014"/>
              <a:ext cx="2490260" cy="2472643"/>
              <a:chOff x="2413000" y="1274234"/>
              <a:chExt cx="4318000" cy="4309532"/>
            </a:xfrm>
            <a:solidFill>
              <a:srgbClr val="92D050"/>
            </a:solidFill>
          </p:grpSpPr>
          <p:sp>
            <p:nvSpPr>
              <p:cNvPr id="12" name="Пирог 11"/>
              <p:cNvSpPr/>
              <p:nvPr/>
            </p:nvSpPr>
            <p:spPr>
              <a:xfrm>
                <a:off x="2413000" y="1274234"/>
                <a:ext cx="4318000" cy="4309532"/>
              </a:xfrm>
              <a:prstGeom prst="pie">
                <a:avLst>
                  <a:gd name="adj1" fmla="val 10795062"/>
                  <a:gd name="adj2" fmla="val 16214592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Пирог 12"/>
              <p:cNvSpPr/>
              <p:nvPr/>
            </p:nvSpPr>
            <p:spPr>
              <a:xfrm>
                <a:off x="2413000" y="1274234"/>
                <a:ext cx="4318000" cy="4309532"/>
              </a:xfrm>
              <a:prstGeom prst="pie">
                <a:avLst>
                  <a:gd name="adj1" fmla="val 21591424"/>
                  <a:gd name="adj2" fmla="val 10779953"/>
                </a:avLst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Овал 13"/>
            <p:cNvSpPr/>
            <p:nvPr/>
          </p:nvSpPr>
          <p:spPr>
            <a:xfrm>
              <a:off x="4978400" y="2928229"/>
              <a:ext cx="2489895" cy="24778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5" name="Прямая соединительная линия 14"/>
            <p:cNvCxnSpPr>
              <a:stCxn id="12" idx="3"/>
              <a:endCxn id="14" idx="4"/>
            </p:cNvCxnSpPr>
            <p:nvPr/>
          </p:nvCxnSpPr>
          <p:spPr>
            <a:xfrm rot="16200000" flipH="1" flipV="1">
              <a:off x="4983898" y="4166463"/>
              <a:ext cx="2479081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Прямая соединительная линия 15"/>
            <p:cNvCxnSpPr>
              <a:stCxn id="14" idx="6"/>
              <a:endCxn id="12" idx="2"/>
            </p:cNvCxnSpPr>
            <p:nvPr/>
          </p:nvCxnSpPr>
          <p:spPr>
            <a:xfrm flipH="1" flipV="1">
              <a:off x="4978400" y="4163336"/>
              <a:ext cx="2489895" cy="3826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14612" y="4572008"/>
            <a:ext cx="479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=</a:t>
            </a:r>
          </a:p>
        </p:txBody>
      </p:sp>
      <p:grpSp>
        <p:nvGrpSpPr>
          <p:cNvPr id="18" name="Группа 95"/>
          <p:cNvGrpSpPr>
            <a:grpSpLocks/>
          </p:cNvGrpSpPr>
          <p:nvPr/>
        </p:nvGrpSpPr>
        <p:grpSpPr bwMode="auto">
          <a:xfrm>
            <a:off x="3929058" y="4286256"/>
            <a:ext cx="439544" cy="1101725"/>
            <a:chOff x="550333" y="3760859"/>
            <a:chExt cx="440159" cy="1101814"/>
          </a:xfrm>
        </p:grpSpPr>
        <p:sp>
          <p:nvSpPr>
            <p:cNvPr id="19" name="TextBox 18"/>
            <p:cNvSpPr txBox="1"/>
            <p:nvPr/>
          </p:nvSpPr>
          <p:spPr>
            <a:xfrm>
              <a:off x="550333" y="3760859"/>
              <a:ext cx="440159" cy="5848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dirty="0" smtClean="0">
                  <a:solidFill>
                    <a:srgbClr val="C00000"/>
                  </a:solidFill>
                  <a:latin typeface="+mn-lt"/>
                </a:rPr>
                <a:t>2</a:t>
              </a:r>
              <a:endParaRPr lang="ru-RU" sz="3200" dirty="0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7820" y="4278426"/>
              <a:ext cx="411738" cy="5842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dirty="0">
                  <a:solidFill>
                    <a:srgbClr val="C00000"/>
                  </a:solidFill>
                  <a:latin typeface="+mn-lt"/>
                </a:rPr>
                <a:t>4</a:t>
              </a:r>
              <a:endParaRPr lang="ru-RU" sz="3200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645716" y="4337168"/>
              <a:ext cx="25435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99"/>
          <p:cNvGrpSpPr>
            <a:grpSpLocks/>
          </p:cNvGrpSpPr>
          <p:nvPr/>
        </p:nvGrpSpPr>
        <p:grpSpPr bwMode="auto">
          <a:xfrm>
            <a:off x="1643042" y="4286256"/>
            <a:ext cx="439544" cy="1101725"/>
            <a:chOff x="550333" y="3760859"/>
            <a:chExt cx="438535" cy="1101814"/>
          </a:xfrm>
        </p:grpSpPr>
        <p:sp>
          <p:nvSpPr>
            <p:cNvPr id="23" name="TextBox 22"/>
            <p:cNvSpPr txBox="1"/>
            <p:nvPr/>
          </p:nvSpPr>
          <p:spPr>
            <a:xfrm>
              <a:off x="550333" y="3760859"/>
              <a:ext cx="438535" cy="5848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dirty="0" smtClean="0">
                  <a:solidFill>
                    <a:srgbClr val="C00000"/>
                  </a:solidFill>
                  <a:latin typeface="+mn-lt"/>
                </a:rPr>
                <a:t>4</a:t>
              </a:r>
              <a:endParaRPr lang="ru-RU" sz="3200" dirty="0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7756" y="4278426"/>
              <a:ext cx="411802" cy="5842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dirty="0">
                  <a:solidFill>
                    <a:srgbClr val="C00000"/>
                  </a:solidFill>
                  <a:latin typeface="+mn-lt"/>
                </a:rPr>
                <a:t>8</a:t>
              </a:r>
              <a:endParaRPr lang="ru-RU" sz="3200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645364" y="4337168"/>
              <a:ext cx="255001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45"/>
          <p:cNvGrpSpPr/>
          <p:nvPr/>
        </p:nvGrpSpPr>
        <p:grpSpPr>
          <a:xfrm>
            <a:off x="6000760" y="1500175"/>
            <a:ext cx="2490260" cy="2472643"/>
            <a:chOff x="2413000" y="1274234"/>
            <a:chExt cx="4318000" cy="4309532"/>
          </a:xfrm>
          <a:solidFill>
            <a:srgbClr val="92D050"/>
          </a:solidFill>
        </p:grpSpPr>
        <p:sp>
          <p:nvSpPr>
            <p:cNvPr id="34" name="Пирог 33"/>
            <p:cNvSpPr/>
            <p:nvPr/>
          </p:nvSpPr>
          <p:spPr>
            <a:xfrm>
              <a:off x="2413000" y="1274234"/>
              <a:ext cx="4318000" cy="4309532"/>
            </a:xfrm>
            <a:prstGeom prst="pie">
              <a:avLst>
                <a:gd name="adj1" fmla="val 10795062"/>
                <a:gd name="adj2" fmla="val 1621459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5" name="Пирог 34"/>
            <p:cNvSpPr/>
            <p:nvPr/>
          </p:nvSpPr>
          <p:spPr>
            <a:xfrm>
              <a:off x="2413000" y="1274234"/>
              <a:ext cx="4318000" cy="4309532"/>
            </a:xfrm>
            <a:prstGeom prst="pie">
              <a:avLst>
                <a:gd name="adj1" fmla="val 21591424"/>
                <a:gd name="adj2" fmla="val 10779953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1" name="Овал 30"/>
          <p:cNvSpPr/>
          <p:nvPr/>
        </p:nvSpPr>
        <p:spPr>
          <a:xfrm>
            <a:off x="6000760" y="1501390"/>
            <a:ext cx="2489895" cy="24778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>
            <a:stCxn id="31" idx="6"/>
            <a:endCxn id="34" idx="2"/>
          </p:cNvCxnSpPr>
          <p:nvPr/>
        </p:nvCxnSpPr>
        <p:spPr>
          <a:xfrm flipH="1" flipV="1">
            <a:off x="6000760" y="2736497"/>
            <a:ext cx="2489895" cy="3826"/>
          </a:xfrm>
          <a:prstGeom prst="lin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1442048" y="364338"/>
            <a:ext cx="6627930" cy="707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Основное свойство дроби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214942" y="4572008"/>
            <a:ext cx="479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=</a:t>
            </a:r>
          </a:p>
        </p:txBody>
      </p:sp>
      <p:grpSp>
        <p:nvGrpSpPr>
          <p:cNvPr id="38" name="Группа 95"/>
          <p:cNvGrpSpPr>
            <a:grpSpLocks/>
          </p:cNvGrpSpPr>
          <p:nvPr/>
        </p:nvGrpSpPr>
        <p:grpSpPr bwMode="auto">
          <a:xfrm>
            <a:off x="6429389" y="4286256"/>
            <a:ext cx="410519" cy="1102300"/>
            <a:chOff x="550333" y="3760859"/>
            <a:chExt cx="411093" cy="1102389"/>
          </a:xfrm>
        </p:grpSpPr>
        <p:sp>
          <p:nvSpPr>
            <p:cNvPr id="39" name="TextBox 38"/>
            <p:cNvSpPr txBox="1"/>
            <p:nvPr/>
          </p:nvSpPr>
          <p:spPr>
            <a:xfrm>
              <a:off x="550333" y="3760859"/>
              <a:ext cx="393606" cy="5848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dirty="0">
                  <a:solidFill>
                    <a:srgbClr val="C00000"/>
                  </a:solidFill>
                </a:rPr>
                <a:t>1</a:t>
              </a:r>
              <a:endParaRPr lang="ru-RU" sz="3200" dirty="0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67820" y="4278426"/>
              <a:ext cx="393606" cy="58482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dirty="0" smtClean="0">
                  <a:solidFill>
                    <a:srgbClr val="C00000"/>
                  </a:solidFill>
                  <a:latin typeface="+mn-lt"/>
                </a:rPr>
                <a:t>2</a:t>
              </a:r>
              <a:endParaRPr lang="ru-RU" sz="3200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645716" y="4337168"/>
              <a:ext cx="25435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42048" y="364338"/>
            <a:ext cx="6627930" cy="707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Основное свойство дроби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5720" y="2928934"/>
            <a:ext cx="4071966" cy="707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СОКРАЩЕНИЕ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857752" y="3000372"/>
            <a:ext cx="4071966" cy="707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ПРИВЕДЕНИЕ К  НОВОМУ ЗНАМЕНАТЕЛЮ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0" y="1214422"/>
            <a:ext cx="4143404" cy="1714512"/>
          </a:xfrm>
          <a:prstGeom prst="downArrow">
            <a:avLst>
              <a:gd name="adj1" fmla="val 69472"/>
              <a:gd name="adj2" fmla="val 2409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ДЕЛЕНИЕ</a:t>
            </a:r>
            <a:r>
              <a:rPr lang="ru-RU" sz="2400" b="1" i="1" dirty="0" smtClean="0"/>
              <a:t>  числителя  и знаменателя  на  </a:t>
            </a:r>
            <a:r>
              <a:rPr lang="en-US" sz="2400" b="1" i="1" dirty="0" smtClean="0">
                <a:solidFill>
                  <a:srgbClr val="FF0000"/>
                </a:solidFill>
              </a:rPr>
              <a:t>N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857752" y="1214422"/>
            <a:ext cx="4143404" cy="1714512"/>
          </a:xfrm>
          <a:prstGeom prst="downArrow">
            <a:avLst>
              <a:gd name="adj1" fmla="val 69472"/>
              <a:gd name="adj2" fmla="val 2409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УМНОЖЕНИЕ</a:t>
            </a:r>
            <a:r>
              <a:rPr lang="ru-RU" sz="2400" b="1" i="1" dirty="0" smtClean="0"/>
              <a:t> числителя  и знаменателя  на  </a:t>
            </a:r>
            <a:r>
              <a:rPr lang="en-US" sz="2400" b="1" i="1" dirty="0" smtClean="0">
                <a:solidFill>
                  <a:srgbClr val="FF0000"/>
                </a:solidFill>
              </a:rPr>
              <a:t>N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357158" y="4214818"/>
          <a:ext cx="2928938" cy="1203325"/>
        </p:xfrm>
        <a:graphic>
          <a:graphicData uri="http://schemas.openxmlformats.org/presentationml/2006/ole">
            <p:oleObj spid="_x0000_s7170" name="Формула" r:id="rId3" imgW="850680" imgH="39348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57158" y="4143380"/>
            <a:ext cx="3000396" cy="1285884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Object 16"/>
          <p:cNvGraphicFramePr>
            <a:graphicFrameLocks noChangeAspect="1"/>
          </p:cNvGraphicFramePr>
          <p:nvPr/>
        </p:nvGraphicFramePr>
        <p:xfrm>
          <a:off x="5572132" y="4143380"/>
          <a:ext cx="2928938" cy="1203325"/>
        </p:xfrm>
        <a:graphic>
          <a:graphicData uri="http://schemas.openxmlformats.org/presentationml/2006/ole">
            <p:oleObj spid="_x0000_s7171" name="Формула" r:id="rId4" imgW="850680" imgH="39348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572132" y="4143380"/>
            <a:ext cx="3000396" cy="1285884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5413484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Сокращение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дробей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85786" y="785794"/>
            <a:ext cx="8235915" cy="783193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i="1" dirty="0" smtClean="0"/>
              <a:t>Деление числителя и знаменателя на их общий делитель, отличный от единицы, называют </a:t>
            </a:r>
            <a:r>
              <a:rPr lang="ru-RU" sz="2000" b="1" i="1" dirty="0" smtClean="0">
                <a:solidFill>
                  <a:srgbClr val="C00000"/>
                </a:solidFill>
              </a:rPr>
              <a:t>сокращением дроби</a:t>
            </a:r>
            <a:r>
              <a:rPr lang="ru-RU" sz="2000" b="1" i="1" dirty="0" smtClean="0"/>
              <a:t>.</a:t>
            </a:r>
            <a:r>
              <a:rPr lang="ru-RU" sz="2000" b="1" dirty="0" smtClean="0"/>
              <a:t> 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643042" y="1643050"/>
          <a:ext cx="2076811" cy="884235"/>
        </p:xfrm>
        <a:graphic>
          <a:graphicData uri="http://schemas.openxmlformats.org/presentationml/2006/ole">
            <p:oleObj spid="_x0000_s3074" name="Формула" r:id="rId3" imgW="927000" imgH="39348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214942" y="1714488"/>
          <a:ext cx="1958203" cy="811696"/>
        </p:xfrm>
        <a:graphic>
          <a:graphicData uri="http://schemas.openxmlformats.org/presentationml/2006/ole">
            <p:oleObj spid="_x0000_s3075" name="Формула" r:id="rId4" imgW="952200" imgH="393480" progId="Equation.3">
              <p:embed/>
            </p:oleObj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1472" y="4429132"/>
            <a:ext cx="8235915" cy="91940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b="1" dirty="0" smtClean="0"/>
              <a:t>Если числитель и знаменатель дроби – </a:t>
            </a:r>
            <a:r>
              <a:rPr lang="ru-RU" sz="2400" b="1" dirty="0" smtClean="0">
                <a:solidFill>
                  <a:srgbClr val="C00000"/>
                </a:solidFill>
              </a:rPr>
              <a:t>взаимно простые числа</a:t>
            </a:r>
            <a:r>
              <a:rPr lang="ru-RU" sz="2400" b="1" dirty="0" smtClean="0"/>
              <a:t>, то такую дробь называют </a:t>
            </a:r>
            <a:r>
              <a:rPr lang="ru-RU" sz="2400" b="1" dirty="0" smtClean="0">
                <a:solidFill>
                  <a:srgbClr val="C00000"/>
                </a:solidFill>
              </a:rPr>
              <a:t>несократимой</a:t>
            </a:r>
            <a:r>
              <a:rPr lang="ru-RU" sz="2400" b="1" dirty="0" smtClean="0"/>
              <a:t>. </a:t>
            </a: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3571836" y="2786058"/>
            <a:ext cx="5572164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Если числитель и знаменатель дроби разделили на одно и то же , не равное нулю число </a:t>
            </a:r>
            <a:r>
              <a:rPr lang="en-US" sz="2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то говорят, что дробь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сократили на </a:t>
            </a:r>
            <a:r>
              <a:rPr lang="en-US" sz="24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2786058"/>
            <a:ext cx="3214710" cy="1500198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Object 16"/>
          <p:cNvGraphicFramePr>
            <a:graphicFrameLocks noChangeAspect="1"/>
          </p:cNvGraphicFramePr>
          <p:nvPr/>
        </p:nvGraphicFramePr>
        <p:xfrm>
          <a:off x="357158" y="2786058"/>
          <a:ext cx="2928958" cy="1203325"/>
        </p:xfrm>
        <a:graphic>
          <a:graphicData uri="http://schemas.openxmlformats.org/presentationml/2006/ole">
            <p:oleObj spid="_x0000_s3078" name="Формула" r:id="rId5" imgW="850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4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57224" y="785794"/>
            <a:ext cx="8145905" cy="783193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i="1" dirty="0" smtClean="0"/>
              <a:t>Наибольшее число, на которое можно сократить дробь, </a:t>
            </a:r>
            <a:r>
              <a:rPr lang="ru-RU" sz="2000" b="1" i="1" dirty="0" smtClean="0">
                <a:latin typeface="Constantia"/>
              </a:rPr>
              <a:t>−</a:t>
            </a:r>
            <a:r>
              <a:rPr lang="ru-RU" sz="2000" b="1" i="1" dirty="0" smtClean="0"/>
              <a:t> это </a:t>
            </a:r>
            <a:r>
              <a:rPr lang="ru-RU" sz="2000" b="1" i="1" dirty="0" smtClean="0">
                <a:solidFill>
                  <a:srgbClr val="C00000"/>
                </a:solidFill>
              </a:rPr>
              <a:t>наибольший общий делитель</a:t>
            </a:r>
            <a:r>
              <a:rPr lang="ru-RU" sz="2000" b="1" i="1" dirty="0" smtClean="0"/>
              <a:t> ее числителя и знаменателя. </a:t>
            </a:r>
            <a:endParaRPr lang="ru-RU" sz="2000" b="1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14282" y="2500306"/>
          <a:ext cx="1932360" cy="741359"/>
        </p:xfrm>
        <a:graphic>
          <a:graphicData uri="http://schemas.openxmlformats.org/presentationml/2006/ole">
            <p:oleObj spid="_x0000_s4098" name="Формула" r:id="rId3" imgW="1028520" imgH="39348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42844" y="5572140"/>
          <a:ext cx="1788515" cy="741358"/>
        </p:xfrm>
        <a:graphic>
          <a:graphicData uri="http://schemas.openxmlformats.org/presentationml/2006/ole">
            <p:oleObj spid="_x0000_s4099" name="Формула" r:id="rId4" imgW="952200" imgH="39348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42844" y="3500438"/>
          <a:ext cx="1955497" cy="741358"/>
        </p:xfrm>
        <a:graphic>
          <a:graphicData uri="http://schemas.openxmlformats.org/presentationml/2006/ole">
            <p:oleObj spid="_x0000_s4100" name="Формула" r:id="rId5" imgW="1041120" imgH="393480" progId="Equation.3">
              <p:embed/>
            </p:oleObj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42844" y="4500570"/>
          <a:ext cx="1907213" cy="741358"/>
        </p:xfrm>
        <a:graphic>
          <a:graphicData uri="http://schemas.openxmlformats.org/presentationml/2006/ole">
            <p:oleObj spid="_x0000_s4101" name="Формула" r:id="rId6" imgW="1015920" imgH="393480" progId="Equation.3">
              <p:embed/>
            </p:oleObj>
          </a:graphicData>
        </a:graphic>
      </p:graphicFrame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0" y="0"/>
            <a:ext cx="5413484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Сокращение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дробей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4743451" y="2614616"/>
          <a:ext cx="620713" cy="711200"/>
        </p:xfrm>
        <a:graphic>
          <a:graphicData uri="http://schemas.openxmlformats.org/presentationml/2006/ole">
            <p:oleObj spid="_x0000_s4102" name="Формула" r:id="rId7" imgW="342720" imgH="393480" progId="Equation.3">
              <p:embed/>
            </p:oleObj>
          </a:graphicData>
        </a:graphic>
      </p:graphicFrame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5357818" y="2643182"/>
          <a:ext cx="1166812" cy="650875"/>
        </p:xfrm>
        <a:graphic>
          <a:graphicData uri="http://schemas.openxmlformats.org/presentationml/2006/ole">
            <p:oleObj spid="_x0000_s4107" name="Формула" r:id="rId8" imgW="634680" imgH="393480" progId="Equation.3">
              <p:embed/>
            </p:oleObj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4786314" y="3571876"/>
          <a:ext cx="620713" cy="711200"/>
        </p:xfrm>
        <a:graphic>
          <a:graphicData uri="http://schemas.openxmlformats.org/presentationml/2006/ole">
            <p:oleObj spid="_x0000_s4111" name="Формула" r:id="rId9" imgW="342720" imgH="393480" progId="Equation.3">
              <p:embed/>
            </p:oleObj>
          </a:graphicData>
        </a:graphic>
      </p:graphicFrame>
      <p:graphicFrame>
        <p:nvGraphicFramePr>
          <p:cNvPr id="37" name="Object 4"/>
          <p:cNvGraphicFramePr>
            <a:graphicFrameLocks noChangeAspect="1"/>
          </p:cNvGraphicFramePr>
          <p:nvPr/>
        </p:nvGraphicFramePr>
        <p:xfrm>
          <a:off x="4786314" y="4429132"/>
          <a:ext cx="620713" cy="711200"/>
        </p:xfrm>
        <a:graphic>
          <a:graphicData uri="http://schemas.openxmlformats.org/presentationml/2006/ole">
            <p:oleObj spid="_x0000_s4112" name="Формула" r:id="rId10" imgW="342720" imgH="393480" progId="Equation.3">
              <p:embed/>
            </p:oleObj>
          </a:graphicData>
        </a:graphic>
      </p:graphicFrame>
      <p:graphicFrame>
        <p:nvGraphicFramePr>
          <p:cNvPr id="38" name="Object 4"/>
          <p:cNvGraphicFramePr>
            <a:graphicFrameLocks noChangeAspect="1"/>
          </p:cNvGraphicFramePr>
          <p:nvPr/>
        </p:nvGraphicFramePr>
        <p:xfrm>
          <a:off x="4786314" y="5286388"/>
          <a:ext cx="620713" cy="711200"/>
        </p:xfrm>
        <a:graphic>
          <a:graphicData uri="http://schemas.openxmlformats.org/presentationml/2006/ole">
            <p:oleObj spid="_x0000_s4113" name="Формула" r:id="rId11" imgW="342720" imgH="393480" progId="Equation.3">
              <p:embed/>
            </p:oleObj>
          </a:graphicData>
        </a:graphic>
      </p:graphicFrame>
      <p:graphicFrame>
        <p:nvGraphicFramePr>
          <p:cNvPr id="68619" name="Object 11"/>
          <p:cNvGraphicFramePr>
            <a:graphicFrameLocks noChangeAspect="1"/>
          </p:cNvGraphicFramePr>
          <p:nvPr/>
        </p:nvGraphicFramePr>
        <p:xfrm>
          <a:off x="5383214" y="3571878"/>
          <a:ext cx="1260475" cy="650875"/>
        </p:xfrm>
        <a:graphic>
          <a:graphicData uri="http://schemas.openxmlformats.org/presentationml/2006/ole">
            <p:oleObj spid="_x0000_s4115" name="Формула" r:id="rId12" imgW="685800" imgH="393480" progId="Equation.3">
              <p:embed/>
            </p:oleObj>
          </a:graphicData>
        </a:graphic>
      </p:graphicFrame>
      <p:graphicFrame>
        <p:nvGraphicFramePr>
          <p:cNvPr id="40" name="Object 11"/>
          <p:cNvGraphicFramePr>
            <a:graphicFrameLocks noChangeAspect="1"/>
          </p:cNvGraphicFramePr>
          <p:nvPr/>
        </p:nvGraphicFramePr>
        <p:xfrm>
          <a:off x="5418139" y="4429128"/>
          <a:ext cx="1282700" cy="650875"/>
        </p:xfrm>
        <a:graphic>
          <a:graphicData uri="http://schemas.openxmlformats.org/presentationml/2006/ole">
            <p:oleObj spid="_x0000_s4116" name="Формула" r:id="rId13" imgW="698400" imgH="393480" progId="Equation.3">
              <p:embed/>
            </p:oleObj>
          </a:graphicData>
        </a:graphic>
      </p:graphicFrame>
      <p:graphicFrame>
        <p:nvGraphicFramePr>
          <p:cNvPr id="41" name="Object 11"/>
          <p:cNvGraphicFramePr>
            <a:graphicFrameLocks noChangeAspect="1"/>
          </p:cNvGraphicFramePr>
          <p:nvPr/>
        </p:nvGraphicFramePr>
        <p:xfrm>
          <a:off x="5418139" y="5330307"/>
          <a:ext cx="1225563" cy="678384"/>
        </p:xfrm>
        <a:graphic>
          <a:graphicData uri="http://schemas.openxmlformats.org/presentationml/2006/ole">
            <p:oleObj spid="_x0000_s4117" name="Формула" r:id="rId14" imgW="711000" imgH="393480" progId="Equation.3">
              <p:embed/>
            </p:oleObj>
          </a:graphicData>
        </a:graphic>
      </p:graphicFrame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4286248" y="1857364"/>
            <a:ext cx="2286016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Сократи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дробь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2844" y="142852"/>
            <a:ext cx="7786743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Сокращение дробей разложением на множители</a:t>
            </a:r>
            <a:endParaRPr kumimoji="0" lang="ru-RU" sz="26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5720" y="1071546"/>
          <a:ext cx="3204046" cy="1026687"/>
        </p:xfrm>
        <a:graphic>
          <a:graphicData uri="http://schemas.openxmlformats.org/presentationml/2006/ole">
            <p:oleObj spid="_x0000_s6146" name="Формула" r:id="rId3" imgW="1231560" imgH="393480" progId="Equation.3">
              <p:embed/>
            </p:oleObj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2071670" y="1071546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785918" y="1643050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500298" y="1071546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43108" y="1643050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785918" y="1071546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428860" y="1571612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214282" y="2428868"/>
            <a:ext cx="1665186" cy="2340260"/>
            <a:chOff x="7182290" y="1808820"/>
            <a:chExt cx="1665186" cy="2340260"/>
          </a:xfrm>
        </p:grpSpPr>
        <p:sp>
          <p:nvSpPr>
            <p:cNvPr id="13" name="Rectangle 3"/>
            <p:cNvSpPr txBox="1">
              <a:spLocks noChangeArrowheads="1"/>
            </p:cNvSpPr>
            <p:nvPr/>
          </p:nvSpPr>
          <p:spPr bwMode="auto">
            <a:xfrm>
              <a:off x="7182290" y="180882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150</a:t>
              </a: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H="1">
              <a:off x="8262410" y="1898830"/>
              <a:ext cx="2" cy="2250250"/>
            </a:xfrm>
            <a:prstGeom prst="straightConnector1">
              <a:avLst/>
            </a:prstGeom>
            <a:ln w="25400">
              <a:solidFill>
                <a:srgbClr val="0066CC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3"/>
            <p:cNvSpPr txBox="1">
              <a:spLocks noChangeArrowheads="1"/>
            </p:cNvSpPr>
            <p:nvPr/>
          </p:nvSpPr>
          <p:spPr bwMode="auto">
            <a:xfrm>
              <a:off x="8262411" y="180882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6" name="Rectangle 3"/>
            <p:cNvSpPr txBox="1">
              <a:spLocks noChangeArrowheads="1"/>
            </p:cNvSpPr>
            <p:nvPr/>
          </p:nvSpPr>
          <p:spPr bwMode="auto">
            <a:xfrm>
              <a:off x="7182291" y="225887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75</a:t>
              </a:r>
            </a:p>
          </p:txBody>
        </p:sp>
        <p:sp>
          <p:nvSpPr>
            <p:cNvPr id="17" name="Rectangle 3"/>
            <p:cNvSpPr txBox="1">
              <a:spLocks noChangeArrowheads="1"/>
            </p:cNvSpPr>
            <p:nvPr/>
          </p:nvSpPr>
          <p:spPr bwMode="auto">
            <a:xfrm>
              <a:off x="8262411" y="225887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8" name="Rectangle 3"/>
            <p:cNvSpPr txBox="1">
              <a:spLocks noChangeArrowheads="1"/>
            </p:cNvSpPr>
            <p:nvPr/>
          </p:nvSpPr>
          <p:spPr bwMode="auto">
            <a:xfrm>
              <a:off x="7182290" y="270892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25</a:t>
              </a:r>
            </a:p>
          </p:txBody>
        </p:sp>
        <p:sp>
          <p:nvSpPr>
            <p:cNvPr id="19" name="Rectangle 3"/>
            <p:cNvSpPr txBox="1">
              <a:spLocks noChangeArrowheads="1"/>
            </p:cNvSpPr>
            <p:nvPr/>
          </p:nvSpPr>
          <p:spPr bwMode="auto">
            <a:xfrm>
              <a:off x="8262411" y="270892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20" name="Rectangle 3"/>
            <p:cNvSpPr txBox="1">
              <a:spLocks noChangeArrowheads="1"/>
            </p:cNvSpPr>
            <p:nvPr/>
          </p:nvSpPr>
          <p:spPr bwMode="auto">
            <a:xfrm>
              <a:off x="7182290" y="315897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21" name="Rectangle 3"/>
            <p:cNvSpPr txBox="1">
              <a:spLocks noChangeArrowheads="1"/>
            </p:cNvSpPr>
            <p:nvPr/>
          </p:nvSpPr>
          <p:spPr bwMode="auto">
            <a:xfrm>
              <a:off x="8262411" y="315897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22" name="Rectangle 3"/>
            <p:cNvSpPr txBox="1">
              <a:spLocks noChangeArrowheads="1"/>
            </p:cNvSpPr>
            <p:nvPr/>
          </p:nvSpPr>
          <p:spPr bwMode="auto">
            <a:xfrm>
              <a:off x="7182290" y="360902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2143108" y="2500306"/>
            <a:ext cx="1665186" cy="2340260"/>
            <a:chOff x="7182290" y="4329100"/>
            <a:chExt cx="1665186" cy="2340260"/>
          </a:xfrm>
        </p:grpSpPr>
        <p:sp>
          <p:nvSpPr>
            <p:cNvPr id="24" name="Rectangle 3"/>
            <p:cNvSpPr txBox="1">
              <a:spLocks noChangeArrowheads="1"/>
            </p:cNvSpPr>
            <p:nvPr/>
          </p:nvSpPr>
          <p:spPr bwMode="auto">
            <a:xfrm>
              <a:off x="7182290" y="432910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225</a:t>
              </a:r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 flipH="1">
              <a:off x="8262410" y="4419110"/>
              <a:ext cx="2" cy="2250250"/>
            </a:xfrm>
            <a:prstGeom prst="straightConnector1">
              <a:avLst/>
            </a:prstGeom>
            <a:ln w="25400">
              <a:solidFill>
                <a:srgbClr val="0066CC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3"/>
            <p:cNvSpPr txBox="1">
              <a:spLocks noChangeArrowheads="1"/>
            </p:cNvSpPr>
            <p:nvPr/>
          </p:nvSpPr>
          <p:spPr bwMode="auto">
            <a:xfrm>
              <a:off x="8262411" y="432910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27" name="Rectangle 3"/>
            <p:cNvSpPr txBox="1">
              <a:spLocks noChangeArrowheads="1"/>
            </p:cNvSpPr>
            <p:nvPr/>
          </p:nvSpPr>
          <p:spPr bwMode="auto">
            <a:xfrm>
              <a:off x="7182291" y="477915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75</a:t>
              </a:r>
            </a:p>
          </p:txBody>
        </p:sp>
        <p:sp>
          <p:nvSpPr>
            <p:cNvPr id="28" name="Rectangle 3"/>
            <p:cNvSpPr txBox="1">
              <a:spLocks noChangeArrowheads="1"/>
            </p:cNvSpPr>
            <p:nvPr/>
          </p:nvSpPr>
          <p:spPr bwMode="auto">
            <a:xfrm>
              <a:off x="8262411" y="477915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29" name="Rectangle 3"/>
            <p:cNvSpPr txBox="1">
              <a:spLocks noChangeArrowheads="1"/>
            </p:cNvSpPr>
            <p:nvPr/>
          </p:nvSpPr>
          <p:spPr bwMode="auto">
            <a:xfrm>
              <a:off x="7182290" y="522920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25</a:t>
              </a:r>
            </a:p>
          </p:txBody>
        </p:sp>
        <p:sp>
          <p:nvSpPr>
            <p:cNvPr id="30" name="Rectangle 3"/>
            <p:cNvSpPr txBox="1">
              <a:spLocks noChangeArrowheads="1"/>
            </p:cNvSpPr>
            <p:nvPr/>
          </p:nvSpPr>
          <p:spPr bwMode="auto">
            <a:xfrm>
              <a:off x="8262411" y="522920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1" name="Rectangle 3"/>
            <p:cNvSpPr txBox="1">
              <a:spLocks noChangeArrowheads="1"/>
            </p:cNvSpPr>
            <p:nvPr/>
          </p:nvSpPr>
          <p:spPr bwMode="auto">
            <a:xfrm>
              <a:off x="7182290" y="567925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2" name="Rectangle 3"/>
            <p:cNvSpPr txBox="1">
              <a:spLocks noChangeArrowheads="1"/>
            </p:cNvSpPr>
            <p:nvPr/>
          </p:nvSpPr>
          <p:spPr bwMode="auto">
            <a:xfrm>
              <a:off x="8262411" y="567925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3" name="Rectangle 3"/>
            <p:cNvSpPr txBox="1">
              <a:spLocks noChangeArrowheads="1"/>
            </p:cNvSpPr>
            <p:nvPr/>
          </p:nvSpPr>
          <p:spPr bwMode="auto">
            <a:xfrm>
              <a:off x="7182290" y="612930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</a:p>
          </p:txBody>
        </p:sp>
      </p:grp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5143504" y="1000108"/>
          <a:ext cx="3838575" cy="1169987"/>
        </p:xfrm>
        <a:graphic>
          <a:graphicData uri="http://schemas.openxmlformats.org/presentationml/2006/ole">
            <p:oleObj spid="_x0000_s6147" name="Формула" r:id="rId4" imgW="1295280" imgH="393480" progId="Equation.3">
              <p:embed/>
            </p:oleObj>
          </a:graphicData>
        </a:graphic>
      </p:graphicFrame>
      <p:cxnSp>
        <p:nvCxnSpPr>
          <p:cNvPr id="36" name="Прямая соединительная линия 35"/>
          <p:cNvCxnSpPr/>
          <p:nvPr/>
        </p:nvCxnSpPr>
        <p:spPr>
          <a:xfrm>
            <a:off x="6550842" y="1000108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415827" y="1675183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000892" y="1000108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720972" y="1675183"/>
            <a:ext cx="225025" cy="495055"/>
          </a:xfrm>
          <a:prstGeom prst="line">
            <a:avLst/>
          </a:prstGeom>
          <a:ln w="28575">
            <a:solidFill>
              <a:srgbClr val="FF000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5214942" y="2571744"/>
            <a:ext cx="1916705" cy="1890210"/>
            <a:chOff x="7182290" y="1808820"/>
            <a:chExt cx="1916705" cy="1890210"/>
          </a:xfrm>
        </p:grpSpPr>
        <p:sp>
          <p:nvSpPr>
            <p:cNvPr id="44" name="Rectangle 3"/>
            <p:cNvSpPr txBox="1">
              <a:spLocks noChangeArrowheads="1"/>
            </p:cNvSpPr>
            <p:nvPr/>
          </p:nvSpPr>
          <p:spPr bwMode="auto">
            <a:xfrm>
              <a:off x="7182290" y="180882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154</a:t>
              </a:r>
            </a:p>
          </p:txBody>
        </p:sp>
        <p:cxnSp>
          <p:nvCxnSpPr>
            <p:cNvPr id="45" name="Прямая со стрелкой 44"/>
            <p:cNvCxnSpPr/>
            <p:nvPr/>
          </p:nvCxnSpPr>
          <p:spPr>
            <a:xfrm flipH="1">
              <a:off x="8262410" y="1898830"/>
              <a:ext cx="2" cy="1800200"/>
            </a:xfrm>
            <a:prstGeom prst="straightConnector1">
              <a:avLst/>
            </a:prstGeom>
            <a:ln w="25400">
              <a:solidFill>
                <a:srgbClr val="0066CC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3"/>
            <p:cNvSpPr txBox="1">
              <a:spLocks noChangeArrowheads="1"/>
            </p:cNvSpPr>
            <p:nvPr/>
          </p:nvSpPr>
          <p:spPr bwMode="auto">
            <a:xfrm>
              <a:off x="8262411" y="180882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47" name="Rectangle 3"/>
            <p:cNvSpPr txBox="1">
              <a:spLocks noChangeArrowheads="1"/>
            </p:cNvSpPr>
            <p:nvPr/>
          </p:nvSpPr>
          <p:spPr bwMode="auto">
            <a:xfrm>
              <a:off x="7182291" y="225887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77</a:t>
              </a:r>
            </a:p>
          </p:txBody>
        </p:sp>
        <p:sp>
          <p:nvSpPr>
            <p:cNvPr id="48" name="Rectangle 3"/>
            <p:cNvSpPr txBox="1">
              <a:spLocks noChangeArrowheads="1"/>
            </p:cNvSpPr>
            <p:nvPr/>
          </p:nvSpPr>
          <p:spPr bwMode="auto">
            <a:xfrm>
              <a:off x="8262411" y="225887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7</a:t>
              </a:r>
            </a:p>
          </p:txBody>
        </p:sp>
        <p:sp>
          <p:nvSpPr>
            <p:cNvPr id="49" name="Rectangle 3"/>
            <p:cNvSpPr txBox="1">
              <a:spLocks noChangeArrowheads="1"/>
            </p:cNvSpPr>
            <p:nvPr/>
          </p:nvSpPr>
          <p:spPr bwMode="auto">
            <a:xfrm>
              <a:off x="7182290" y="270892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11</a:t>
              </a:r>
            </a:p>
          </p:txBody>
        </p:sp>
        <p:sp>
          <p:nvSpPr>
            <p:cNvPr id="50" name="Rectangle 3"/>
            <p:cNvSpPr txBox="1">
              <a:spLocks noChangeArrowheads="1"/>
            </p:cNvSpPr>
            <p:nvPr/>
          </p:nvSpPr>
          <p:spPr bwMode="auto">
            <a:xfrm>
              <a:off x="8262411" y="2708920"/>
              <a:ext cx="836584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11</a:t>
              </a:r>
            </a:p>
          </p:txBody>
        </p:sp>
        <p:sp>
          <p:nvSpPr>
            <p:cNvPr id="51" name="Rectangle 3"/>
            <p:cNvSpPr txBox="1">
              <a:spLocks noChangeArrowheads="1"/>
            </p:cNvSpPr>
            <p:nvPr/>
          </p:nvSpPr>
          <p:spPr bwMode="auto">
            <a:xfrm>
              <a:off x="7182290" y="315897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7286644" y="2643182"/>
            <a:ext cx="1665186" cy="2340260"/>
            <a:chOff x="7182290" y="4329100"/>
            <a:chExt cx="1665186" cy="2340260"/>
          </a:xfrm>
        </p:grpSpPr>
        <p:sp>
          <p:nvSpPr>
            <p:cNvPr id="53" name="Rectangle 3"/>
            <p:cNvSpPr txBox="1">
              <a:spLocks noChangeArrowheads="1"/>
            </p:cNvSpPr>
            <p:nvPr/>
          </p:nvSpPr>
          <p:spPr bwMode="auto">
            <a:xfrm>
              <a:off x="7182290" y="432910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210</a:t>
              </a:r>
            </a:p>
          </p:txBody>
        </p:sp>
        <p:cxnSp>
          <p:nvCxnSpPr>
            <p:cNvPr id="54" name="Прямая со стрелкой 53"/>
            <p:cNvCxnSpPr/>
            <p:nvPr/>
          </p:nvCxnSpPr>
          <p:spPr>
            <a:xfrm flipH="1">
              <a:off x="8262410" y="4419110"/>
              <a:ext cx="2" cy="2250250"/>
            </a:xfrm>
            <a:prstGeom prst="straightConnector1">
              <a:avLst/>
            </a:prstGeom>
            <a:ln w="25400">
              <a:solidFill>
                <a:srgbClr val="0066CC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3"/>
            <p:cNvSpPr txBox="1">
              <a:spLocks noChangeArrowheads="1"/>
            </p:cNvSpPr>
            <p:nvPr/>
          </p:nvSpPr>
          <p:spPr bwMode="auto">
            <a:xfrm>
              <a:off x="8262411" y="432910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56" name="Rectangle 3"/>
            <p:cNvSpPr txBox="1">
              <a:spLocks noChangeArrowheads="1"/>
            </p:cNvSpPr>
            <p:nvPr/>
          </p:nvSpPr>
          <p:spPr bwMode="auto">
            <a:xfrm>
              <a:off x="7182291" y="477915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105</a:t>
              </a:r>
            </a:p>
          </p:txBody>
        </p:sp>
        <p:sp>
          <p:nvSpPr>
            <p:cNvPr id="57" name="Rectangle 3"/>
            <p:cNvSpPr txBox="1">
              <a:spLocks noChangeArrowheads="1"/>
            </p:cNvSpPr>
            <p:nvPr/>
          </p:nvSpPr>
          <p:spPr bwMode="auto">
            <a:xfrm>
              <a:off x="8262411" y="477915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58" name="Rectangle 3"/>
            <p:cNvSpPr txBox="1">
              <a:spLocks noChangeArrowheads="1"/>
            </p:cNvSpPr>
            <p:nvPr/>
          </p:nvSpPr>
          <p:spPr bwMode="auto">
            <a:xfrm>
              <a:off x="7182290" y="522920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35</a:t>
              </a:r>
            </a:p>
          </p:txBody>
        </p:sp>
        <p:sp>
          <p:nvSpPr>
            <p:cNvPr id="59" name="Rectangle 3"/>
            <p:cNvSpPr txBox="1">
              <a:spLocks noChangeArrowheads="1"/>
            </p:cNvSpPr>
            <p:nvPr/>
          </p:nvSpPr>
          <p:spPr bwMode="auto">
            <a:xfrm>
              <a:off x="8262411" y="522920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60" name="Rectangle 3"/>
            <p:cNvSpPr txBox="1">
              <a:spLocks noChangeArrowheads="1"/>
            </p:cNvSpPr>
            <p:nvPr/>
          </p:nvSpPr>
          <p:spPr bwMode="auto">
            <a:xfrm>
              <a:off x="7182290" y="567925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7</a:t>
              </a:r>
            </a:p>
          </p:txBody>
        </p:sp>
        <p:sp>
          <p:nvSpPr>
            <p:cNvPr id="61" name="Rectangle 3"/>
            <p:cNvSpPr txBox="1">
              <a:spLocks noChangeArrowheads="1"/>
            </p:cNvSpPr>
            <p:nvPr/>
          </p:nvSpPr>
          <p:spPr bwMode="auto">
            <a:xfrm>
              <a:off x="8262411" y="5679250"/>
              <a:ext cx="585065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7</a:t>
              </a:r>
            </a:p>
          </p:txBody>
        </p:sp>
        <p:sp>
          <p:nvSpPr>
            <p:cNvPr id="62" name="Rectangle 3"/>
            <p:cNvSpPr txBox="1">
              <a:spLocks noChangeArrowheads="1"/>
            </p:cNvSpPr>
            <p:nvPr/>
          </p:nvSpPr>
          <p:spPr bwMode="auto">
            <a:xfrm>
              <a:off x="7182290" y="6129300"/>
              <a:ext cx="1080120" cy="5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</a:p>
          </p:txBody>
        </p:sp>
      </p:grpSp>
      <p:graphicFrame>
        <p:nvGraphicFramePr>
          <p:cNvPr id="120835" name="Object 2"/>
          <p:cNvGraphicFramePr>
            <a:graphicFrameLocks noChangeAspect="1"/>
          </p:cNvGraphicFramePr>
          <p:nvPr/>
        </p:nvGraphicFramePr>
        <p:xfrm>
          <a:off x="357158" y="5429264"/>
          <a:ext cx="1189038" cy="1027113"/>
        </p:xfrm>
        <a:graphic>
          <a:graphicData uri="http://schemas.openxmlformats.org/presentationml/2006/ole">
            <p:oleObj spid="_x0000_s6148" name="Формула" r:id="rId5" imgW="457200" imgH="393480" progId="Equation.3">
              <p:embed/>
            </p:oleObj>
          </a:graphicData>
        </a:graphic>
      </p:graphicFrame>
      <p:graphicFrame>
        <p:nvGraphicFramePr>
          <p:cNvPr id="73" name="Object 5"/>
          <p:cNvGraphicFramePr>
            <a:graphicFrameLocks noChangeAspect="1"/>
          </p:cNvGraphicFramePr>
          <p:nvPr/>
        </p:nvGraphicFramePr>
        <p:xfrm>
          <a:off x="1428728" y="5429264"/>
          <a:ext cx="2541588" cy="1027112"/>
        </p:xfrm>
        <a:graphic>
          <a:graphicData uri="http://schemas.openxmlformats.org/presentationml/2006/ole">
            <p:oleObj spid="_x0000_s6149" name="Формула" r:id="rId6" imgW="977760" imgH="393480" progId="Equation.3">
              <p:embed/>
            </p:oleObj>
          </a:graphicData>
        </a:graphic>
      </p:graphicFrame>
      <p:graphicFrame>
        <p:nvGraphicFramePr>
          <p:cNvPr id="74" name="Object 6"/>
          <p:cNvGraphicFramePr>
            <a:graphicFrameLocks noChangeAspect="1"/>
          </p:cNvGraphicFramePr>
          <p:nvPr/>
        </p:nvGraphicFramePr>
        <p:xfrm>
          <a:off x="4500562" y="5500702"/>
          <a:ext cx="1189037" cy="1027113"/>
        </p:xfrm>
        <a:graphic>
          <a:graphicData uri="http://schemas.openxmlformats.org/presentationml/2006/ole">
            <p:oleObj spid="_x0000_s6150" name="Формула" r:id="rId7" imgW="457200" imgH="393480" progId="Equation.3">
              <p:embed/>
            </p:oleObj>
          </a:graphicData>
        </a:graphic>
      </p:graphicFrame>
      <p:graphicFrame>
        <p:nvGraphicFramePr>
          <p:cNvPr id="75" name="Object 7"/>
          <p:cNvGraphicFramePr>
            <a:graphicFrameLocks noChangeAspect="1"/>
          </p:cNvGraphicFramePr>
          <p:nvPr/>
        </p:nvGraphicFramePr>
        <p:xfrm>
          <a:off x="5478463" y="5500688"/>
          <a:ext cx="2871787" cy="1027112"/>
        </p:xfrm>
        <a:graphic>
          <a:graphicData uri="http://schemas.openxmlformats.org/presentationml/2006/ole">
            <p:oleObj spid="_x0000_s6151" name="Формула" r:id="rId8" imgW="11048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/>
          <p:cNvSpPr/>
          <p:nvPr/>
        </p:nvSpPr>
        <p:spPr>
          <a:xfrm>
            <a:off x="5786446" y="2428868"/>
            <a:ext cx="357190" cy="4286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715008" y="2000240"/>
            <a:ext cx="357190" cy="4286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714612" y="2500306"/>
            <a:ext cx="357190" cy="4286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643174" y="1857364"/>
            <a:ext cx="357190" cy="4286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85786" y="785794"/>
            <a:ext cx="8235915" cy="1123712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FF0000"/>
                </a:solidFill>
              </a:rPr>
              <a:t>УМНОЖЕНИЕ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числителя и знаменателя на </a:t>
            </a:r>
            <a:r>
              <a:rPr lang="ru-RU" sz="2000" b="1" i="1" dirty="0" smtClean="0"/>
              <a:t>одно и то же натуральное число, отличное </a:t>
            </a:r>
            <a:r>
              <a:rPr lang="ru-RU" sz="2000" b="1" i="1" dirty="0" smtClean="0"/>
              <a:t>от единицы, называют </a:t>
            </a:r>
            <a:r>
              <a:rPr lang="ru-RU" sz="2000" b="1" i="1" dirty="0" smtClean="0">
                <a:solidFill>
                  <a:srgbClr val="C00000"/>
                </a:solidFill>
              </a:rPr>
              <a:t>приведением дроби к  новому основанию</a:t>
            </a:r>
            <a:endParaRPr lang="ru-RU" sz="2000" b="1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857356" y="2000240"/>
          <a:ext cx="1905000" cy="884238"/>
        </p:xfrm>
        <a:graphic>
          <a:graphicData uri="http://schemas.openxmlformats.org/presentationml/2006/ole">
            <p:oleObj spid="_x0000_s10242" name="Формула" r:id="rId3" imgW="850680" imgH="39348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929190" y="2071678"/>
          <a:ext cx="1801813" cy="811213"/>
        </p:xfrm>
        <a:graphic>
          <a:graphicData uri="http://schemas.openxmlformats.org/presentationml/2006/ole">
            <p:oleObj spid="_x0000_s10243" name="Формула" r:id="rId4" imgW="876240" imgH="393480" progId="Equation.3">
              <p:embed/>
            </p:oleObj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1472" y="3286124"/>
            <a:ext cx="8235915" cy="91940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b="1" dirty="0" smtClean="0"/>
              <a:t>Число на которое  умножают числитель </a:t>
            </a:r>
            <a:r>
              <a:rPr lang="ru-RU" sz="2400" b="1" dirty="0" smtClean="0"/>
              <a:t>и знаменатель </a:t>
            </a:r>
            <a:r>
              <a:rPr lang="ru-RU" sz="2400" b="1" dirty="0" smtClean="0"/>
              <a:t>дроби называется </a:t>
            </a:r>
            <a:r>
              <a:rPr lang="ru-RU" sz="2400" b="1" dirty="0" smtClean="0"/>
              <a:t>– </a:t>
            </a:r>
            <a:r>
              <a:rPr lang="ru-RU" sz="2400" b="1" dirty="0" smtClean="0">
                <a:solidFill>
                  <a:srgbClr val="C00000"/>
                </a:solidFill>
              </a:rPr>
              <a:t>дополнительный множитель</a:t>
            </a:r>
            <a:endParaRPr lang="ru-RU" sz="2400" b="1" dirty="0" smtClean="0"/>
          </a:p>
        </p:txBody>
      </p:sp>
      <p:sp>
        <p:nvSpPr>
          <p:cNvPr id="16" name="Прямоугольник 15"/>
          <p:cNvSpPr/>
          <p:nvPr/>
        </p:nvSpPr>
        <p:spPr>
          <a:xfrm>
            <a:off x="2928926" y="4429132"/>
            <a:ext cx="3214710" cy="1500198"/>
          </a:xfrm>
          <a:prstGeom prst="rect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Object 16"/>
          <p:cNvGraphicFramePr>
            <a:graphicFrameLocks noChangeAspect="1"/>
          </p:cNvGraphicFramePr>
          <p:nvPr/>
        </p:nvGraphicFramePr>
        <p:xfrm>
          <a:off x="3000364" y="4572008"/>
          <a:ext cx="2928958" cy="1203325"/>
        </p:xfrm>
        <a:graphic>
          <a:graphicData uri="http://schemas.openxmlformats.org/presentationml/2006/ole">
            <p:oleObj spid="_x0000_s10244" name="Формула" r:id="rId5" imgW="850680" imgH="393480" progId="Equation.3">
              <p:embed/>
            </p:oleObj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0" y="0"/>
            <a:ext cx="7786743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Приведение дробей  к  другому знаменателю</a:t>
            </a:r>
            <a:endParaRPr kumimoji="0" lang="ru-RU" sz="26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289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Запишите дроби  со знаменателем  24</vt:lpstr>
      <vt:lpstr>ПРОДОЛЖИ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20</cp:revision>
  <dcterms:created xsi:type="dcterms:W3CDTF">2015-10-13T13:32:16Z</dcterms:created>
  <dcterms:modified xsi:type="dcterms:W3CDTF">2015-10-13T16:45:13Z</dcterms:modified>
</cp:coreProperties>
</file>