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1000109"/>
            <a:ext cx="8458200" cy="5075678"/>
          </a:xfrm>
        </p:spPr>
        <p:txBody>
          <a:bodyPr/>
          <a:lstStyle/>
          <a:p>
            <a:pPr algn="ctr"/>
            <a:r>
              <a:rPr lang="ru-RU" sz="6000" b="1" dirty="0" smtClean="0">
                <a:solidFill>
                  <a:srgbClr val="0000FF"/>
                </a:solidFill>
              </a:rPr>
              <a:t>ФОРМЫ  И  МЕТОДЫ  ПОДГОТОВКИ  УЧАЩИХСЯ  К  ГИА  ПО  ФИЗИКЕ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36480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285726"/>
          <a:ext cx="8686800" cy="6357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9812"/>
                <a:gridCol w="2786082"/>
                <a:gridCol w="3490906"/>
              </a:tblGrid>
              <a:tr h="13686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образовательной технологии</a:t>
                      </a:r>
                      <a:endParaRPr lang="ru-RU" sz="1800" dirty="0">
                        <a:solidFill>
                          <a:srgbClr val="0000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Цели применения образовательной технологии</a:t>
                      </a:r>
                      <a:endParaRPr lang="ru-RU" sz="1800" dirty="0">
                        <a:solidFill>
                          <a:srgbClr val="0000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Компетенции, на формирование которых направлено использование образовательной технологии</a:t>
                      </a:r>
                      <a:endParaRPr lang="ru-RU" sz="1800" dirty="0">
                        <a:solidFill>
                          <a:srgbClr val="0000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93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Технология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развития исследовательских умений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Verdana"/>
                        </a:rPr>
                        <a:t>Развитие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Verdana"/>
                        </a:rPr>
                        <a:t>познавательной активности, творческой самостоятельности обучающихся </a:t>
                      </a:r>
                      <a:endParaRPr lang="ru-RU" sz="2400" dirty="0">
                        <a:latin typeface="Verdana"/>
                        <a:ea typeface="Times New Roman"/>
                        <a:cs typeface="Verdan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1760" algn="l"/>
                        </a:tabLs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1.Учебно 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– познавательные компетенции,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176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  2.Информационные компетенции,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176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  3.Ценностно – смысловые компетенции,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176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  4.Компетенции личностного самоопределения.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93631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143668"/>
          </a:xfrm>
        </p:spPr>
        <p:txBody>
          <a:bodyPr>
            <a:normAutofit/>
          </a:bodyPr>
          <a:lstStyle/>
          <a:p>
            <a:pPr fontAlgn="t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214290"/>
          <a:ext cx="8429682" cy="6269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54"/>
                <a:gridCol w="2428892"/>
                <a:gridCol w="3643336"/>
              </a:tblGrid>
              <a:tr h="16430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образовательной технологии</a:t>
                      </a:r>
                      <a:endParaRPr lang="ru-RU" sz="1800" dirty="0">
                        <a:solidFill>
                          <a:srgbClr val="0000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Цели применения образовательной технологии</a:t>
                      </a:r>
                      <a:endParaRPr lang="ru-RU" sz="1800" dirty="0">
                        <a:solidFill>
                          <a:srgbClr val="0000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Компетенции, на формирование которых направлено использование образовательной технологии</a:t>
                      </a:r>
                      <a:endParaRPr lang="ru-RU" sz="1800" dirty="0">
                        <a:solidFill>
                          <a:srgbClr val="0000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6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Метод проектов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Verdana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Verdana"/>
                        </a:rPr>
                        <a:t>Формирование целостной картины мира, адекватной современному уровню научного знания</a:t>
                      </a:r>
                      <a:endParaRPr lang="ru-RU" sz="2400" dirty="0">
                        <a:latin typeface="Verdana"/>
                        <a:ea typeface="Times New Roman"/>
                        <a:cs typeface="Verdan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590" algn="l"/>
                          <a:tab pos="111760" algn="l"/>
                        </a:tabLst>
                      </a:pP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590" algn="l"/>
                          <a:tab pos="11176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1.Учебно – познавательные компетенции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590" algn="l"/>
                          <a:tab pos="11176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2.Ценностно – смысловые компетенции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590" algn="l"/>
                          <a:tab pos="11176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3.Коммуникативные компетенции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590" algn="l"/>
                          <a:tab pos="11176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4.Социально – трудовые компетенции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41083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428603"/>
          <a:ext cx="8686800" cy="62151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895600"/>
                <a:gridCol w="2895600"/>
              </a:tblGrid>
              <a:tr h="20816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образовательной технологии</a:t>
                      </a:r>
                      <a:endParaRPr lang="ru-RU" sz="1800" dirty="0">
                        <a:solidFill>
                          <a:srgbClr val="0000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Цели применения образовательной технологии</a:t>
                      </a:r>
                      <a:endParaRPr lang="ru-RU" sz="1800" dirty="0">
                        <a:solidFill>
                          <a:srgbClr val="0000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Компетенции, на формирование которых направлено использование образовательной технологии</a:t>
                      </a:r>
                      <a:endParaRPr lang="ru-RU" sz="1800" dirty="0">
                        <a:solidFill>
                          <a:srgbClr val="0000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Технология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развития критического мышления, чтения и письма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Создание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комфортных условий обучения, таких, при которых ученик успешен, проявляет свою интеллектуальную состоятельность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1760" algn="l"/>
                        </a:tabLs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1.Ценностно-смысловые 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компетенции,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176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2.Учебно - познавательные компетенции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176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  3.Компетенции личного самоопределения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79500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428603"/>
          <a:ext cx="8686800" cy="5072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9812"/>
                <a:gridCol w="2571768"/>
                <a:gridCol w="3705220"/>
              </a:tblGrid>
              <a:tr h="2536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образовательной технологии</a:t>
                      </a:r>
                      <a:endParaRPr lang="ru-RU" sz="1800" dirty="0">
                        <a:solidFill>
                          <a:srgbClr val="0000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Цели применения образовательной технологии</a:t>
                      </a:r>
                      <a:endParaRPr lang="ru-RU" sz="1800" dirty="0">
                        <a:solidFill>
                          <a:srgbClr val="0000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Компетенции, на формирование которых направлено использование образовательной технологии</a:t>
                      </a:r>
                      <a:endParaRPr lang="ru-RU" sz="1800" dirty="0">
                        <a:solidFill>
                          <a:srgbClr val="0000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0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Информационно-коммуникацион-ные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8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качества образовательного процесса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1760" algn="l"/>
                        </a:tabLs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1.Учебно 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- познавательные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176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2.Информационно - коммуникативные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1176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компетенции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96337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5286412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ru-RU" sz="5400" b="1" i="1" dirty="0" smtClean="0">
                <a:solidFill>
                  <a:srgbClr val="0000FF"/>
                </a:solidFill>
              </a:rPr>
              <a:t>«Скажи мне и я забуду. Покажи мне и я запомню. Дай мне действовать самому, и я пойму»</a:t>
            </a:r>
            <a:r>
              <a:rPr lang="ru-RU" sz="5400" b="1" dirty="0" smtClean="0">
                <a:solidFill>
                  <a:srgbClr val="0000FF"/>
                </a:solidFill>
              </a:rPr>
              <a:t/>
            </a:r>
            <a:br>
              <a:rPr lang="ru-RU" sz="5400" b="1" dirty="0" smtClean="0">
                <a:solidFill>
                  <a:srgbClr val="0000FF"/>
                </a:solidFill>
              </a:rPr>
            </a:br>
            <a:r>
              <a:rPr lang="ru-RU" sz="5400" b="1" dirty="0" smtClean="0">
                <a:solidFill>
                  <a:srgbClr val="0000FF"/>
                </a:solidFill>
              </a:rPr>
              <a:t>Конфуций</a:t>
            </a:r>
            <a:endParaRPr lang="ru-RU" sz="5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0272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0075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00FF"/>
                </a:solidFill>
              </a:rPr>
              <a:t>АКТУАЛЬНОСТЬ  </a:t>
            </a:r>
            <a:r>
              <a:rPr lang="ru-RU" b="1" dirty="0" smtClean="0">
                <a:solidFill>
                  <a:srgbClr val="0000FF"/>
                </a:solidFill>
              </a:rPr>
              <a:t>ОПЫТА</a:t>
            </a:r>
            <a:br>
              <a:rPr lang="ru-RU" b="1" dirty="0" smtClean="0">
                <a:solidFill>
                  <a:srgbClr val="0000FF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 «Мозг, хорошо устроенный, ценится выше, чем мозг, хорошо наполненный»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М. Монтень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43538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0085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Принципиальной особенностью федеральных государственных образовательных стандартов является усиление их ориентации на результаты образования. В основе российской школы лежит </a:t>
            </a:r>
            <a:r>
              <a:rPr lang="ru-RU" b="1" dirty="0" err="1" smtClean="0"/>
              <a:t>деятельностная</a:t>
            </a:r>
            <a:r>
              <a:rPr lang="ru-RU" b="1" dirty="0" smtClean="0"/>
              <a:t> парадигма образования, декларирующая целью образования развитие личности учащегося на основе изучения универсальных способов познания и освоения мира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78371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008579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Выделяют основные виды универсальных учебных действий: личностные (самоопределение, </a:t>
            </a:r>
            <a:r>
              <a:rPr lang="ru-RU" b="1" dirty="0" err="1" smtClean="0"/>
              <a:t>смыслообразование</a:t>
            </a:r>
            <a:r>
              <a:rPr lang="ru-RU" b="1" dirty="0" smtClean="0"/>
              <a:t> и действие нравственно-этического оценивания), регулятивные (</a:t>
            </a:r>
            <a:r>
              <a:rPr lang="ru-RU" b="1" dirty="0" err="1" smtClean="0"/>
              <a:t>целеобразование</a:t>
            </a:r>
            <a:r>
              <a:rPr lang="ru-RU" b="1" dirty="0" smtClean="0"/>
              <a:t>, планирование, контроль, коррекция, оценка, прогнозирование), познавательные (</a:t>
            </a:r>
            <a:r>
              <a:rPr lang="ru-RU" b="1" dirty="0" err="1" smtClean="0"/>
              <a:t>общеучебные</a:t>
            </a:r>
            <a:r>
              <a:rPr lang="ru-RU" b="1" dirty="0" smtClean="0"/>
              <a:t>, логические и знаково-символические), коммуникативные.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487103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5429288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Разработанная на основе образовательного стандарта модель экзаменационной работы по физике предусматривает проверку понимания учащимися основных теоретических положений школьного курса физики, выявление уровня </a:t>
            </a:r>
            <a:r>
              <a:rPr lang="ru-RU" b="1" dirty="0" err="1" smtClean="0"/>
              <a:t>сформированности</a:t>
            </a:r>
            <a:r>
              <a:rPr lang="ru-RU" b="1" dirty="0" smtClean="0"/>
              <a:t> умения решать задачи и освоенности  экспериментальных умений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15107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2865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Отличительной чертой новой формы экзамена  является использование специальных серий заданий на основе текстов физического содержания.  Эти задания направлены на проверку </a:t>
            </a:r>
            <a:r>
              <a:rPr lang="ru-RU" b="1" dirty="0" err="1" smtClean="0"/>
              <a:t>сформированности</a:t>
            </a:r>
            <a:r>
              <a:rPr lang="ru-RU" b="1" dirty="0" smtClean="0"/>
              <a:t> различных информационных умений (понимание смысла использованных в тексте физических терминов, перевод информации из одной знаковой системы в другую, применение информации из текста в измененной ситуации и т.п.) и являются хорошей основой для перехода в дальнейшем на широкое использование в экзаменационных материалах </a:t>
            </a:r>
            <a:r>
              <a:rPr lang="ru-RU" b="1" dirty="0" err="1" smtClean="0"/>
              <a:t>компетентностно-ориентированных</a:t>
            </a:r>
            <a:r>
              <a:rPr lang="ru-RU" b="1" dirty="0" smtClean="0"/>
              <a:t> заданий.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94458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6143668"/>
          </a:xfrm>
        </p:spPr>
        <p:txBody>
          <a:bodyPr/>
          <a:lstStyle/>
          <a:p>
            <a:r>
              <a:rPr lang="ru-RU" b="1" i="1" dirty="0" smtClean="0"/>
              <a:t>Экспериментальные задания с развернутым ответом</a:t>
            </a:r>
            <a:r>
              <a:rPr lang="ru-RU" dirty="0" smtClean="0"/>
              <a:t>  проверяют не только умение проводить косвенные измерения, но и представлять экспериментальные данные в виде таблиц и графиков, а на основании полученных данных делать выводы о зависимости одной физической величины от другой.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6705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42942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dirty="0" smtClean="0"/>
              <a:t>основная цель, которая стоит передо мной, как учителя - научить детей самостоятельно добывать знания. </a:t>
            </a:r>
            <a:endParaRPr lang="ru-RU" dirty="0" smtClean="0"/>
          </a:p>
          <a:p>
            <a:pPr algn="ctr">
              <a:buNone/>
            </a:pPr>
            <a:r>
              <a:rPr lang="ru-RU" u="sng" dirty="0" smtClean="0"/>
              <a:t>Задачи, которые я должна решить: </a:t>
            </a:r>
            <a:endParaRPr lang="ru-RU" dirty="0" smtClean="0"/>
          </a:p>
          <a:p>
            <a:pPr lvl="0"/>
            <a:r>
              <a:rPr lang="ru-RU" dirty="0" smtClean="0"/>
              <a:t>создание условий, пробуждающих самообразовательную активность обучающихся воспитанников; </a:t>
            </a:r>
          </a:p>
          <a:p>
            <a:pPr lvl="0"/>
            <a:r>
              <a:rPr lang="ru-RU" dirty="0" err="1" smtClean="0"/>
              <a:t>переконструирование</a:t>
            </a:r>
            <a:r>
              <a:rPr lang="ru-RU" dirty="0" smtClean="0"/>
              <a:t> прежних знаний обучающихся, </a:t>
            </a:r>
            <a:r>
              <a:rPr lang="ru-RU" dirty="0" err="1" smtClean="0"/>
              <a:t>проблематизация</a:t>
            </a:r>
            <a:r>
              <a:rPr lang="ru-RU" dirty="0" smtClean="0"/>
              <a:t> учебного материала (другими словами, при </a:t>
            </a:r>
            <a:r>
              <a:rPr lang="ru-RU" dirty="0" err="1" smtClean="0"/>
              <a:t>деятельностном</a:t>
            </a:r>
            <a:r>
              <a:rPr lang="ru-RU" dirty="0" smtClean="0"/>
              <a:t> обучении происходит расширение и углубление знаний при помощи ранее усвоенного и нового применения прежних знаний в условиях проблемной ситуации); </a:t>
            </a:r>
          </a:p>
          <a:p>
            <a:pPr lvl="0"/>
            <a:r>
              <a:rPr lang="ru-RU" dirty="0" smtClean="0"/>
              <a:t>направление учебного материала не только на поиск знаний в «чистом виде», но и на овладение способами познавательной деятельности, значимыми за пределами конкретного содержания; </a:t>
            </a:r>
          </a:p>
          <a:p>
            <a:pPr lvl="0"/>
            <a:r>
              <a:rPr lang="ru-RU" dirty="0" smtClean="0"/>
              <a:t>обеспечение эмоциональной поддержки, которая необходима, чтобы взяться за рисковое дело, т.е. высказывать свои мысли о чем-то неизвестном, эта задача выполняется за счет организации групповой работы. 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91958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686800" cy="838200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2200" b="1" dirty="0" smtClean="0">
                <a:solidFill>
                  <a:srgbClr val="0000FF"/>
                </a:solidFill>
              </a:rPr>
              <a:t>Использование современных образовательных технологий в образовательном процессе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142982"/>
          <a:ext cx="8643998" cy="5214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110"/>
                <a:gridCol w="2488010"/>
                <a:gridCol w="3615878"/>
              </a:tblGrid>
              <a:tr h="17711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образовательной технологии</a:t>
                      </a:r>
                      <a:endParaRPr lang="ru-RU" sz="1800" dirty="0">
                        <a:solidFill>
                          <a:srgbClr val="0000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Цели применения образовательной технологии</a:t>
                      </a:r>
                      <a:endParaRPr lang="ru-RU" sz="1800" dirty="0">
                        <a:solidFill>
                          <a:srgbClr val="0000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Компетенции, на формирование которых направлено использование образовательной технологии</a:t>
                      </a:r>
                      <a:endParaRPr lang="ru-RU" sz="1800" dirty="0">
                        <a:solidFill>
                          <a:srgbClr val="0000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8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познавательных способностей средствами предметно-ориентированного тренинга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Verdana"/>
                        </a:rPr>
                        <a:t>Развитие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Verdana"/>
                        </a:rPr>
                        <a:t>познавательной активности, творческой самостоятельности обучающихся </a:t>
                      </a:r>
                      <a:endParaRPr lang="ru-RU" sz="2400" dirty="0">
                        <a:latin typeface="Verdana"/>
                        <a:ea typeface="Times New Roman"/>
                        <a:cs typeface="Verdan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Учебно-познавательные 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компетенции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193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Коммуникативные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193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Социально-трудовые компетенции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898926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</TotalTime>
  <Words>587</Words>
  <Application>Microsoft Office PowerPoint</Application>
  <PresentationFormat>Экран (4:3)</PresentationFormat>
  <Paragraphs>60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ФОРМЫ  И  МЕТОДЫ  ПОДГОТОВКИ  УЧАЩИХСЯ  К  ГИА  ПО  ФИЗИКЕ </vt:lpstr>
      <vt:lpstr>АКТУАЛЬНОСТЬ  ОПЫТА   «Мозг, хорошо устроенный, ценится выше, чем мозг, хорошо наполненный» М. Монтень   </vt:lpstr>
      <vt:lpstr>Слайд 3</vt:lpstr>
      <vt:lpstr>Слайд 4</vt:lpstr>
      <vt:lpstr>Слайд 5</vt:lpstr>
      <vt:lpstr>Слайд 6</vt:lpstr>
      <vt:lpstr>Слайд 7</vt:lpstr>
      <vt:lpstr>Слайд 8</vt:lpstr>
      <vt:lpstr>Использование современных образовательных технологий в образовательном процессе 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Коробова</dc:creator>
  <cp:lastModifiedBy>User</cp:lastModifiedBy>
  <cp:revision>4</cp:revision>
  <dcterms:created xsi:type="dcterms:W3CDTF">2013-04-18T13:44:08Z</dcterms:created>
  <dcterms:modified xsi:type="dcterms:W3CDTF">2013-04-18T19:12:55Z</dcterms:modified>
</cp:coreProperties>
</file>