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82" r:id="rId4"/>
    <p:sldId id="310" r:id="rId5"/>
    <p:sldId id="266" r:id="rId6"/>
    <p:sldId id="288" r:id="rId7"/>
    <p:sldId id="267" r:id="rId8"/>
    <p:sldId id="273" r:id="rId9"/>
    <p:sldId id="259" r:id="rId10"/>
    <p:sldId id="260" r:id="rId11"/>
    <p:sldId id="275" r:id="rId12"/>
    <p:sldId id="287" r:id="rId13"/>
    <p:sldId id="297" r:id="rId14"/>
    <p:sldId id="311" r:id="rId15"/>
    <p:sldId id="308" r:id="rId16"/>
    <p:sldId id="268" r:id="rId17"/>
    <p:sldId id="269" r:id="rId18"/>
    <p:sldId id="302" r:id="rId19"/>
    <p:sldId id="303" r:id="rId20"/>
    <p:sldId id="270" r:id="rId21"/>
    <p:sldId id="281" r:id="rId22"/>
    <p:sldId id="291" r:id="rId23"/>
    <p:sldId id="305" r:id="rId24"/>
    <p:sldId id="271" r:id="rId25"/>
    <p:sldId id="300" r:id="rId26"/>
    <p:sldId id="309" r:id="rId27"/>
    <p:sldId id="31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4D4D4D"/>
    <a:srgbClr val="FFFFFF"/>
    <a:srgbClr val="C4A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76" autoAdjust="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205A92-F33B-409D-BC50-57A6A4ABC1AA}" type="datetimeFigureOut">
              <a:rPr lang="ru-RU" smtClean="0"/>
              <a:t>14.10.2015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D6D096-28B1-48DC-8B61-4C3708A03EF5}" type="slidenum">
              <a:rPr lang="ru-RU" smtClean="0"/>
              <a:t>‹#›</a:t>
            </a:fld>
            <a:endParaRPr lang="ru-RU"/>
          </a:p>
        </p:txBody>
      </p:sp>
    </p:spTree>
    <p:extLst>
      <p:ext uri="{BB962C8B-B14F-4D97-AF65-F5344CB8AC3E}">
        <p14:creationId xmlns:p14="http://schemas.microsoft.com/office/powerpoint/2010/main" val="2414042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9D6D096-28B1-48DC-8B61-4C3708A03EF5}" type="slidenum">
              <a:rPr lang="ru-RU" smtClean="0"/>
              <a:t>12</a:t>
            </a:fld>
            <a:endParaRPr lang="ru-RU"/>
          </a:p>
        </p:txBody>
      </p:sp>
    </p:spTree>
    <p:extLst>
      <p:ext uri="{BB962C8B-B14F-4D97-AF65-F5344CB8AC3E}">
        <p14:creationId xmlns:p14="http://schemas.microsoft.com/office/powerpoint/2010/main" val="281090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405C15-F6A8-443D-861C-C646D4FF6542}" type="slidenum">
              <a:rPr lang="ru-RU" altLang="ru-RU"/>
              <a:pPr/>
              <a:t>14</a:t>
            </a:fld>
            <a:endParaRPr lang="ru-RU" altLang="ru-RU"/>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B8E58-2951-48DC-9C76-7E9DD863C8DB}" type="slidenum">
              <a:rPr lang="ru-RU" altLang="ru-RU"/>
              <a:pPr/>
              <a:t>19</a:t>
            </a:fld>
            <a:endParaRPr lang="ru-RU" alt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2398EF-F7DC-433E-8E0B-ED8F774C426B}" type="slidenum">
              <a:rPr lang="ru-RU" altLang="ru-RU"/>
              <a:pPr/>
              <a:t>22</a:t>
            </a:fld>
            <a:endParaRPr lang="ru-RU" altLang="ru-RU"/>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9D6D096-28B1-48DC-8B61-4C3708A03EF5}" type="slidenum">
              <a:rPr lang="ru-RU" smtClean="0"/>
              <a:t>27</a:t>
            </a:fld>
            <a:endParaRPr lang="ru-RU"/>
          </a:p>
        </p:txBody>
      </p:sp>
    </p:spTree>
    <p:extLst>
      <p:ext uri="{BB962C8B-B14F-4D97-AF65-F5344CB8AC3E}">
        <p14:creationId xmlns:p14="http://schemas.microsoft.com/office/powerpoint/2010/main" val="178184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93C2968-C011-4177-AB07-6694B38E6058}" type="datetimeFigureOut">
              <a:rPr lang="ru-RU" smtClean="0"/>
              <a:t>14.10.2015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88C570C6-F166-4CBE-8556-0B99D23A2FC1}"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3C2968-C011-4177-AB07-6694B38E6058}" type="datetimeFigureOut">
              <a:rPr lang="ru-RU" smtClean="0"/>
              <a:t>14.10.2015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C570C6-F166-4CBE-8556-0B99D23A2FC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3C2968-C011-4177-AB07-6694B38E6058}" type="datetimeFigureOut">
              <a:rPr lang="ru-RU" smtClean="0"/>
              <a:t>14.10.2015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C570C6-F166-4CBE-8556-0B99D23A2FC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3C2968-C011-4177-AB07-6694B38E6058}" type="datetimeFigureOut">
              <a:rPr lang="ru-RU" smtClean="0"/>
              <a:t>14.10.2015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C570C6-F166-4CBE-8556-0B99D23A2FC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93C2968-C011-4177-AB07-6694B38E6058}" type="datetimeFigureOut">
              <a:rPr lang="ru-RU" smtClean="0"/>
              <a:t>14.10.2015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88C570C6-F166-4CBE-8556-0B99D23A2FC1}"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93C2968-C011-4177-AB07-6694B38E6058}" type="datetimeFigureOut">
              <a:rPr lang="ru-RU" smtClean="0"/>
              <a:t>14.10.2015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C570C6-F166-4CBE-8556-0B99D23A2FC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93C2968-C011-4177-AB07-6694B38E6058}" type="datetimeFigureOut">
              <a:rPr lang="ru-RU" smtClean="0"/>
              <a:t>14.10.2015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8C570C6-F166-4CBE-8556-0B99D23A2FC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93C2968-C011-4177-AB07-6694B38E6058}" type="datetimeFigureOut">
              <a:rPr lang="ru-RU" smtClean="0"/>
              <a:t>14.10.2015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8C570C6-F166-4CBE-8556-0B99D23A2FC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3C2968-C011-4177-AB07-6694B38E6058}" type="datetimeFigureOut">
              <a:rPr lang="ru-RU" smtClean="0"/>
              <a:t>14.10.2015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8C570C6-F166-4CBE-8556-0B99D23A2FC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93C2968-C011-4177-AB07-6694B38E6058}" type="datetimeFigureOut">
              <a:rPr lang="ru-RU" smtClean="0"/>
              <a:t>14.10.2015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C570C6-F166-4CBE-8556-0B99D23A2FC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93C2968-C011-4177-AB07-6694B38E6058}" type="datetimeFigureOut">
              <a:rPr lang="ru-RU" smtClean="0"/>
              <a:t>14.10.2015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C570C6-F166-4CBE-8556-0B99D23A2FC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93C2968-C011-4177-AB07-6694B38E6058}" type="datetimeFigureOut">
              <a:rPr lang="ru-RU" smtClean="0"/>
              <a:t>14.10.2015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8C570C6-F166-4CBE-8556-0B99D23A2FC1}"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290" y="2249924"/>
            <a:ext cx="8640959" cy="1754326"/>
          </a:xfrm>
          <a:prstGeom prst="rect">
            <a:avLst/>
          </a:prstGeom>
          <a:noFill/>
        </p:spPr>
        <p:txBody>
          <a:bodyPr wrap="square" rtlCol="0">
            <a:spAutoFit/>
          </a:bodyPr>
          <a:lstStyle/>
          <a:p>
            <a:pPr algn="ctr"/>
            <a:r>
              <a:rPr lang="ru-RU" sz="3600" b="1" i="1" dirty="0" smtClean="0">
                <a:solidFill>
                  <a:srgbClr val="8E0000"/>
                </a:solidFill>
                <a:latin typeface="Tahoma" panose="020B0604030504040204" pitchFamily="34" charset="0"/>
                <a:ea typeface="Tahoma" panose="020B0604030504040204" pitchFamily="34" charset="0"/>
                <a:cs typeface="Tahoma" panose="020B0604030504040204" pitchFamily="34" charset="0"/>
              </a:rPr>
              <a:t>СВЕТЛОЙ ПАМЯТИ ЗЕМЛЯКА</a:t>
            </a:r>
          </a:p>
          <a:p>
            <a:pPr algn="ctr"/>
            <a:r>
              <a:rPr lang="ru-RU" sz="3600" b="1" i="1" dirty="0" smtClean="0">
                <a:solidFill>
                  <a:srgbClr val="8E0000"/>
                </a:solidFill>
                <a:latin typeface="Tahoma" panose="020B0604030504040204" pitchFamily="34" charset="0"/>
                <a:ea typeface="Tahoma" panose="020B0604030504040204" pitchFamily="34" charset="0"/>
                <a:cs typeface="Tahoma" panose="020B0604030504040204" pitchFamily="34" charset="0"/>
              </a:rPr>
              <a:t> ГЕРОЯ СОВЕТСКОГО СОЮЗА </a:t>
            </a:r>
          </a:p>
          <a:p>
            <a:pPr algn="ctr"/>
            <a:r>
              <a:rPr lang="ru-RU" sz="3600" b="1" i="1" dirty="0" smtClean="0">
                <a:solidFill>
                  <a:srgbClr val="8E0000"/>
                </a:solidFill>
                <a:latin typeface="Tahoma" panose="020B0604030504040204" pitchFamily="34" charset="0"/>
                <a:ea typeface="Tahoma" panose="020B0604030504040204" pitchFamily="34" charset="0"/>
                <a:cs typeface="Tahoma" panose="020B0604030504040204" pitchFamily="34" charset="0"/>
              </a:rPr>
              <a:t> ВАНИЧКИНА И.Д. ПОСВЯЩАЕТСЯ</a:t>
            </a:r>
          </a:p>
        </p:txBody>
      </p:sp>
      <p:sp>
        <p:nvSpPr>
          <p:cNvPr id="3" name="Прямоугольник 2" title="Мы помним, мы гордимся!"/>
          <p:cNvSpPr>
            <a:spLocks noChangeAspect="1"/>
          </p:cNvSpPr>
          <p:nvPr/>
        </p:nvSpPr>
        <p:spPr>
          <a:xfrm>
            <a:off x="539553" y="5209109"/>
            <a:ext cx="6624735" cy="540000"/>
          </a:xfrm>
          <a:prstGeom prst="rect">
            <a:avLst/>
          </a:prstGeom>
          <a:noFill/>
        </p:spPr>
        <p:txBody>
          <a:bodyPr wrap="none" lIns="91440" tIns="45720" rIns="91440" bIns="45720">
            <a:prstTxWarp prst="textDeflat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dirty="0" smtClean="0">
                <a:ln/>
                <a:solidFill>
                  <a:srgbClr val="4D4D4D"/>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ru-RU" sz="5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Прямоугольник 6"/>
          <p:cNvSpPr>
            <a:spLocks noChangeAspect="1"/>
          </p:cNvSpPr>
          <p:nvPr/>
        </p:nvSpPr>
        <p:spPr>
          <a:xfrm>
            <a:off x="1551040" y="4957109"/>
            <a:ext cx="6123457" cy="504000"/>
          </a:xfrm>
          <a:prstGeom prst="rect">
            <a:avLst/>
          </a:prstGeom>
          <a:noFill/>
        </p:spPr>
        <p:txBody>
          <a:bodyPr wrap="none" lIns="91440" tIns="45720" rIns="91440" bIns="45720">
            <a:prstTxWarp prst="textCurve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smtClean="0">
                <a:ln w="0"/>
                <a:solidFill>
                  <a:srgbClr val="4D4D4D"/>
                </a:solidFill>
                <a:effectLst>
                  <a:reflection blurRad="12700" stA="50000" endPos="50000" dist="5000" dir="5400000" sy="-100000" rotWithShape="0"/>
                </a:effectLst>
              </a:rPr>
              <a:t>Мы помним, мы гордимся</a:t>
            </a:r>
            <a:r>
              <a:rPr lang="ru-RU"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93" y="5658926"/>
            <a:ext cx="7984502" cy="104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56" y="202984"/>
            <a:ext cx="750268" cy="124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64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869160"/>
            <a:ext cx="8784976" cy="1323439"/>
          </a:xfrm>
          <a:prstGeom prst="rect">
            <a:avLst/>
          </a:prstGeom>
        </p:spPr>
        <p:txBody>
          <a:bodyPr wrap="square">
            <a:spAutoFit/>
          </a:bodyPr>
          <a:lstStyle/>
          <a:p>
            <a:pPr algn="ct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Боевой путь нашего земляка начался в Ростовской области, куда он попадает уже в июне. Почти все лето участвует  в оборонительных боях на реке Дон.</a:t>
            </a:r>
          </a:p>
          <a:p>
            <a:pPr algn="ct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Там Иван Дмитриевич получил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свое первое боевое крещение, сражаясь с частями итальянской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армии, затем участвовал в Сталинградской битве. Был ездовым, заряжающим, наводчиком артиллерийской батареи.</a:t>
            </a:r>
            <a:endPar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4664"/>
            <a:ext cx="7200800" cy="4165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12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733256"/>
            <a:ext cx="8640960" cy="646331"/>
          </a:xfrm>
          <a:prstGeom prst="rect">
            <a:avLst/>
          </a:prstGeom>
        </p:spPr>
        <p:txBody>
          <a:bodyPr wrap="square">
            <a:spAutoFit/>
          </a:bodyPr>
          <a:lstStyle/>
          <a:p>
            <a:pPr algn="ct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Его боевые заслуги  в 1942 году, были отмечены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медалью </a:t>
            </a:r>
            <a:endPar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endParaRPr>
          </a:p>
          <a:p>
            <a:pPr algn="ct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За отвагу", орденом Красной Звезды и орденом Славы III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степени. </a:t>
            </a:r>
            <a:endParaRPr lang="ru-RU" b="1" i="1" dirty="0">
              <a:solidFill>
                <a:srgbClr val="4D4D4D"/>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84176"/>
            <a:ext cx="2128986" cy="418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161" y="75065"/>
            <a:ext cx="2390262" cy="245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18801">
            <a:off x="5276583" y="2796736"/>
            <a:ext cx="1936029" cy="288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10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wipe(right)">
                                      <p:cBhvr>
                                        <p:cTn id="11" dur="500"/>
                                        <p:tgtEl>
                                          <p:spTgt spid="1031"/>
                                        </p:tgtEl>
                                      </p:cBhvr>
                                    </p:animEffect>
                                  </p:childTnLst>
                                </p:cTn>
                              </p:par>
                              <p:par>
                                <p:cTn id="12" presetID="22" presetClass="entr" presetSubtype="2" fill="hold" nodeType="withEffect">
                                  <p:stCondLst>
                                    <p:cond delay="0"/>
                                  </p:stCondLst>
                                  <p:childTnLst>
                                    <p:set>
                                      <p:cBhvr>
                                        <p:cTn id="13" dur="1" fill="hold">
                                          <p:stCondLst>
                                            <p:cond delay="0"/>
                                          </p:stCondLst>
                                        </p:cTn>
                                        <p:tgtEl>
                                          <p:spTgt spid="1042"/>
                                        </p:tgtEl>
                                        <p:attrNameLst>
                                          <p:attrName>style.visibility</p:attrName>
                                        </p:attrNameLst>
                                      </p:cBhvr>
                                      <p:to>
                                        <p:strVal val="visible"/>
                                      </p:to>
                                    </p:set>
                                    <p:animEffect transition="in" filter="wipe(right)">
                                      <p:cBhvr>
                                        <p:cTn id="14" dur="500"/>
                                        <p:tgtEl>
                                          <p:spTgt spid="104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ваничкин_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02" y="260648"/>
            <a:ext cx="4608511" cy="357626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26772" y="5373216"/>
            <a:ext cx="9036496" cy="1384995"/>
          </a:xfrm>
          <a:prstGeom prst="rect">
            <a:avLst/>
          </a:prstGeom>
        </p:spPr>
        <p:txBody>
          <a:bodyPr wrap="square">
            <a:spAutoFit/>
          </a:bodyPr>
          <a:lstStyle/>
          <a:p>
            <a:pPr algn="ctr"/>
            <a:r>
              <a:rPr lang="ru-RU" altLang="ru-RU" dirty="0" smtClean="0">
                <a:latin typeface="Tahoma" panose="020B0604030504040204" pitchFamily="34" charset="0"/>
                <a:ea typeface="Tahoma" panose="020B0604030504040204" pitchFamily="34" charset="0"/>
                <a:cs typeface="Tahoma" panose="020B0604030504040204" pitchFamily="34" charset="0"/>
              </a:rPr>
              <a:t> </a:t>
            </a:r>
            <a:r>
              <a:rPr lang="ru-RU" alt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В составе 57-й </a:t>
            </a:r>
            <a:r>
              <a:rPr lang="ru-RU" alt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гвардейской стрелковой </a:t>
            </a:r>
            <a:r>
              <a:rPr lang="ru-RU" alt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дивизии И.Д. Ваничкин принимал непосредственное участие в форсировании Днепра. За </a:t>
            </a:r>
            <a:r>
              <a:rPr lang="ru-RU" alt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мужество, проявленное при форсировании Днепра И</a:t>
            </a:r>
            <a:r>
              <a:rPr lang="ru-RU" alt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Д. Ваничкин </a:t>
            </a:r>
            <a:r>
              <a:rPr lang="ru-RU" alt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награжден орденом </a:t>
            </a:r>
            <a:endParaRPr lang="ru-RU" alt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endParaRPr>
          </a:p>
          <a:p>
            <a:pPr algn="ctr"/>
            <a:r>
              <a:rPr lang="ru-RU" alt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a:t>
            </a:r>
            <a:r>
              <a:rPr lang="ru-RU" alt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Отечественной войны»</a:t>
            </a:r>
            <a:r>
              <a:rPr lang="en-US" alt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 II </a:t>
            </a:r>
            <a:r>
              <a:rPr lang="ru-RU" alt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степени </a:t>
            </a:r>
            <a:endPar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endParaRPr>
          </a:p>
          <a:p>
            <a:endParaRPr lang="ru-RU" i="1" dirty="0">
              <a:latin typeface="Comic Sans MS" panose="030F0702030302020204" pitchFamily="66"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276872"/>
            <a:ext cx="2574925" cy="270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45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520" y="4653136"/>
            <a:ext cx="9361040" cy="1600438"/>
          </a:xfrm>
          <a:prstGeom prst="rect">
            <a:avLst/>
          </a:prstGeom>
        </p:spPr>
        <p:txBody>
          <a:bodyPr wrap="square">
            <a:spAutoFit/>
          </a:bodyPr>
          <a:lstStyle/>
          <a:p>
            <a:pPr algn="ctr"/>
            <a:r>
              <a:rPr lang="ru-RU" sz="1400" b="1" i="1" dirty="0">
                <a:solidFill>
                  <a:srgbClr val="4D4D4D"/>
                </a:solidFill>
                <a:latin typeface="Tahoma" panose="020B0604030504040204" pitchFamily="34" charset="0"/>
                <a:ea typeface="Tahoma" panose="020B0604030504040204" pitchFamily="34" charset="0"/>
                <a:cs typeface="Tahoma" panose="020B0604030504040204" pitchFamily="34" charset="0"/>
              </a:rPr>
              <a:t>Первое февраля 1944-го года - особый день в его жизни. В энциклопедическом словаре "Биографии современников. Вся Россия - XXI век" так написано о подвиге Ивана Дмитриевича: </a:t>
            </a:r>
            <a:endParaRPr lang="en-US"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endParaRPr>
          </a:p>
          <a:p>
            <a:pPr algn="ctr"/>
            <a:r>
              <a:rPr 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в </a:t>
            </a:r>
            <a:r>
              <a:rPr lang="ru-RU" sz="1400" b="1" i="1" dirty="0">
                <a:solidFill>
                  <a:srgbClr val="4D4D4D"/>
                </a:solidFill>
                <a:latin typeface="Tahoma" panose="020B0604030504040204" pitchFamily="34" charset="0"/>
                <a:ea typeface="Tahoma" panose="020B0604030504040204" pitchFamily="34" charset="0"/>
                <a:cs typeface="Tahoma" panose="020B0604030504040204" pitchFamily="34" charset="0"/>
              </a:rPr>
              <a:t>бою в Никопольском районе Днепропетровской области гвардейский стрелковый полк, в котором воевал старший сержант Ваничкин, отразил шесть вражеских атак, из них четыре танковых. В этом бою на их батарею обрушились "Тигры" и "Фердинанды". К концу боя все, за исключением Ивана Дмитриевича, погибли. Сам он получил тяжелое ранение, был контужен, </a:t>
            </a:r>
            <a:endParaRPr lang="en-US"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endParaRPr>
          </a:p>
          <a:p>
            <a:pPr algn="ctr"/>
            <a:r>
              <a:rPr 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но </a:t>
            </a:r>
            <a:r>
              <a:rPr lang="ru-RU" sz="1400" b="1" i="1" dirty="0">
                <a:solidFill>
                  <a:srgbClr val="4D4D4D"/>
                </a:solidFill>
                <a:latin typeface="Tahoma" panose="020B0604030504040204" pitchFamily="34" charset="0"/>
                <a:ea typeface="Tahoma" panose="020B0604030504040204" pitchFamily="34" charset="0"/>
                <a:cs typeface="Tahoma" panose="020B0604030504040204" pitchFamily="34" charset="0"/>
              </a:rPr>
              <a:t>остался в </a:t>
            </a:r>
            <a:r>
              <a:rPr 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строю</a:t>
            </a:r>
            <a:r>
              <a:rPr lang="en-US"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a:t>
            </a:r>
            <a:r>
              <a:rPr 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и </a:t>
            </a:r>
            <a:r>
              <a:rPr lang="ru-RU" sz="1400" b="1" i="1" dirty="0">
                <a:solidFill>
                  <a:srgbClr val="4D4D4D"/>
                </a:solidFill>
                <a:latin typeface="Tahoma" panose="020B0604030504040204" pitchFamily="34" charset="0"/>
                <a:ea typeface="Tahoma" panose="020B0604030504040204" pitchFamily="34" charset="0"/>
                <a:cs typeface="Tahoma" panose="020B0604030504040204" pitchFamily="34" charset="0"/>
              </a:rPr>
              <a:t>в одиночку отразил седьмую атаку противника. </a:t>
            </a:r>
          </a:p>
        </p:txBody>
      </p:sp>
      <p:pic>
        <p:nvPicPr>
          <p:cNvPr id="4" name="Picture 4" descr="http://galo.admlr.lipetsk.ru/Pages/Vistavka/Exhibition/Narcissov/pages/photos-big/13.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262" y="188640"/>
            <a:ext cx="7200800" cy="416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75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3" y="332656"/>
            <a:ext cx="8640960" cy="646331"/>
          </a:xfrm>
          <a:prstGeom prst="rect">
            <a:avLst/>
          </a:prstGeom>
          <a:noFill/>
        </p:spPr>
        <p:txBody>
          <a:bodyPr wrap="square" rtlCol="0">
            <a:spAutoFit/>
          </a:bodyPr>
          <a:lstStyle/>
          <a:p>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В книге Смакотина М.П.  «От Дона до Берлина» </a:t>
            </a:r>
          </a:p>
          <a:p>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описывается подвиг героя-земляка И.Д. Ваничкина </a:t>
            </a:r>
            <a:endParaRPr lang="ru-RU" b="1" i="1" dirty="0">
              <a:solidFill>
                <a:srgbClr val="4D4D4D"/>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86" y="1033895"/>
            <a:ext cx="8172908" cy="560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36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36712"/>
            <a:ext cx="8568952" cy="3693319"/>
          </a:xfrm>
          <a:prstGeom prst="rect">
            <a:avLst/>
          </a:prstGeom>
        </p:spPr>
        <p:txBody>
          <a:bodyPr wrap="square">
            <a:spAutoFit/>
          </a:bodyPr>
          <a:lstStyle/>
          <a:p>
            <a:r>
              <a:rPr lang="ru-RU" b="1" i="1" dirty="0">
                <a:solidFill>
                  <a:schemeClr val="bg1"/>
                </a:solidFill>
                <a:latin typeface="Tahoma" panose="020B0604030504040204" pitchFamily="34" charset="0"/>
                <a:ea typeface="Tahoma" panose="020B0604030504040204" pitchFamily="34" charset="0"/>
                <a:cs typeface="Tahoma" panose="020B0604030504040204" pitchFamily="34" charset="0"/>
              </a:rPr>
              <a:t>Зная его характер, этому не удивляешься. Наш земляк русский солдат Иван с ласковой фамилией Ваничкин стоял насмерть. </a:t>
            </a:r>
            <a:endPar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Из материалов Л. Белкиной корреспондента журнала  </a:t>
            </a:r>
          </a:p>
          <a:p>
            <a:r>
              <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«Самарские судьбы»: </a:t>
            </a:r>
          </a:p>
          <a:p>
            <a:r>
              <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«Иван </a:t>
            </a:r>
            <a:r>
              <a:rPr lang="ru-RU" b="1" i="1" dirty="0">
                <a:solidFill>
                  <a:schemeClr val="bg1"/>
                </a:solidFill>
                <a:latin typeface="Tahoma" panose="020B0604030504040204" pitchFamily="34" charset="0"/>
                <a:ea typeface="Tahoma" panose="020B0604030504040204" pitchFamily="34" charset="0"/>
                <a:cs typeface="Tahoma" panose="020B0604030504040204" pitchFamily="34" charset="0"/>
              </a:rPr>
              <a:t>Дмитриевич показывает мне следы от роковой пули: глубокий шрам-вмятина на плече, шрам на шее. Пуля пробила плечо, прошла навылет, задев челюсть. Как он остался жив? Девятнадцать зубов поправили в армейском госпитале за восемнадцать дней - спасибо фронтовым хирургам.</a:t>
            </a:r>
          </a:p>
          <a:p>
            <a:r>
              <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Отвоевал </a:t>
            </a:r>
            <a:r>
              <a:rPr lang="ru-RU" b="1" i="1" dirty="0">
                <a:solidFill>
                  <a:schemeClr val="bg1"/>
                </a:solidFill>
                <a:latin typeface="Tahoma" panose="020B0604030504040204" pitchFamily="34" charset="0"/>
                <a:ea typeface="Tahoma" panose="020B0604030504040204" pitchFamily="34" charset="0"/>
                <a:cs typeface="Tahoma" panose="020B0604030504040204" pitchFamily="34" charset="0"/>
              </a:rPr>
              <a:t>солдат. Война для него </a:t>
            </a:r>
            <a:r>
              <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закончилась». </a:t>
            </a:r>
          </a:p>
          <a:p>
            <a:endPar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После госпиталя Иван Дмитриевич возвращается в родное село.</a:t>
            </a:r>
            <a:endParaRPr lang="ru-RU"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93" y="5658926"/>
            <a:ext cx="7984502" cy="104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3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4934" y="419562"/>
            <a:ext cx="6135216" cy="5632311"/>
          </a:xfrm>
          <a:prstGeom prst="rect">
            <a:avLst/>
          </a:prstGeom>
        </p:spPr>
        <p:txBody>
          <a:bodyPr wrap="square">
            <a:spAutoFit/>
          </a:bodyPr>
          <a:lstStyle/>
          <a:p>
            <a:endParaRPr lang="ru-RU" dirty="0" smtClean="0"/>
          </a:p>
          <a:p>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Из воспоминаний Ивана Дмитриевича: «Два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года на передовой как один день, - вспоминает Иван Дмитриевич</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a:t>
            </a:r>
          </a:p>
          <a:p>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Домой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попал четвертого июля 1944 года. Узнал, что младшенький помер без меня; когда он меня провожал, ему полтора годика было. Приехали к нам мои родители, привезли газету: "Сынок, это не про тебя</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А там пишут из Одессы, где была тогда наша армия: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Поздравляем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Ивана Ваничкина с присвоением звания Героя Советского Союза". </a:t>
            </a:r>
            <a:endPar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endParaRPr>
          </a:p>
          <a:p>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За два года на фронте Ваничкин подбил десятки вражеских пулеметов и орудий, четыре танка, два "Фердинанда", уничтожил сотни врагов. Как самоотверженно до этого трудился "на гражданке", так и воевал. Его наградили орденом Ленина и медалью "Золотая Звезда".</a:t>
            </a:r>
          </a:p>
          <a:p>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«Сам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маршал Василий Иванович Чуйков меня поздравил</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a:t>
            </a:r>
            <a:endParaRPr lang="ru-RU" b="1" i="1" dirty="0">
              <a:solidFill>
                <a:srgbClr val="4D4D4D"/>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975086"/>
            <a:ext cx="1680088" cy="293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1177454" cy="195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45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702" y="4509120"/>
            <a:ext cx="8784976" cy="1754326"/>
          </a:xfrm>
          <a:prstGeom prst="rect">
            <a:avLst/>
          </a:prstGeom>
        </p:spPr>
        <p:txBody>
          <a:bodyPr wrap="square">
            <a:spAutoFit/>
          </a:bodyPr>
          <a:lstStyle/>
          <a:p>
            <a:pPr algn="ctr"/>
            <a:r>
              <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ru-RU" b="1" i="1" dirty="0">
                <a:solidFill>
                  <a:schemeClr val="bg1"/>
                </a:solidFill>
                <a:latin typeface="Tahoma" panose="020B0604030504040204" pitchFamily="34" charset="0"/>
                <a:ea typeface="Tahoma" panose="020B0604030504040204" pitchFamily="34" charset="0"/>
                <a:cs typeface="Tahoma" panose="020B0604030504040204" pitchFamily="34" charset="0"/>
              </a:rPr>
              <a:t>К</a:t>
            </a:r>
            <a:r>
              <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ем </a:t>
            </a:r>
            <a:r>
              <a:rPr lang="ru-RU" b="1" i="1" dirty="0">
                <a:solidFill>
                  <a:schemeClr val="bg1"/>
                </a:solidFill>
                <a:latin typeface="Tahoma" panose="020B0604030504040204" pitchFamily="34" charset="0"/>
                <a:ea typeface="Tahoma" panose="020B0604030504040204" pitchFamily="34" charset="0"/>
                <a:cs typeface="Tahoma" panose="020B0604030504040204" pitchFamily="34" charset="0"/>
              </a:rPr>
              <a:t>он только не работал: полевым объездчиком, секретарем парторганизации Алексеевской МТС, агрономом, разъездным механиком, председателем двух колхозов. После войны родилась у него на радость еще одна дочка</a:t>
            </a:r>
            <a:r>
              <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 В настоящее время </a:t>
            </a:r>
            <a:r>
              <a:rPr lang="ru-RU" b="1" i="1" dirty="0">
                <a:solidFill>
                  <a:schemeClr val="bg1"/>
                </a:solidFill>
                <a:latin typeface="Tahoma" panose="020B0604030504040204" pitchFamily="34" charset="0"/>
                <a:ea typeface="Tahoma" panose="020B0604030504040204" pitchFamily="34" charset="0"/>
                <a:cs typeface="Tahoma" panose="020B0604030504040204" pitchFamily="34" charset="0"/>
              </a:rPr>
              <a:t>семья </a:t>
            </a:r>
            <a:r>
              <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героя насчитывает </a:t>
            </a:r>
            <a:r>
              <a:rPr lang="ru-RU" b="1" i="1" dirty="0">
                <a:solidFill>
                  <a:schemeClr val="bg1"/>
                </a:solidFill>
                <a:latin typeface="Tahoma" panose="020B0604030504040204" pitchFamily="34" charset="0"/>
                <a:ea typeface="Tahoma" panose="020B0604030504040204" pitchFamily="34" charset="0"/>
                <a:cs typeface="Tahoma" panose="020B0604030504040204" pitchFamily="34" charset="0"/>
              </a:rPr>
              <a:t>более пятидесяти человек, </a:t>
            </a:r>
            <a:endPar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только </a:t>
            </a:r>
            <a:r>
              <a:rPr lang="ru-RU" b="1" i="1" dirty="0">
                <a:solidFill>
                  <a:schemeClr val="bg1"/>
                </a:solidFill>
                <a:latin typeface="Tahoma" panose="020B0604030504040204" pitchFamily="34" charset="0"/>
                <a:ea typeface="Tahoma" panose="020B0604030504040204" pitchFamily="34" charset="0"/>
                <a:cs typeface="Tahoma" panose="020B0604030504040204" pitchFamily="34" charset="0"/>
              </a:rPr>
              <a:t>праправнуков у него восемь</a:t>
            </a:r>
            <a:r>
              <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5" name="Picture 2" descr="C:\Users\111\Desktop\ваничкин\DSC_0039.JPG"/>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959" y="220470"/>
            <a:ext cx="6543530" cy="411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41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21976"/>
            <a:ext cx="8568952" cy="840230"/>
          </a:xfrm>
          <a:prstGeom prst="rect">
            <a:avLst/>
          </a:prstGeom>
        </p:spPr>
        <p:txBody>
          <a:bodyPr wrap="square">
            <a:spAutoFit/>
          </a:bodyPr>
          <a:lstStyle/>
          <a:p>
            <a:pPr algn="ctr">
              <a:lnSpc>
                <a:spcPct val="90000"/>
              </a:lnSpc>
              <a:buFont typeface="Wingdings" pitchFamily="2" charset="2"/>
              <a:buNone/>
            </a:pPr>
            <a:r>
              <a:rPr lang="ru-RU" alt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В 1975 </a:t>
            </a:r>
            <a:r>
              <a:rPr lang="ru-RU" alt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году в школе п. Авангард  Алексеевского района  был  открыт</a:t>
            </a:r>
          </a:p>
          <a:p>
            <a:pPr algn="ctr">
              <a:lnSpc>
                <a:spcPct val="90000"/>
              </a:lnSpc>
              <a:buFont typeface="Wingdings" pitchFamily="2" charset="2"/>
              <a:buNone/>
            </a:pPr>
            <a:r>
              <a:rPr lang="ru-RU" alt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Музей Боевой и Трудовой  </a:t>
            </a:r>
            <a:r>
              <a:rPr lang="ru-RU" alt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С</a:t>
            </a:r>
            <a:r>
              <a:rPr lang="ru-RU" alt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лавы. В Музее создана экспозиция,  </a:t>
            </a:r>
          </a:p>
          <a:p>
            <a:pPr algn="ctr">
              <a:lnSpc>
                <a:spcPct val="90000"/>
              </a:lnSpc>
              <a:buFont typeface="Wingdings" pitchFamily="2" charset="2"/>
              <a:buNone/>
            </a:pPr>
            <a:r>
              <a:rPr lang="ru-RU" alt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посвященная </a:t>
            </a:r>
            <a:r>
              <a:rPr lang="ru-RU" alt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героическому  </a:t>
            </a:r>
            <a:r>
              <a:rPr lang="ru-RU" alt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подвигу </a:t>
            </a:r>
            <a:r>
              <a:rPr lang="ru-RU" alt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И</a:t>
            </a:r>
            <a:r>
              <a:rPr lang="ru-RU" alt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Д. Ваничкина</a:t>
            </a:r>
            <a:endParaRPr lang="ru-RU" altLang="ru-RU" b="1" i="1" dirty="0">
              <a:solidFill>
                <a:srgbClr val="4D4D4D"/>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9" descr="IMG_0264"/>
          <p:cNvPicPr>
            <a:picLocks noChangeAspect="1" noChangeArrowheads="1"/>
          </p:cNvPicPr>
          <p:nvPr/>
        </p:nvPicPr>
        <p:blipFill rotWithShape="1">
          <a:blip r:embed="rId2">
            <a:extLst>
              <a:ext uri="{28A0092B-C50C-407E-A947-70E740481C1C}">
                <a14:useLocalDpi xmlns:a14="http://schemas.microsoft.com/office/drawing/2010/main" val="0"/>
              </a:ext>
            </a:extLst>
          </a:blip>
          <a:srcRect l="8413" r="-5442"/>
          <a:stretch/>
        </p:blipFill>
        <p:spPr bwMode="auto">
          <a:xfrm>
            <a:off x="2574160" y="1038464"/>
            <a:ext cx="4067688" cy="55348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67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sz="half" idx="4294967295"/>
          </p:nvPr>
        </p:nvSpPr>
        <p:spPr>
          <a:xfrm>
            <a:off x="-137557" y="1773238"/>
            <a:ext cx="5437188" cy="936005"/>
          </a:xfrm>
        </p:spPr>
        <p:txBody>
          <a:bodyPr>
            <a:noAutofit/>
          </a:bodyPr>
          <a:lstStyle/>
          <a:p>
            <a:pPr marL="137160" indent="0" algn="ctr">
              <a:buNone/>
            </a:pPr>
            <a:r>
              <a:rPr lang="ru-RU" altLang="ru-RU" sz="1400" b="1" i="1" dirty="0">
                <a:solidFill>
                  <a:srgbClr val="4D4D4D"/>
                </a:solidFill>
                <a:latin typeface="Tahoma" panose="020B0604030504040204" pitchFamily="34" charset="0"/>
                <a:ea typeface="Tahoma" panose="020B0604030504040204" pitchFamily="34" charset="0"/>
                <a:cs typeface="Tahoma" panose="020B0604030504040204" pitchFamily="34" charset="0"/>
              </a:rPr>
              <a:t>Герой Советского Союза </a:t>
            </a:r>
            <a:r>
              <a:rPr lang="ru-RU" alt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И. Д. Ваничкин</a:t>
            </a:r>
          </a:p>
          <a:p>
            <a:pPr marL="137160" indent="0" algn="ctr">
              <a:buNone/>
            </a:pPr>
            <a:r>
              <a:rPr lang="ru-RU" alt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a:t>
            </a:r>
            <a:r>
              <a:rPr lang="ru-RU" altLang="ru-RU" sz="1400" b="1" i="1" dirty="0">
                <a:solidFill>
                  <a:srgbClr val="4D4D4D"/>
                </a:solidFill>
                <a:latin typeface="Tahoma" panose="020B0604030504040204" pitchFamily="34" charset="0"/>
                <a:ea typeface="Tahoma" panose="020B0604030504040204" pitchFamily="34" charset="0"/>
                <a:cs typeface="Tahoma" panose="020B0604030504040204" pitchFamily="34" charset="0"/>
              </a:rPr>
              <a:t>и руководитель Музея Боевой С</a:t>
            </a:r>
            <a:r>
              <a:rPr lang="ru-RU" alt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лавы  </a:t>
            </a:r>
            <a:r>
              <a:rPr lang="ru-RU" altLang="ru-RU" sz="1400" b="1" i="1" dirty="0">
                <a:solidFill>
                  <a:srgbClr val="4D4D4D"/>
                </a:solidFill>
                <a:latin typeface="Tahoma" panose="020B0604030504040204" pitchFamily="34" charset="0"/>
                <a:ea typeface="Tahoma" panose="020B0604030504040204" pitchFamily="34" charset="0"/>
                <a:cs typeface="Tahoma" panose="020B0604030504040204" pitchFamily="34" charset="0"/>
              </a:rPr>
              <a:t>Н.С</a:t>
            </a:r>
            <a:r>
              <a:rPr lang="ru-RU" alt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Востриков.</a:t>
            </a:r>
          </a:p>
          <a:p>
            <a:pPr marL="137160" indent="0" algn="ctr">
              <a:buNone/>
            </a:pPr>
            <a:r>
              <a:rPr lang="ru-RU" alt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В год 35-летия со дня основания, Музею будет присвоено имя Ивана Дмитриевича Ваничкина.   </a:t>
            </a:r>
            <a:endParaRPr lang="ru-RU" altLang="ru-RU" sz="1400" b="1" i="1" dirty="0">
              <a:solidFill>
                <a:srgbClr val="4D4D4D"/>
              </a:solidFill>
              <a:latin typeface="Tahoma" panose="020B0604030504040204" pitchFamily="34" charset="0"/>
              <a:ea typeface="Tahoma" panose="020B0604030504040204" pitchFamily="34" charset="0"/>
              <a:cs typeface="Tahoma" panose="020B0604030504040204" pitchFamily="34" charset="0"/>
            </a:endParaRPr>
          </a:p>
        </p:txBody>
      </p:sp>
      <p:pic>
        <p:nvPicPr>
          <p:cNvPr id="43013" name="Picture 5" descr="Алексевка,20-21июня07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7" y="2924944"/>
            <a:ext cx="4968875" cy="3311525"/>
          </a:xfrm>
          <a:prstGeom prst="rect">
            <a:avLst/>
          </a:prstGeom>
          <a:noFill/>
          <a:extLst>
            <a:ext uri="{909E8E84-426E-40DD-AFC4-6F175D3DCCD1}">
              <a14:hiddenFill xmlns:a14="http://schemas.microsoft.com/office/drawing/2010/main">
                <a:solidFill>
                  <a:srgbClr val="FFFFFF"/>
                </a:solidFill>
              </a14:hiddenFill>
            </a:ext>
          </a:extLst>
        </p:spPr>
      </p:pic>
      <p:pic>
        <p:nvPicPr>
          <p:cNvPr id="43019" name="Picture 11" descr="ваничкин_0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773238"/>
            <a:ext cx="3648075" cy="48529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7724" y="116632"/>
            <a:ext cx="8761412" cy="646331"/>
          </a:xfrm>
          <a:prstGeom prst="rect">
            <a:avLst/>
          </a:prstGeom>
          <a:noFill/>
        </p:spPr>
        <p:txBody>
          <a:bodyPr wrap="square" rtlCol="0">
            <a:spAutoFit/>
          </a:bodyPr>
          <a:lstStyle/>
          <a:p>
            <a:r>
              <a:rPr lang="ru-RU" i="1" dirty="0" smtClean="0">
                <a:solidFill>
                  <a:srgbClr val="4D4D4D"/>
                </a:solidFill>
                <a:latin typeface="Comic Sans MS" panose="030F0702030302020204" pitchFamily="66" charset="0"/>
              </a:rPr>
              <a:t>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Герой неоднократно посещал школьный музей. </a:t>
            </a:r>
          </a:p>
          <a:p>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И.Д. Ваничкин в Музее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Б</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оевой Славы п. Авангард</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22 июня 2007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года)</a:t>
            </a:r>
            <a:endPar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5689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013"/>
                                        </p:tgtEl>
                                        <p:attrNameLst>
                                          <p:attrName>style.visibility</p:attrName>
                                        </p:attrNameLst>
                                      </p:cBhvr>
                                      <p:to>
                                        <p:strVal val="visible"/>
                                      </p:to>
                                    </p:set>
                                    <p:animEffect transition="in" filter="wipe(down)">
                                      <p:cBhvr>
                                        <p:cTn id="11" dur="500"/>
                                        <p:tgtEl>
                                          <p:spTgt spid="430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3019"/>
                                        </p:tgtEl>
                                        <p:attrNameLst>
                                          <p:attrName>style.visibility</p:attrName>
                                        </p:attrNameLst>
                                      </p:cBhvr>
                                      <p:to>
                                        <p:strVal val="visible"/>
                                      </p:to>
                                    </p:set>
                                    <p:animEffect transition="in" filter="wipe(down)">
                                      <p:cBhvr>
                                        <p:cTn id="15" dur="500"/>
                                        <p:tgtEl>
                                          <p:spTgt spid="430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011">
                                            <p:txEl>
                                              <p:pRg st="0" end="0"/>
                                            </p:txEl>
                                          </p:spTgt>
                                        </p:tgtEl>
                                        <p:attrNameLst>
                                          <p:attrName>style.visibility</p:attrName>
                                        </p:attrNameLst>
                                      </p:cBhvr>
                                      <p:to>
                                        <p:strVal val="visible"/>
                                      </p:to>
                                    </p:set>
                                    <p:animEffect transition="in" filter="wipe(left)">
                                      <p:cBhvr>
                                        <p:cTn id="19" dur="500"/>
                                        <p:tgtEl>
                                          <p:spTgt spid="43011">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3011">
                                            <p:txEl>
                                              <p:pRg st="1" end="1"/>
                                            </p:txEl>
                                          </p:spTgt>
                                        </p:tgtEl>
                                        <p:attrNameLst>
                                          <p:attrName>style.visibility</p:attrName>
                                        </p:attrNameLst>
                                      </p:cBhvr>
                                      <p:to>
                                        <p:strVal val="visible"/>
                                      </p:to>
                                    </p:set>
                                    <p:animEffect transition="in" filter="wipe(left)">
                                      <p:cBhvr>
                                        <p:cTn id="23" dur="500"/>
                                        <p:tgtEl>
                                          <p:spTgt spid="43011">
                                            <p:txEl>
                                              <p:pRg st="1" end="1"/>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3011">
                                            <p:txEl>
                                              <p:pRg st="2" end="2"/>
                                            </p:txEl>
                                          </p:spTgt>
                                        </p:tgtEl>
                                        <p:attrNameLst>
                                          <p:attrName>style.visibility</p:attrName>
                                        </p:attrNameLst>
                                      </p:cBhvr>
                                      <p:to>
                                        <p:strVal val="visible"/>
                                      </p:to>
                                    </p:set>
                                    <p:animEffect transition="in" filter="wipe(left)">
                                      <p:cBhvr>
                                        <p:cTn id="27"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16632"/>
            <a:ext cx="3420380" cy="529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a:spLocks noChangeAspect="1"/>
          </p:cNvSpPr>
          <p:nvPr/>
        </p:nvSpPr>
        <p:spPr>
          <a:xfrm>
            <a:off x="424135" y="5390486"/>
            <a:ext cx="8072531"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3600" b="1" cap="all" dirty="0" smtClean="0">
                <a:ln w="0"/>
                <a:solidFill>
                  <a:srgbClr val="8E0000"/>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rPr>
              <a:t>Иван дмитриевич ваничкин</a:t>
            </a:r>
            <a:endParaRPr lang="ru-RU" sz="3600" b="1" cap="all" spc="0" dirty="0">
              <a:ln w="0"/>
              <a:solidFill>
                <a:srgbClr val="8E0000"/>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56" y="202984"/>
            <a:ext cx="750268" cy="124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18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528" y="4077072"/>
            <a:ext cx="8712968" cy="2554545"/>
          </a:xfrm>
          <a:prstGeom prst="rect">
            <a:avLst/>
          </a:prstGeom>
        </p:spPr>
        <p:txBody>
          <a:bodyPr wrap="square">
            <a:spAutoFit/>
          </a:bodyPr>
          <a:lstStyle/>
          <a:p>
            <a:pPr algn="ct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В этот время  Иван Дмитриевич  жил в г. Самаре (с 1971г). Когда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рядом с его домом открывалась средняя школа № 47,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ветерана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пригласили перерезать символическую ленточку, и с того момента его связала со школой крепкая дружба,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он был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здесь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постоянным участником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всех праздников, а его дом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всегда был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открыт для учителей и школьников. В 2005 году в школе открыли зал боевой славы с экспозицией, посвященной Ваничкину, установили его барельеф. В 2006 году поисковый отряд из школы проехал по местам его боев, в 2007 году побывал на его малой родине в Алексеевском районе. </a:t>
            </a:r>
            <a:endPar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endParaRPr>
          </a:p>
          <a:p>
            <a:pPr algn="ct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На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95-летие героя приехали ребята и с Украины, и из Алексеевки. В феврале 2007 года школе было присвоено имя Героя Советского Союза </a:t>
            </a:r>
            <a:r>
              <a:rPr lang="ru-RU" sz="1600" b="1" i="1" dirty="0" err="1">
                <a:solidFill>
                  <a:srgbClr val="4D4D4D"/>
                </a:solidFill>
                <a:latin typeface="Tahoma" panose="020B0604030504040204" pitchFamily="34" charset="0"/>
                <a:ea typeface="Tahoma" panose="020B0604030504040204" pitchFamily="34" charset="0"/>
                <a:cs typeface="Tahoma" panose="020B0604030504040204" pitchFamily="34" charset="0"/>
              </a:rPr>
              <a:t>И.Д.Ваничкина</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a:t>
            </a:r>
          </a:p>
        </p:txBody>
      </p:sp>
      <p:pic>
        <p:nvPicPr>
          <p:cNvPr id="9218" name="Picture 2" descr="C:\Users\Администратор\Desktop\ваничкин\cb4ce01e42c0da4cdbd573f0f51d50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8" y="116632"/>
            <a:ext cx="4680520" cy="351039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Администратор\Desktop\ваничкин\0eda880294d9d7760bff5edbf755ba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011" y="620688"/>
            <a:ext cx="4486437" cy="336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37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wipe(down)">
                                      <p:cBhvr>
                                        <p:cTn id="11" dur="500"/>
                                        <p:tgtEl>
                                          <p:spTgt spid="92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дминистратор\Desktop\ваничкин\ecf60b24c19b26e7a6707359b52eac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51" y="188640"/>
            <a:ext cx="7992889" cy="599466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52897" y="6282622"/>
            <a:ext cx="3990195" cy="369332"/>
          </a:xfrm>
          <a:prstGeom prst="rect">
            <a:avLst/>
          </a:prstGeom>
        </p:spPr>
        <p:txBody>
          <a:bodyPr wrap="none">
            <a:spAutoFit/>
          </a:bodyPr>
          <a:lstStyle/>
          <a:p>
            <a:r>
              <a:rPr lang="ru-RU" b="1" i="1" dirty="0">
                <a:solidFill>
                  <a:schemeClr val="bg1"/>
                </a:solidFill>
                <a:latin typeface="Tahoma" panose="020B0604030504040204" pitchFamily="34" charset="0"/>
                <a:ea typeface="Tahoma" panose="020B0604030504040204" pitchFamily="34" charset="0"/>
                <a:cs typeface="Tahoma" panose="020B0604030504040204" pitchFamily="34" charset="0"/>
              </a:rPr>
              <a:t>Зал боевой славы школы №</a:t>
            </a:r>
            <a:r>
              <a:rPr lang="ru-RU"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47</a:t>
            </a:r>
            <a:endParaRPr lang="ru-RU"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417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6" name="Picture 10" descr="Ваничкин 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482" y="2368637"/>
            <a:ext cx="4751387" cy="3167062"/>
          </a:xfrm>
          <a:prstGeom prst="rect">
            <a:avLst/>
          </a:prstGeom>
          <a:noFill/>
          <a:extLst>
            <a:ext uri="{909E8E84-426E-40DD-AFC4-6F175D3DCCD1}">
              <a14:hiddenFill xmlns:a14="http://schemas.microsoft.com/office/drawing/2010/main">
                <a:solidFill>
                  <a:srgbClr val="FFFFFF"/>
                </a:solidFill>
              </a14:hiddenFill>
            </a:ext>
          </a:extLst>
        </p:spPr>
      </p:pic>
      <p:pic>
        <p:nvPicPr>
          <p:cNvPr id="39947" name="Picture 11" descr="P6200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836712"/>
            <a:ext cx="4153941" cy="31154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6713" y="110248"/>
            <a:ext cx="7983276" cy="646331"/>
          </a:xfrm>
          <a:prstGeom prst="rect">
            <a:avLst/>
          </a:prstGeom>
          <a:noFill/>
        </p:spPr>
        <p:txBody>
          <a:bodyPr wrap="none" rtlCol="0">
            <a:spAutoFit/>
          </a:bodyPr>
          <a:lstStyle/>
          <a:p>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Учащиеся школы №47 г. Самара посетили музей Боевой Славы </a:t>
            </a:r>
          </a:p>
          <a:p>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в поселке Авангард.</a:t>
            </a:r>
            <a:endParaRPr lang="ru-RU" b="1" i="1" dirty="0">
              <a:solidFill>
                <a:srgbClr val="4D4D4D"/>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1043608" y="4378964"/>
            <a:ext cx="1862276" cy="369332"/>
          </a:xfrm>
          <a:prstGeom prst="rect">
            <a:avLst/>
          </a:prstGeom>
          <a:noFill/>
        </p:spPr>
        <p:txBody>
          <a:bodyPr wrap="square" rtlCol="0">
            <a:spAutoFit/>
          </a:bodyPr>
          <a:lstStyle/>
          <a:p>
            <a:pPr marL="137160" indent="0" algn="r">
              <a:buNone/>
            </a:pPr>
            <a:r>
              <a:rPr lang="ru-RU" altLang="ru-RU" sz="1600" dirty="0" smtClean="0">
                <a:latin typeface="Comic Sans MS" panose="030F0702030302020204" pitchFamily="66" charset="0"/>
              </a:rPr>
              <a:t>    </a:t>
            </a:r>
            <a:r>
              <a:rPr lang="ru-RU" alt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В</a:t>
            </a:r>
            <a:r>
              <a:rPr lang="ru-RU" altLang="ru-RU" sz="1600"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a:t>
            </a:r>
            <a:r>
              <a:rPr lang="ru-RU" alt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музее</a:t>
            </a:r>
          </a:p>
        </p:txBody>
      </p:sp>
      <p:sp>
        <p:nvSpPr>
          <p:cNvPr id="4" name="Прямоугольник 3"/>
          <p:cNvSpPr/>
          <p:nvPr/>
        </p:nvSpPr>
        <p:spPr>
          <a:xfrm>
            <a:off x="4067944" y="5967680"/>
            <a:ext cx="4775393" cy="369332"/>
          </a:xfrm>
          <a:prstGeom prst="rect">
            <a:avLst/>
          </a:prstGeom>
        </p:spPr>
        <p:txBody>
          <a:bodyPr wrap="square">
            <a:spAutoFit/>
          </a:bodyPr>
          <a:lstStyle/>
          <a:p>
            <a:pPr marL="137160" algn="r"/>
            <a:r>
              <a:rPr lang="ru-RU" altLang="ru-RU" b="1" dirty="0">
                <a:solidFill>
                  <a:srgbClr val="4D4D4D"/>
                </a:solidFill>
                <a:latin typeface="Tahoma" panose="020B0604030504040204" pitchFamily="34" charset="0"/>
                <a:ea typeface="Tahoma" panose="020B0604030504040204" pitchFamily="34" charset="0"/>
                <a:cs typeface="Tahoma" panose="020B0604030504040204" pitchFamily="34" charset="0"/>
              </a:rPr>
              <a:t>    </a:t>
            </a:r>
            <a:r>
              <a:rPr lang="ru-RU" alt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И.Д Ваничкин  с уч-ся школы №47</a:t>
            </a:r>
          </a:p>
        </p:txBody>
      </p:sp>
    </p:spTree>
    <p:extLst>
      <p:ext uri="{BB962C8B-B14F-4D97-AF65-F5344CB8AC3E}">
        <p14:creationId xmlns:p14="http://schemas.microsoft.com/office/powerpoint/2010/main" val="123082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9947"/>
                                        </p:tgtEl>
                                        <p:attrNameLst>
                                          <p:attrName>style.visibility</p:attrName>
                                        </p:attrNameLst>
                                      </p:cBhvr>
                                      <p:to>
                                        <p:strVal val="visible"/>
                                      </p:to>
                                    </p:set>
                                    <p:animEffect transition="in" filter="wipe(down)">
                                      <p:cBhvr>
                                        <p:cTn id="11" dur="500"/>
                                        <p:tgtEl>
                                          <p:spTgt spid="3994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9946"/>
                                        </p:tgtEl>
                                        <p:attrNameLst>
                                          <p:attrName>style.visibility</p:attrName>
                                        </p:attrNameLst>
                                      </p:cBhvr>
                                      <p:to>
                                        <p:strVal val="visible"/>
                                      </p:to>
                                    </p:set>
                                    <p:animEffect transition="in" filter="wipe(down)">
                                      <p:cBhvr>
                                        <p:cTn id="19" dur="500"/>
                                        <p:tgtEl>
                                          <p:spTgt spid="3994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352928" cy="1569660"/>
          </a:xfrm>
          <a:prstGeom prst="rect">
            <a:avLst/>
          </a:prstGeom>
        </p:spPr>
        <p:txBody>
          <a:bodyPr wrap="square">
            <a:spAutoFit/>
          </a:bodyPr>
          <a:lstStyle/>
          <a:p>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В  2008-2009  учебном  году  актив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музея боевой славы школы №47 г. Самары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работал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над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социальным проектом, целью которого было создание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диска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о  нашем  Герое,  его  жизни  и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подвиге</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a:t>
            </a:r>
          </a:p>
          <a:p>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23 апреля 2009 г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ребята  должны  были  защищать  свой  проект  в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Самарской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Губернской  Думе.  И  именно  в  этот  день  ушел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из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жизни Иван Дмитриевич.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Ему было 96 лет.</a:t>
            </a:r>
            <a:endPar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p:cNvSpPr/>
          <p:nvPr/>
        </p:nvSpPr>
        <p:spPr>
          <a:xfrm>
            <a:off x="247006" y="2051702"/>
            <a:ext cx="8712968" cy="4555093"/>
          </a:xfrm>
          <a:prstGeom prst="rect">
            <a:avLst/>
          </a:prstGeom>
        </p:spPr>
        <p:txBody>
          <a:bodyPr wrap="square">
            <a:spAutoFit/>
          </a:bodyPr>
          <a:lstStyle/>
          <a:p>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Презентация  фильма  состоялась.  Диск  «Живая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легенда</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  передан  музеям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города Самары,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школам  Алексеевского,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Сергиевского</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  Пестравского  районов,  Центральному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Музею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ветеранов  Великой  Отечественной  войны  на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Поклонной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горе в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Москве. Иван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Дмитриевич  учил  нас  мужеству,  отваге,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служению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Родине,  честности,  бескорыстности.  Он  мечтал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дожить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до  столетнего  юбилея.  Эту  дату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мы отмечали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без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него</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a:t>
            </a:r>
          </a:p>
          <a:p>
            <a:r>
              <a:rPr lang="ru-RU" sz="1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«…Мы, учащиеся  </a:t>
            </a:r>
            <a:r>
              <a:rPr lang="ru-RU" sz="1600" b="1" i="1" dirty="0">
                <a:solidFill>
                  <a:srgbClr val="FF0000"/>
                </a:solidFill>
                <a:latin typeface="Tahoma" panose="020B0604030504040204" pitchFamily="34" charset="0"/>
                <a:ea typeface="Tahoma" panose="020B0604030504040204" pitchFamily="34" charset="0"/>
                <a:cs typeface="Tahoma" panose="020B0604030504040204" pitchFamily="34" charset="0"/>
              </a:rPr>
              <a:t>школы  47, обещаем,  что  с  честью </a:t>
            </a:r>
            <a:r>
              <a:rPr lang="ru-RU" sz="1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пронесем </a:t>
            </a:r>
            <a:r>
              <a:rPr lang="ru-RU" sz="1600" b="1" i="1" dirty="0">
                <a:solidFill>
                  <a:srgbClr val="FF0000"/>
                </a:solidFill>
                <a:latin typeface="Tahoma" panose="020B0604030504040204" pitchFamily="34" charset="0"/>
                <a:ea typeface="Tahoma" panose="020B0604030504040204" pitchFamily="34" charset="0"/>
                <a:cs typeface="Tahoma" panose="020B0604030504040204" pitchFamily="34" charset="0"/>
              </a:rPr>
              <a:t>имя Ваничкина Ивана Дмитриевича через годы и </a:t>
            </a:r>
            <a:r>
              <a:rPr lang="ru-RU" sz="1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вечной </a:t>
            </a:r>
            <a:r>
              <a:rPr lang="ru-RU" sz="1600" b="1" i="1" dirty="0">
                <a:solidFill>
                  <a:srgbClr val="FF0000"/>
                </a:solidFill>
                <a:latin typeface="Tahoma" panose="020B0604030504040204" pitchFamily="34" charset="0"/>
                <a:ea typeface="Tahoma" panose="020B0604030504040204" pitchFamily="34" charset="0"/>
                <a:cs typeface="Tahoma" panose="020B0604030504040204" pitchFamily="34" charset="0"/>
              </a:rPr>
              <a:t>будет память </a:t>
            </a:r>
            <a:endParaRPr lang="ru-RU" sz="1600" b="1" i="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ru-RU" sz="1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о </a:t>
            </a:r>
            <a:r>
              <a:rPr lang="ru-RU" sz="1600" b="1" i="1" dirty="0">
                <a:solidFill>
                  <a:srgbClr val="FF0000"/>
                </a:solidFill>
                <a:latin typeface="Tahoma" panose="020B0604030504040204" pitchFamily="34" charset="0"/>
                <a:ea typeface="Tahoma" panose="020B0604030504040204" pitchFamily="34" charset="0"/>
                <a:cs typeface="Tahoma" panose="020B0604030504040204" pitchFamily="34" charset="0"/>
              </a:rPr>
              <a:t>нашем Герое</a:t>
            </a:r>
            <a:r>
              <a:rPr lang="ru-RU" sz="1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endParaRPr lang="ru-RU" b="1" i="1" dirty="0">
              <a:latin typeface="Tahoma" panose="020B0604030504040204" pitchFamily="34" charset="0"/>
              <a:ea typeface="Tahoma" panose="020B0604030504040204" pitchFamily="34" charset="0"/>
              <a:cs typeface="Tahoma" panose="020B0604030504040204" pitchFamily="34" charset="0"/>
            </a:endParaRPr>
          </a:p>
          <a:p>
            <a:r>
              <a:rPr lang="ru-RU" sz="1600" b="1" i="1" dirty="0">
                <a:solidFill>
                  <a:srgbClr val="FF0000"/>
                </a:solidFill>
                <a:latin typeface="Tahoma" panose="020B0604030504040204" pitchFamily="34" charset="0"/>
                <a:ea typeface="Tahoma" panose="020B0604030504040204" pitchFamily="34" charset="0"/>
                <a:cs typeface="Tahoma" panose="020B0604030504040204" pitchFamily="34" charset="0"/>
              </a:rPr>
              <a:t>Наша память не подвластна тленью,</a:t>
            </a:r>
          </a:p>
          <a:p>
            <a:r>
              <a:rPr lang="ru-RU" sz="1600" b="1" i="1" dirty="0">
                <a:solidFill>
                  <a:srgbClr val="FF0000"/>
                </a:solidFill>
                <a:latin typeface="Tahoma" panose="020B0604030504040204" pitchFamily="34" charset="0"/>
                <a:ea typeface="Tahoma" panose="020B0604030504040204" pitchFamily="34" charset="0"/>
                <a:cs typeface="Tahoma" panose="020B0604030504040204" pitchFamily="34" charset="0"/>
              </a:rPr>
              <a:t>И забвенью в души не войти.</a:t>
            </a:r>
          </a:p>
          <a:p>
            <a:r>
              <a:rPr lang="ru-RU" sz="1600" b="1" i="1" dirty="0">
                <a:solidFill>
                  <a:srgbClr val="FF0000"/>
                </a:solidFill>
                <a:latin typeface="Tahoma" panose="020B0604030504040204" pitchFamily="34" charset="0"/>
                <a:ea typeface="Tahoma" panose="020B0604030504040204" pitchFamily="34" charset="0"/>
                <a:cs typeface="Tahoma" panose="020B0604030504040204" pitchFamily="34" charset="0"/>
              </a:rPr>
              <a:t>Правнуки стального поколенья</a:t>
            </a:r>
          </a:p>
          <a:p>
            <a:r>
              <a:rPr lang="ru-RU" sz="1600" b="1" i="1" dirty="0">
                <a:solidFill>
                  <a:srgbClr val="FF0000"/>
                </a:solidFill>
                <a:latin typeface="Tahoma" panose="020B0604030504040204" pitchFamily="34" charset="0"/>
                <a:ea typeface="Tahoma" panose="020B0604030504040204" pitchFamily="34" charset="0"/>
                <a:cs typeface="Tahoma" panose="020B0604030504040204" pitchFamily="34" charset="0"/>
              </a:rPr>
              <a:t>Встанут у забвенья на пути.</a:t>
            </a:r>
          </a:p>
          <a:p>
            <a:r>
              <a:rPr lang="ru-RU" sz="1600" b="1" i="1" dirty="0">
                <a:solidFill>
                  <a:srgbClr val="FF0000"/>
                </a:solidFill>
                <a:latin typeface="Tahoma" panose="020B0604030504040204" pitchFamily="34" charset="0"/>
                <a:ea typeface="Tahoma" panose="020B0604030504040204" pitchFamily="34" charset="0"/>
                <a:cs typeface="Tahoma" panose="020B0604030504040204" pitchFamily="34" charset="0"/>
              </a:rPr>
              <a:t>Хоть ты теперь уже не с нами,</a:t>
            </a:r>
          </a:p>
          <a:p>
            <a:r>
              <a:rPr lang="ru-RU" sz="1600" b="1" i="1" dirty="0">
                <a:solidFill>
                  <a:srgbClr val="FF0000"/>
                </a:solidFill>
                <a:latin typeface="Tahoma" panose="020B0604030504040204" pitchFamily="34" charset="0"/>
                <a:ea typeface="Tahoma" panose="020B0604030504040204" pitchFamily="34" charset="0"/>
                <a:cs typeface="Tahoma" panose="020B0604030504040204" pitchFamily="34" charset="0"/>
              </a:rPr>
              <a:t>Но детям есть гордиться кем.</a:t>
            </a:r>
          </a:p>
          <a:p>
            <a:r>
              <a:rPr lang="ru-RU" sz="1600" b="1" i="1" dirty="0">
                <a:solidFill>
                  <a:srgbClr val="FF0000"/>
                </a:solidFill>
                <a:latin typeface="Tahoma" panose="020B0604030504040204" pitchFamily="34" charset="0"/>
                <a:ea typeface="Tahoma" panose="020B0604030504040204" pitchFamily="34" charset="0"/>
                <a:cs typeface="Tahoma" panose="020B0604030504040204" pitchFamily="34" charset="0"/>
              </a:rPr>
              <a:t>Ты сердце нам свое </a:t>
            </a:r>
            <a:r>
              <a:rPr lang="ru-RU" sz="1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оставил</a:t>
            </a:r>
          </a:p>
          <a:p>
            <a:r>
              <a:rPr lang="ru-RU" sz="1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И имя школе 47…</a:t>
            </a:r>
            <a:endParaRPr lang="ru-RU" sz="1600" b="1"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912" y="4077072"/>
            <a:ext cx="2952328" cy="243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424" y="764704"/>
            <a:ext cx="8712968" cy="3139321"/>
          </a:xfrm>
          <a:prstGeom prst="rect">
            <a:avLst/>
          </a:prstGeom>
        </p:spPr>
        <p:txBody>
          <a:bodyPr wrap="square">
            <a:spAutoFit/>
          </a:bodyPr>
          <a:lstStyle/>
          <a:p>
            <a:pPr algn="ct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«…Он  был очень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скромный человек. Спортивный, детей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учил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здоровому образу жизни,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рассказывает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заместитель директора школы по воспитательной работе Наталья Валентиновна Вознюк.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Очень душевный, прост в общении,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радовался,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когда к нему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приходили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ребята, хотя они его теребят, облепят, считают его награды. Ответственный. Прямой.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Следил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за прессой и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мог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поговорить на любую тему. Все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делал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по дому сам,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мастерил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и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даже  развешивал,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стоя на </a:t>
            </a:r>
            <a:r>
              <a:rPr lang="ru-RU" b="1" i="1" dirty="0" err="1">
                <a:solidFill>
                  <a:srgbClr val="4D4D4D"/>
                </a:solidFill>
                <a:latin typeface="Tahoma" panose="020B0604030504040204" pitchFamily="34" charset="0"/>
                <a:ea typeface="Tahoma" panose="020B0604030504040204" pitchFamily="34" charset="0"/>
                <a:cs typeface="Tahoma" panose="020B0604030504040204" pitchFamily="34" charset="0"/>
              </a:rPr>
              <a:t>табуреточке</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 белье.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Говорил,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что нужно бороться за каждое мгновение жизни, карабкаться, даже если нет сил. Его называют "самородком волжской земли</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Мы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рады, что у нас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была возможность общаться с таким человеком»</a:t>
            </a:r>
            <a:endParaRPr lang="ru-RU" b="1" i="1" dirty="0">
              <a:solidFill>
                <a:srgbClr val="4D4D4D"/>
              </a:solidFill>
              <a:latin typeface="Tahoma" panose="020B0604030504040204" pitchFamily="34" charset="0"/>
              <a:ea typeface="Tahoma" panose="020B0604030504040204" pitchFamily="34" charset="0"/>
              <a:cs typeface="Tahoma" panose="020B060403050404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912" y="4077072"/>
            <a:ext cx="2952328" cy="243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37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92696"/>
            <a:ext cx="8712968" cy="3970318"/>
          </a:xfrm>
          <a:prstGeom prst="rect">
            <a:avLst/>
          </a:prstGeom>
        </p:spPr>
        <p:txBody>
          <a:bodyPr wrap="square">
            <a:spAutoFit/>
          </a:bodyPr>
          <a:lstStyle/>
          <a:p>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Волжская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земля всегда славилась своими героями. Иван Дмитриевич был одним из них – бесстрашным защитником Отечества, настоящим патриотом и, вместе с тем, очень скромным человеком, для которого воинский долг был превыше всего. </a:t>
            </a:r>
          </a:p>
          <a:p>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Больно сознавать, что ветераны уходят. Это люди, на которых все последующие поколения россиян будут равняться как на высший образец несгибаемости человеческого духа, самоотверженности и преданной любви к Родине. Они останутся с нами не только в граните и бронзе, на страницах книг и в кадрах кинохроник военной поры. Прежде всего, они останутся в наших сердцах. И наш святой долг - успеть сказать им слова благодарности, проявить заботу о них. </a:t>
            </a:r>
          </a:p>
          <a:p>
            <a:endParaRPr lang="ru-RU" b="1" i="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Похоронен в Самаре на Аллее Героев городского кладбища. </a:t>
            </a:r>
          </a:p>
          <a:p>
            <a:endParaRPr lang="ru-RU"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008" y="4231618"/>
            <a:ext cx="2745472" cy="226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15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zn24.ru/sites/default/files/u2/v_nalchike_neizvestnye_vzorvali_memorial_vechnogo_ognya_slavy_thumb_fed_photo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3" y="116632"/>
            <a:ext cx="8736000" cy="655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08304" y="1124744"/>
            <a:ext cx="1008112" cy="369332"/>
          </a:xfrm>
          <a:prstGeom prst="rect">
            <a:avLst/>
          </a:prstGeom>
          <a:noFill/>
        </p:spPr>
        <p:txBody>
          <a:bodyPr wrap="square" rtlCol="0">
            <a:spAutoFit/>
          </a:bodyPr>
          <a:lstStyle/>
          <a:p>
            <a:endParaRPr lang="ru-RU" dirty="0"/>
          </a:p>
        </p:txBody>
      </p:sp>
      <p:sp>
        <p:nvSpPr>
          <p:cNvPr id="4" name="Прямоугольник 3"/>
          <p:cNvSpPr/>
          <p:nvPr/>
        </p:nvSpPr>
        <p:spPr>
          <a:xfrm>
            <a:off x="130694" y="5013176"/>
            <a:ext cx="8819865" cy="1569660"/>
          </a:xfrm>
          <a:prstGeom prst="rect">
            <a:avLst/>
          </a:prstGeom>
        </p:spPr>
        <p:txBody>
          <a:bodyPr wrap="square">
            <a:spAutoFit/>
          </a:bodyPr>
          <a:lstStyle/>
          <a:p>
            <a:r>
              <a:rPr lang="ru-RU" sz="1600" b="1" i="1" dirty="0">
                <a:latin typeface="Tahoma" panose="020B0604030504040204" pitchFamily="34" charset="0"/>
                <a:ea typeface="Tahoma" panose="020B0604030504040204" pitchFamily="34" charset="0"/>
                <a:cs typeface="Tahoma" panose="020B0604030504040204" pitchFamily="34" charset="0"/>
              </a:rPr>
              <a:t>Хочется выразить благодарность за помощь при  поиске материла о боевом пути и  жизни И.Д. Ваничкина: руководителю Музея Боевой </a:t>
            </a:r>
            <a:r>
              <a:rPr lang="ru-RU" sz="1600" b="1" i="1" dirty="0" smtClean="0">
                <a:latin typeface="Tahoma" panose="020B0604030504040204" pitchFamily="34" charset="0"/>
                <a:ea typeface="Tahoma" panose="020B0604030504040204" pitchFamily="34" charset="0"/>
                <a:cs typeface="Tahoma" panose="020B0604030504040204" pitchFamily="34" charset="0"/>
              </a:rPr>
              <a:t>Славы </a:t>
            </a:r>
            <a:r>
              <a:rPr lang="ru-RU" sz="1600" b="1" i="1" dirty="0">
                <a:latin typeface="Tahoma" panose="020B0604030504040204" pitchFamily="34" charset="0"/>
                <a:ea typeface="Tahoma" panose="020B0604030504040204" pitchFamily="34" charset="0"/>
                <a:cs typeface="Tahoma" panose="020B0604030504040204" pitchFamily="34" charset="0"/>
              </a:rPr>
              <a:t>поселка Авангард, Вострикову Николаю Сергеевичу, заместителю директора школы №47 г. Самары по воспитательной работе Наталье Валентиновне </a:t>
            </a:r>
            <a:r>
              <a:rPr lang="ru-RU" sz="1600" b="1" i="1" dirty="0" err="1">
                <a:latin typeface="Tahoma" panose="020B0604030504040204" pitchFamily="34" charset="0"/>
                <a:ea typeface="Tahoma" panose="020B0604030504040204" pitchFamily="34" charset="0"/>
                <a:cs typeface="Tahoma" panose="020B0604030504040204" pitchFamily="34" charset="0"/>
              </a:rPr>
              <a:t>Вознюк</a:t>
            </a:r>
            <a:r>
              <a:rPr lang="ru-RU" sz="1600" b="1" i="1" dirty="0">
                <a:latin typeface="Tahoma" panose="020B0604030504040204" pitchFamily="34" charset="0"/>
                <a:ea typeface="Tahoma" panose="020B0604030504040204" pitchFamily="34" charset="0"/>
                <a:cs typeface="Tahoma" panose="020B0604030504040204" pitchFamily="34" charset="0"/>
              </a:rPr>
              <a:t>, корреспонденту журнала «Самарские судьбы» Людмиле Белкиной, внучке </a:t>
            </a:r>
            <a:endParaRPr lang="ru-RU" sz="1600" b="1" i="1" dirty="0" smtClean="0">
              <a:latin typeface="Tahoma" panose="020B0604030504040204" pitchFamily="34" charset="0"/>
              <a:ea typeface="Tahoma" panose="020B0604030504040204" pitchFamily="34" charset="0"/>
              <a:cs typeface="Tahoma" panose="020B0604030504040204" pitchFamily="34" charset="0"/>
            </a:endParaRPr>
          </a:p>
          <a:p>
            <a:r>
              <a:rPr lang="ru-RU" sz="1600" b="1" i="1" dirty="0" smtClean="0">
                <a:latin typeface="Tahoma" panose="020B0604030504040204" pitchFamily="34" charset="0"/>
                <a:ea typeface="Tahoma" panose="020B0604030504040204" pitchFamily="34" charset="0"/>
                <a:cs typeface="Tahoma" panose="020B0604030504040204" pitchFamily="34" charset="0"/>
              </a:rPr>
              <a:t>И.Д</a:t>
            </a:r>
            <a:r>
              <a:rPr lang="ru-RU" sz="1600" b="1" i="1" dirty="0">
                <a:latin typeface="Tahoma" panose="020B0604030504040204" pitchFamily="34" charset="0"/>
                <a:ea typeface="Tahoma" panose="020B0604030504040204" pitchFamily="34" charset="0"/>
                <a:cs typeface="Tahoma" panose="020B0604030504040204" pitchFamily="34" charset="0"/>
              </a:rPr>
              <a:t>. Ваничкина Лидии </a:t>
            </a:r>
            <a:r>
              <a:rPr lang="ru-RU" sz="1600" b="1" i="1" dirty="0" smtClean="0">
                <a:latin typeface="Tahoma" panose="020B0604030504040204" pitchFamily="34" charset="0"/>
                <a:ea typeface="Tahoma" panose="020B0604030504040204" pitchFamily="34" charset="0"/>
                <a:cs typeface="Tahoma" panose="020B0604030504040204" pitchFamily="34" charset="0"/>
              </a:rPr>
              <a:t>Михайловне </a:t>
            </a:r>
            <a:r>
              <a:rPr lang="ru-RU" sz="1600" b="1" i="1" dirty="0" err="1">
                <a:latin typeface="Tahoma" panose="020B0604030504040204" pitchFamily="34" charset="0"/>
                <a:ea typeface="Tahoma" panose="020B0604030504040204" pitchFamily="34" charset="0"/>
                <a:cs typeface="Tahoma" panose="020B0604030504040204" pitchFamily="34" charset="0"/>
              </a:rPr>
              <a:t>Булдыжевой</a:t>
            </a:r>
            <a:r>
              <a:rPr lang="ru-RU" sz="1600" b="1" i="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85894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78568"/>
            <a:ext cx="6207148" cy="369332"/>
          </a:xfrm>
          <a:prstGeom prst="rect">
            <a:avLst/>
          </a:prstGeom>
          <a:noFill/>
        </p:spPr>
        <p:txBody>
          <a:bodyPr wrap="none" rtlCol="0">
            <a:spAutoFit/>
          </a:bodyPr>
          <a:lstStyle/>
          <a:p>
            <a:r>
              <a:rPr lang="ru-RU" b="1" dirty="0" smtClean="0">
                <a:solidFill>
                  <a:schemeClr val="bg1"/>
                </a:solidFill>
                <a:latin typeface="Tahoma" panose="020B0604030504040204" pitchFamily="34" charset="0"/>
                <a:ea typeface="Tahoma" panose="020B0604030504040204" pitchFamily="34" charset="0"/>
                <a:cs typeface="Tahoma" panose="020B0604030504040204" pitchFamily="34" charset="0"/>
              </a:rPr>
              <a:t>Используемая литература и интернет-источники:</a:t>
            </a:r>
            <a:endParaRPr lang="ru-RU"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p:cNvSpPr/>
          <p:nvPr/>
        </p:nvSpPr>
        <p:spPr>
          <a:xfrm>
            <a:off x="971600" y="3391257"/>
            <a:ext cx="7560840" cy="2554545"/>
          </a:xfrm>
          <a:prstGeom prst="rect">
            <a:avLst/>
          </a:prstGeom>
        </p:spPr>
        <p:txBody>
          <a:bodyPr wrap="square">
            <a:spAutoFit/>
          </a:bodyPr>
          <a:lstStyle/>
          <a:p>
            <a:r>
              <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4. </a:t>
            </a: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http://</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school-47.ru/about/vanichkin</a:t>
            </a: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startAt="3"/>
            </a:pPr>
            <a:endPar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rPr>
              <a:t>5</a:t>
            </a:r>
            <a:r>
              <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http</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://kids.samgd.ru/my_region/moi_zemlyaki/68976</a:t>
            </a: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rPr>
              <a:t>6</a:t>
            </a:r>
            <a:r>
              <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http://</a:t>
            </a: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www.warheroes.ru/hero/hero.asp?Hero_id=5825</a:t>
            </a:r>
            <a:endPar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7.</a:t>
            </a: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http</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www.moments4comments.ru/static/uploaded/images/news/full/6364098181.png </a:t>
            </a:r>
            <a:r>
              <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rPr>
              <a:t>георгиевские ленточки</a:t>
            </a:r>
          </a:p>
          <a:p>
            <a:endPar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Прямоугольник 5"/>
          <p:cNvSpPr/>
          <p:nvPr/>
        </p:nvSpPr>
        <p:spPr>
          <a:xfrm>
            <a:off x="971600" y="836712"/>
            <a:ext cx="7344816" cy="2554545"/>
          </a:xfrm>
          <a:prstGeom prst="rect">
            <a:avLst/>
          </a:prstGeom>
        </p:spPr>
        <p:txBody>
          <a:bodyPr wrap="square">
            <a:spAutoFit/>
          </a:bodyPr>
          <a:lstStyle/>
          <a:p>
            <a:pPr marL="342900" indent="-342900">
              <a:buAutoNum type="arabicPeriod"/>
            </a:pPr>
            <a:r>
              <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rPr>
              <a:t>Белкина Л  «Самарские судьбы»;  </a:t>
            </a:r>
          </a:p>
          <a:p>
            <a:r>
              <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rPr>
              <a:t>Иван Ваничкин. Живая легенда,  №3 – 2009г.</a:t>
            </a:r>
          </a:p>
          <a:p>
            <a:endPar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rPr>
              <a:t>2. М. </a:t>
            </a:r>
            <a:r>
              <a:rPr lang="ru-RU"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Смакотин</a:t>
            </a:r>
            <a:r>
              <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rPr>
              <a:t>  «От Дона до Берлина»; Воениздат, </a:t>
            </a:r>
            <a:r>
              <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1962г</a:t>
            </a:r>
            <a:r>
              <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 </a:t>
            </a:r>
            <a:r>
              <a:rPr lang="ru-RU"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Энциклопедический</a:t>
            </a:r>
            <a:r>
              <a:rPr lang="ru-RU"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словарь</a:t>
            </a:r>
            <a:r>
              <a:rPr lang="ru-RU"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биографий современников </a:t>
            </a:r>
          </a:p>
          <a:p>
            <a:r>
              <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“Вся Россия — XXI век”, Самарская область, книга </a:t>
            </a: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II</a:t>
            </a:r>
            <a:r>
              <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lvl="0"/>
            <a:r>
              <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rPr>
              <a:t>Самара, Поволжский редакционно-издательский центр», 2003 год.</a:t>
            </a:r>
          </a:p>
          <a:p>
            <a:endPar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2209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P10138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84" y="260648"/>
            <a:ext cx="7295816" cy="54611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702" y="5716143"/>
            <a:ext cx="9036496" cy="1077218"/>
          </a:xfrm>
          <a:prstGeom prst="rect">
            <a:avLst/>
          </a:prstGeom>
          <a:noFill/>
        </p:spPr>
        <p:txBody>
          <a:bodyPr wrap="square" rtlCol="0">
            <a:spAutoFit/>
          </a:bodyPr>
          <a:lstStyle/>
          <a:p>
            <a:pPr algn="ct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И.Д Ваничкин  родился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в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красивом степном краю,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на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юго-востоке Самарской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области. Здесь, в селе </a:t>
            </a:r>
            <a:r>
              <a:rPr lang="ru-RU" sz="1600" b="1" i="1" dirty="0" err="1" smtClean="0">
                <a:solidFill>
                  <a:srgbClr val="4D4D4D"/>
                </a:solidFill>
                <a:latin typeface="Tahoma" panose="020B0604030504040204" pitchFamily="34" charset="0"/>
                <a:ea typeface="Tahoma" panose="020B0604030504040204" pitchFamily="34" charset="0"/>
                <a:cs typeface="Tahoma" panose="020B0604030504040204" pitchFamily="34" charset="0"/>
              </a:rPr>
              <a:t>Грековка</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(Алексеевский район),  расположенном  на берегу реки Съезжей, проходило детство Ивана Дмитриевича </a:t>
            </a:r>
            <a:endParaRPr lang="en-US"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endParaRPr>
          </a:p>
          <a:p>
            <a:pPr algn="ct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(к сожаленью в настоящее время села нет…)</a:t>
            </a:r>
            <a:endPar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373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111\Desktop\ваничкин\DSC_0037.JPG"/>
          <p:cNvPicPr>
            <a:picLocks noGrp="1" noChangeAspect="1" noChangeArrowheads="1"/>
          </p:cNvPicPr>
          <p:nvPr/>
        </p:nvPicPr>
        <p:blipFill rotWithShape="1">
          <a:blip r:embed="rId2">
            <a:extLst>
              <a:ext uri="{28A0092B-C50C-407E-A947-70E740481C1C}">
                <a14:useLocalDpi xmlns:a14="http://schemas.microsoft.com/office/drawing/2010/main" val="0"/>
              </a:ext>
            </a:extLst>
          </a:blip>
          <a:srcRect t="62" b="16804"/>
          <a:stretch/>
        </p:blipFill>
        <p:spPr bwMode="auto">
          <a:xfrm>
            <a:off x="940768" y="574968"/>
            <a:ext cx="7272808" cy="49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55776" y="5949280"/>
            <a:ext cx="4414991" cy="461665"/>
          </a:xfrm>
          <a:prstGeom prst="rect">
            <a:avLst/>
          </a:prstGeom>
          <a:noFill/>
        </p:spPr>
        <p:txBody>
          <a:bodyPr wrap="none" rtlCol="0">
            <a:spAutoFit/>
          </a:bodyPr>
          <a:lstStyle/>
          <a:p>
            <a:r>
              <a:rPr lang="ru-RU" sz="2400"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Родители И. Д. Ваничкина</a:t>
            </a:r>
            <a:endParaRPr lang="ru-RU" sz="24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451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191" y="692696"/>
            <a:ext cx="9036496" cy="5509200"/>
          </a:xfrm>
          <a:prstGeom prst="rect">
            <a:avLst/>
          </a:prstGeom>
        </p:spPr>
        <p:txBody>
          <a:bodyPr wrap="square">
            <a:spAutoFit/>
          </a:bodyPr>
          <a:lstStyle/>
          <a:p>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Детство его было трудным. Спасаясь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от голода, в 1921 году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семья Ваничкиных  перебирается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в Сибирь.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Но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в 1925 году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возвращается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обратно. </a:t>
            </a:r>
            <a:endPar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endParaRPr>
          </a:p>
          <a:p>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Из-за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бедности Иван не смог учиться в школе, освоить грамоту ему помогла добрая соседка-учительница. С детства он был смышленым, активным, вожаком ребят, умел постоять за себя и других.</a:t>
            </a:r>
          </a:p>
          <a:p>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До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1929 года батрачил. Всему выучился, до всего дошел сам. Быстро освоил  трактор с 1929 по 1932 год работал в колхозе «Труд Сталина</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a:t>
            </a:r>
          </a:p>
          <a:p>
            <a:endPar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endParaRPr>
          </a:p>
          <a:p>
            <a:pPr algn="r"/>
            <a:r>
              <a:rPr 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По </a:t>
            </a:r>
            <a:r>
              <a:rPr lang="ru-RU" sz="1400" b="1" i="1" dirty="0">
                <a:solidFill>
                  <a:srgbClr val="4D4D4D"/>
                </a:solidFill>
                <a:latin typeface="Tahoma" panose="020B0604030504040204" pitchFamily="34" charset="0"/>
                <a:ea typeface="Tahoma" panose="020B0604030504040204" pitchFamily="34" charset="0"/>
                <a:cs typeface="Tahoma" panose="020B0604030504040204" pitchFamily="34" charset="0"/>
              </a:rPr>
              <a:t>материалам Людмилы Белкиной, </a:t>
            </a:r>
          </a:p>
          <a:p>
            <a:pPr algn="r"/>
            <a:r>
              <a:rPr lang="ru-RU" sz="1400" b="1" i="1" dirty="0">
                <a:solidFill>
                  <a:srgbClr val="4D4D4D"/>
                </a:solidFill>
                <a:latin typeface="Tahoma" panose="020B0604030504040204" pitchFamily="34" charset="0"/>
                <a:ea typeface="Tahoma" panose="020B0604030504040204" pitchFamily="34" charset="0"/>
                <a:cs typeface="Tahoma" panose="020B0604030504040204" pitchFamily="34" charset="0"/>
              </a:rPr>
              <a:t>                                                                                  </a:t>
            </a:r>
            <a:r>
              <a:rPr 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корреспондента </a:t>
            </a:r>
            <a:r>
              <a:rPr lang="ru-RU" sz="1400" b="1" i="1" dirty="0">
                <a:solidFill>
                  <a:srgbClr val="4D4D4D"/>
                </a:solidFill>
                <a:latin typeface="Tahoma" panose="020B0604030504040204" pitchFamily="34" charset="0"/>
                <a:ea typeface="Tahoma" panose="020B0604030504040204" pitchFamily="34" charset="0"/>
                <a:cs typeface="Tahoma" panose="020B0604030504040204" pitchFamily="34" charset="0"/>
              </a:rPr>
              <a:t>журнала «Самарские судьбы»</a:t>
            </a:r>
            <a:endParaRPr 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endParaRPr>
          </a:p>
          <a:p>
            <a:pPr algn="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a:t>
            </a:r>
          </a:p>
          <a:p>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Наверное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нелегкое детство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закалило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характер нашего земляка,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научило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преодолевать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трудности… По свидетельствам старожил с. Антоновка </a:t>
            </a:r>
          </a:p>
          <a:p>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(село в которое переехала большая часть жителей из бывшей Грековки), Иван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всегда отличался необыкновенным жизнелюбием, силой духа, умением выстоять в любой ситуации, какой-то особой крепостью. Как и многие дорогие наши старики, вышедшие еще из дореволюционной эпохи.</a:t>
            </a:r>
          </a:p>
          <a:p>
            <a:pPr algn="ctr"/>
            <a:endParaRPr lang="ru-RU" i="1" dirty="0">
              <a:latin typeface="Tahoma" panose="020B0604030504040204" pitchFamily="34" charset="0"/>
              <a:ea typeface="Tahoma" panose="020B0604030504040204" pitchFamily="34" charset="0"/>
              <a:cs typeface="Tahoma" panose="020B0604030504040204" pitchFamily="34" charset="0"/>
            </a:endParaRPr>
          </a:p>
          <a:p>
            <a:pPr algn="ctr"/>
            <a:r>
              <a:rPr lang="ru-RU" b="1" i="1" dirty="0" smtClean="0"/>
              <a:t>  </a:t>
            </a:r>
            <a:endParaRPr lang="ru-RU" b="1" i="1" dirty="0"/>
          </a:p>
          <a:p>
            <a:endParaRPr lang="ru-RU" b="1" dirty="0"/>
          </a:p>
        </p:txBody>
      </p:sp>
    </p:spTree>
    <p:extLst>
      <p:ext uri="{BB962C8B-B14F-4D97-AF65-F5344CB8AC3E}">
        <p14:creationId xmlns:p14="http://schemas.microsoft.com/office/powerpoint/2010/main" val="130800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9740" y="5877272"/>
            <a:ext cx="9036496" cy="923330"/>
          </a:xfrm>
          <a:prstGeom prst="rect">
            <a:avLst/>
          </a:prstGeom>
        </p:spPr>
        <p:txBody>
          <a:bodyPr wrap="square">
            <a:spAutoFit/>
          </a:bodyPr>
          <a:lstStyle/>
          <a:p>
            <a:pPr algn="ct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Он рано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женился.</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С 1932 будущий герой страны трудился  трактористом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в зерносовхозе «Батрак» </a:t>
            </a: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п. «Авангард»). </a:t>
            </a:r>
          </a:p>
          <a:p>
            <a:pPr algn="ct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Быстро </a:t>
            </a:r>
            <a:r>
              <a:rPr lang="ru-RU" b="1" i="1" dirty="0">
                <a:solidFill>
                  <a:srgbClr val="4D4D4D"/>
                </a:solidFill>
                <a:latin typeface="Tahoma" panose="020B0604030504040204" pitchFamily="34" charset="0"/>
                <a:ea typeface="Tahoma" panose="020B0604030504040204" pitchFamily="34" charset="0"/>
                <a:cs typeface="Tahoma" panose="020B0604030504040204" pitchFamily="34" charset="0"/>
              </a:rPr>
              <a:t>стал одним из лучших.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24" y="260648"/>
            <a:ext cx="8352928" cy="541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98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342" y="5445224"/>
            <a:ext cx="8928992" cy="1200329"/>
          </a:xfrm>
          <a:prstGeom prst="rect">
            <a:avLst/>
          </a:prstGeom>
        </p:spPr>
        <p:txBody>
          <a:bodyPr wrap="square">
            <a:spAutoFit/>
          </a:bodyPr>
          <a:lstStyle/>
          <a:p>
            <a:pPr algn="ctr"/>
            <a:r>
              <a:rPr lang="ru-RU" alt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За трудовые заслуги И.Д. Ваничкин был удостоен чести стать участником слета стахановцев 21 мая 1939 г. Он любил свой край, был полон желания трудиться на благо своей Родины. Но его мечты, как и миллионов других наших соотечественников нарушила война.</a:t>
            </a:r>
            <a:endParaRPr lang="ru-RU" b="1" i="1" dirty="0">
              <a:solidFill>
                <a:srgbClr val="4D4D4D"/>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52" y="188640"/>
            <a:ext cx="7992888" cy="515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35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5949280"/>
            <a:ext cx="8856984" cy="830997"/>
          </a:xfrm>
          <a:prstGeom prst="rect">
            <a:avLst/>
          </a:prstGeom>
          <a:noFill/>
        </p:spPr>
        <p:txBody>
          <a:bodyPr wrap="square" rtlCol="0">
            <a:spAutoFit/>
          </a:bodyPr>
          <a:lstStyle/>
          <a:p>
            <a:pPr algn="ctr"/>
            <a:r>
              <a:rPr lang="ru-RU" sz="1600" b="1" i="1" cap="small" dirty="0">
                <a:solidFill>
                  <a:srgbClr val="4D4D4D"/>
                </a:solidFill>
                <a:latin typeface="Tahoma" panose="020B0604030504040204" pitchFamily="34" charset="0"/>
                <a:ea typeface="Tahoma" panose="020B0604030504040204" pitchFamily="34" charset="0"/>
                <a:cs typeface="Tahoma" panose="020B0604030504040204" pitchFamily="34" charset="0"/>
              </a:rPr>
              <a:t>22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июня 1941 года  началась  самая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кровавая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в истории человечества война.  Наши деды и прадеды должны были выстоять </a:t>
            </a:r>
          </a:p>
          <a:p>
            <a:pPr algn="ct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и победить в этой страшной войне. </a:t>
            </a:r>
            <a:endPar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inqs.karnage.ru/wp-content/uploads/2013/06/vo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90" y="116632"/>
            <a:ext cx="7200800" cy="571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8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Vertical)">
                                      <p:cBhvr>
                                        <p:cTn id="7" dur="500"/>
                                        <p:tgtEl>
                                          <p:spTgt spid="10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204" y="620687"/>
            <a:ext cx="9144000" cy="2554545"/>
          </a:xfrm>
          <a:prstGeom prst="rect">
            <a:avLst/>
          </a:prstGeom>
        </p:spPr>
        <p:txBody>
          <a:bodyPr wrap="square">
            <a:spAutoFit/>
          </a:bodyPr>
          <a:lstStyle/>
          <a:p>
            <a:pPr algn="ct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«…За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первый год Великой Отечественной войны из села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Грековка погибло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четыре Ивана. А у него, последнего оставшегося в селе Вани, была бронь</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a:t>
            </a:r>
          </a:p>
          <a:p>
            <a:pPr algn="ct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четверо малолетних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детей. Р</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аботал трактористом,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все женщины - с тридцати дворов - шли к нему за помощью. </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Но Иван хотел сражаться с врагом. </a:t>
            </a:r>
          </a:p>
          <a:p>
            <a:pPr algn="ct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В</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скоре  решение было принято, он едет в райцентр </a:t>
            </a:r>
          </a:p>
          <a:p>
            <a:pPr algn="ct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и просит отправить его на фронт.</a:t>
            </a:r>
          </a:p>
          <a:p>
            <a:pPr algn="ct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17 </a:t>
            </a:r>
            <a:r>
              <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rPr>
              <a:t>мая 1942 года тесть-старик запряг пару лошадей и повез Ивана в часть в Чапаевск. Провожать отправилась и жена Наталья Васильевна с малым ребенком на руках. Направили Ваничкина в пехоту, а ему туда не хотелось. Он сказал, что знает лошадей, и его приставили ездовым к пушкам</a:t>
            </a:r>
            <a:r>
              <a:rPr lang="ru-RU" sz="16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a:t>
            </a:r>
            <a:endParaRPr lang="ru-RU" sz="1600" b="1" i="1" dirty="0">
              <a:solidFill>
                <a:srgbClr val="4D4D4D"/>
              </a:solidFill>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p:cNvSpPr/>
          <p:nvPr/>
        </p:nvSpPr>
        <p:spPr>
          <a:xfrm>
            <a:off x="539552" y="3534152"/>
            <a:ext cx="8424936" cy="1015663"/>
          </a:xfrm>
          <a:prstGeom prst="rect">
            <a:avLst/>
          </a:prstGeom>
        </p:spPr>
        <p:txBody>
          <a:bodyPr wrap="square">
            <a:spAutoFit/>
          </a:bodyPr>
          <a:lstStyle/>
          <a:p>
            <a:pPr algn="r"/>
            <a:r>
              <a:rPr lang="ru-RU"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a:t>
            </a:r>
            <a:r>
              <a:rPr 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По </a:t>
            </a:r>
            <a:r>
              <a:rPr lang="ru-RU" sz="1400" b="1" i="1" dirty="0">
                <a:solidFill>
                  <a:srgbClr val="4D4D4D"/>
                </a:solidFill>
                <a:latin typeface="Tahoma" panose="020B0604030504040204" pitchFamily="34" charset="0"/>
                <a:ea typeface="Tahoma" panose="020B0604030504040204" pitchFamily="34" charset="0"/>
                <a:cs typeface="Tahoma" panose="020B0604030504040204" pitchFamily="34" charset="0"/>
              </a:rPr>
              <a:t>материалам Людмилы Белкиной, </a:t>
            </a:r>
            <a:endParaRPr 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endParaRPr>
          </a:p>
          <a:p>
            <a:pPr algn="r"/>
            <a:r>
              <a:rPr 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                                                                                              корреспондента </a:t>
            </a:r>
            <a:r>
              <a:rPr lang="ru-RU" sz="1400" b="1" i="1" dirty="0">
                <a:solidFill>
                  <a:srgbClr val="4D4D4D"/>
                </a:solidFill>
                <a:latin typeface="Tahoma" panose="020B0604030504040204" pitchFamily="34" charset="0"/>
                <a:ea typeface="Tahoma" panose="020B0604030504040204" pitchFamily="34" charset="0"/>
                <a:cs typeface="Tahoma" panose="020B0604030504040204" pitchFamily="34" charset="0"/>
              </a:rPr>
              <a:t>журнала </a:t>
            </a:r>
            <a:endParaRPr 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endParaRPr>
          </a:p>
          <a:p>
            <a:pPr algn="r"/>
            <a:r>
              <a:rPr lang="ru-RU" sz="1400" b="1" i="1" dirty="0" smtClean="0">
                <a:solidFill>
                  <a:srgbClr val="4D4D4D"/>
                </a:solidFill>
                <a:latin typeface="Tahoma" panose="020B0604030504040204" pitchFamily="34" charset="0"/>
                <a:ea typeface="Tahoma" panose="020B0604030504040204" pitchFamily="34" charset="0"/>
                <a:cs typeface="Tahoma" panose="020B0604030504040204" pitchFamily="34" charset="0"/>
              </a:rPr>
              <a:t>«</a:t>
            </a:r>
            <a:r>
              <a:rPr lang="ru-RU" sz="1400" b="1" i="1" dirty="0">
                <a:solidFill>
                  <a:srgbClr val="4D4D4D"/>
                </a:solidFill>
                <a:latin typeface="Tahoma" panose="020B0604030504040204" pitchFamily="34" charset="0"/>
                <a:ea typeface="Tahoma" panose="020B0604030504040204" pitchFamily="34" charset="0"/>
                <a:cs typeface="Tahoma" panose="020B0604030504040204" pitchFamily="34" charset="0"/>
              </a:rPr>
              <a:t>Самарские судьбы»</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93" y="5658926"/>
            <a:ext cx="7984502" cy="104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41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1062</TotalTime>
  <Words>1854</Words>
  <Application>Microsoft Office PowerPoint</Application>
  <PresentationFormat>Экран (4:3)</PresentationFormat>
  <Paragraphs>116</Paragraphs>
  <Slides>27</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Администратор</cp:lastModifiedBy>
  <cp:revision>105</cp:revision>
  <dcterms:created xsi:type="dcterms:W3CDTF">2014-05-12T08:45:31Z</dcterms:created>
  <dcterms:modified xsi:type="dcterms:W3CDTF">2015-10-14T05:07:40Z</dcterms:modified>
</cp:coreProperties>
</file>