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2" r:id="rId8"/>
    <p:sldId id="261" r:id="rId9"/>
    <p:sldId id="277" r:id="rId10"/>
    <p:sldId id="278" r:id="rId11"/>
    <p:sldId id="265" r:id="rId12"/>
    <p:sldId id="266" r:id="rId13"/>
    <p:sldId id="268" r:id="rId14"/>
    <p:sldId id="269" r:id="rId15"/>
    <p:sldId id="270" r:id="rId16"/>
    <p:sldId id="267" r:id="rId17"/>
    <p:sldId id="272" r:id="rId18"/>
    <p:sldId id="271" r:id="rId19"/>
    <p:sldId id="258" r:id="rId20"/>
    <p:sldId id="273" r:id="rId21"/>
    <p:sldId id="274" r:id="rId22"/>
    <p:sldId id="275" r:id="rId23"/>
    <p:sldId id="276" r:id="rId24"/>
    <p:sldId id="279" r:id="rId25"/>
  </p:sldIdLst>
  <p:sldSz cx="9144000" cy="6858000" type="screen4x3"/>
  <p:notesSz cx="6799263" cy="9875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61" d="100"/>
          <a:sy n="61" d="100"/>
        </p:scale>
        <p:origin x="-8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06DA-F52B-4592-A054-E44B8E8246B1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D1D3-8C8B-4A09-9182-3C3C0949E61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06DA-F52B-4592-A054-E44B8E8246B1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D1D3-8C8B-4A09-9182-3C3C0949E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06DA-F52B-4592-A054-E44B8E8246B1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D1D3-8C8B-4A09-9182-3C3C0949E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06DA-F52B-4592-A054-E44B8E8246B1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D1D3-8C8B-4A09-9182-3C3C0949E6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06DA-F52B-4592-A054-E44B8E8246B1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D1D3-8C8B-4A09-9182-3C3C0949E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06DA-F52B-4592-A054-E44B8E8246B1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D1D3-8C8B-4A09-9182-3C3C0949E6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06DA-F52B-4592-A054-E44B8E8246B1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D1D3-8C8B-4A09-9182-3C3C0949E61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06DA-F52B-4592-A054-E44B8E8246B1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D1D3-8C8B-4A09-9182-3C3C0949E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06DA-F52B-4592-A054-E44B8E8246B1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D1D3-8C8B-4A09-9182-3C3C0949E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06DA-F52B-4592-A054-E44B8E8246B1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D1D3-8C8B-4A09-9182-3C3C0949E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06DA-F52B-4592-A054-E44B8E8246B1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D1D3-8C8B-4A09-9182-3C3C0949E61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3E06DA-F52B-4592-A054-E44B8E8246B1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80D1D3-8C8B-4A09-9182-3C3C0949E6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196752"/>
            <a:ext cx="61926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ЭЛЕКТРИЗАЦИЯ ТЕЛ</a:t>
            </a:r>
          </a:p>
          <a:p>
            <a:pPr algn="ctr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ДВА РОДА ЗАРЯДОВ</a:t>
            </a:r>
          </a:p>
          <a:p>
            <a:pPr algn="ctr"/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284984"/>
            <a:ext cx="3462625" cy="34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4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Поэтому правильнее говорить об электризации тел при соприкосновении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pPr algn="just"/>
            <a:endParaRPr lang="en-US" sz="2800" dirty="0"/>
          </a:p>
          <a:p>
            <a:pPr algn="just"/>
            <a:endParaRPr lang="ru-RU" sz="2800" dirty="0"/>
          </a:p>
        </p:txBody>
      </p:sp>
      <p:pic>
        <p:nvPicPr>
          <p:cNvPr id="3074" name="Picture 2" descr="C:\Users\Ученик\Desktop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8131"/>
            <a:ext cx="5688632" cy="426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1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887" y="620688"/>
            <a:ext cx="74888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Электрический заряд – это мера свойств заряженных тел определённым образом взаимодействовать друг с другом.</a:t>
            </a:r>
          </a:p>
          <a:p>
            <a:endParaRPr lang="ru-RU" sz="2400" b="1" dirty="0"/>
          </a:p>
          <a:p>
            <a:r>
              <a:rPr lang="ru-RU" sz="2400" dirty="0" smtClean="0"/>
              <a:t>Электрический заряд бывает двух типов, противоположных друг другу; они различаются как «положительный» и «отрицательный» (как приход и расход, дебет и кредит в бухгалтерии).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1028" name="Picture 4" descr="C:\Users\Ученик\Desktop\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88" y="4077072"/>
            <a:ext cx="3460072" cy="261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Ученик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846" y="4077072"/>
            <a:ext cx="2015071" cy="235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6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На протяжении </a:t>
            </a:r>
            <a:r>
              <a:rPr lang="en-US" sz="2400" dirty="0" smtClean="0"/>
              <a:t>XIX </a:t>
            </a:r>
            <a:r>
              <a:rPr lang="ru-RU" sz="2400" dirty="0" smtClean="0"/>
              <a:t>столетия учёные рассматривали электрические заряды только большой величины. Однако открытие 1890-х годов показало, что атом состоит из мельчайших заряженных частиц.</a:t>
            </a:r>
          </a:p>
          <a:p>
            <a:pPr algn="just"/>
            <a:r>
              <a:rPr lang="ru-RU" sz="2400" dirty="0" smtClean="0"/>
              <a:t> Их два типа: это </a:t>
            </a:r>
            <a:r>
              <a:rPr lang="ru-RU" sz="2400" b="1" dirty="0" smtClean="0">
                <a:solidFill>
                  <a:schemeClr val="accent6"/>
                </a:solidFill>
              </a:rPr>
              <a:t>протоны (р)</a:t>
            </a:r>
            <a:r>
              <a:rPr lang="ru-RU" sz="2400" dirty="0" smtClean="0"/>
              <a:t>, заряженные положительно, и </a:t>
            </a:r>
            <a:r>
              <a:rPr lang="ru-RU" sz="2400" b="1" dirty="0" smtClean="0">
                <a:solidFill>
                  <a:srgbClr val="000099"/>
                </a:solidFill>
              </a:rPr>
              <a:t>электроны (е)</a:t>
            </a:r>
            <a:r>
              <a:rPr lang="ru-RU" sz="2400" dirty="0" smtClean="0"/>
              <a:t>, заряженные отрицательно.</a:t>
            </a:r>
          </a:p>
          <a:p>
            <a:pPr algn="just"/>
            <a:r>
              <a:rPr lang="ru-RU" sz="2400" dirty="0" smtClean="0"/>
              <a:t>Величина электрического заряда была одинаковой у всех протонов и всех электронов; отличались они только противоположными знаками.</a:t>
            </a:r>
          </a:p>
          <a:p>
            <a:pPr algn="just"/>
            <a:endParaRPr lang="ru-RU" sz="2400" dirty="0"/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4365103"/>
            <a:ext cx="2995938" cy="224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76672"/>
            <a:ext cx="784887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ЭКСПЕРИМЕНТ</a:t>
            </a:r>
          </a:p>
          <a:p>
            <a:pPr algn="ctr"/>
            <a:r>
              <a:rPr lang="ru-RU" sz="5400" dirty="0" smtClean="0"/>
              <a:t>«два рода зарядов»</a:t>
            </a:r>
          </a:p>
          <a:p>
            <a:pPr algn="ctr"/>
            <a:endParaRPr lang="ru-RU" sz="5400" dirty="0"/>
          </a:p>
          <a:p>
            <a:pPr algn="ctr"/>
            <a:endParaRPr lang="ru-RU" sz="5400" dirty="0" smtClean="0"/>
          </a:p>
          <a:p>
            <a:pPr algn="ctr"/>
            <a:endParaRPr lang="ru-RU" sz="5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36" y="3140968"/>
            <a:ext cx="5112568" cy="309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4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20688"/>
            <a:ext cx="784887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?№ 4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Положите на полоску бумаги полоску из полиэтилена.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Погладьте их тыльной стороной ладони.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Попробуйте их развести, а затем медленно сближайте.</a:t>
            </a:r>
          </a:p>
          <a:p>
            <a:pPr algn="just"/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sz="2800" dirty="0" smtClean="0"/>
          </a:p>
          <a:p>
            <a:pPr algn="just"/>
            <a:endParaRPr lang="ru-RU" sz="2800" dirty="0"/>
          </a:p>
          <a:p>
            <a:pPr algn="just"/>
            <a:r>
              <a:rPr lang="ru-RU" sz="2800" dirty="0" smtClean="0"/>
              <a:t>Что </a:t>
            </a:r>
            <a:r>
              <a:rPr lang="ru-RU" sz="2800" dirty="0"/>
              <a:t>Вы наблюдаете</a:t>
            </a:r>
            <a:r>
              <a:rPr lang="ru-RU" sz="2800" dirty="0" smtClean="0"/>
              <a:t>?</a:t>
            </a:r>
          </a:p>
          <a:p>
            <a:pPr algn="just"/>
            <a:r>
              <a:rPr lang="ru-RU" sz="2800" dirty="0" smtClean="0"/>
              <a:t>Какое отличие Вы видите с предыдущими экспериментами?</a:t>
            </a:r>
          </a:p>
          <a:p>
            <a:pPr algn="just"/>
            <a:endParaRPr lang="ru-RU" sz="2800" dirty="0"/>
          </a:p>
          <a:p>
            <a:pPr algn="just"/>
            <a:endParaRPr lang="ru-RU" sz="2800" dirty="0" smtClean="0"/>
          </a:p>
          <a:p>
            <a:pPr algn="just"/>
            <a:endParaRPr lang="ru-RU" sz="2400" dirty="0"/>
          </a:p>
        </p:txBody>
      </p:sp>
      <p:pic>
        <p:nvPicPr>
          <p:cNvPr id="4098" name="Picture 2" descr="C:\Users\Ученик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58044"/>
            <a:ext cx="2664296" cy="205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9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20688"/>
            <a:ext cx="78488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№ 5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/>
              <a:t>Возьмите небольшую полиэтиленовую бутылку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/>
              <a:t>Положите на неё, как на круглую опору наэлектризованную пластмассовую линейку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/>
              <a:t>Медленно поднесите к ней такую же, наэлектризованную о шерсть, линейку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/>
              <a:t>Наблюдайте за явлением отталкивания двух одинаково наэлектризованных тел. </a:t>
            </a:r>
          </a:p>
          <a:p>
            <a:pPr algn="just"/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r>
              <a:rPr lang="ru-RU" sz="2000" dirty="0" smtClean="0"/>
              <a:t>Что </a:t>
            </a:r>
            <a:r>
              <a:rPr lang="ru-RU" sz="2000" dirty="0"/>
              <a:t>Вы наблюдаете</a:t>
            </a:r>
            <a:r>
              <a:rPr lang="ru-RU" sz="2000" dirty="0" smtClean="0"/>
              <a:t>?</a:t>
            </a:r>
          </a:p>
          <a:p>
            <a:pPr algn="just"/>
            <a:r>
              <a:rPr lang="ru-RU" sz="2000" dirty="0" smtClean="0"/>
              <a:t>Какое отличие Вы видите с предыдущими экспериментами?</a:t>
            </a:r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dirty="0"/>
          </a:p>
        </p:txBody>
      </p:sp>
      <p:pic>
        <p:nvPicPr>
          <p:cNvPr id="4098" name="Picture 2" descr="C:\Users\Ученик\Deskto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2996952"/>
            <a:ext cx="342038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4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Ученик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11166"/>
            <a:ext cx="169545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48680"/>
            <a:ext cx="712879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Обсуждение вопросов</a:t>
            </a:r>
          </a:p>
          <a:p>
            <a:endParaRPr lang="ru-RU" sz="2400" dirty="0"/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Какое действие оказывают друг на друга наэлектризованные тела?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Сколько тел участвуют в процессе электризации?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ru-RU" sz="2400" dirty="0" smtClean="0"/>
              <a:t>Как взаимодействуют </a:t>
            </a:r>
            <a:r>
              <a:rPr lang="ru-RU" sz="2400" dirty="0" err="1" smtClean="0"/>
              <a:t>одноимённо</a:t>
            </a:r>
            <a:r>
              <a:rPr lang="ru-RU" sz="2400" dirty="0" smtClean="0"/>
              <a:t> и разноимённо электрически заряженные тела?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2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18" y="2702133"/>
            <a:ext cx="37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725107"/>
            <a:ext cx="51125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Какого знака заряд имеет левый шар, в случае а?,  в случае б?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2628900" lvl="5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r>
              <a:rPr lang="en-US" dirty="0" smtClean="0"/>
              <a:t>5</a:t>
            </a:r>
            <a:r>
              <a:rPr lang="ru-RU" dirty="0" smtClean="0"/>
              <a:t>. В каком случае взаимодействие заряженных тел изображено правильно?</a:t>
            </a:r>
          </a:p>
          <a:p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248819" y="1549113"/>
            <a:ext cx="1800200" cy="1518828"/>
            <a:chOff x="1619672" y="2636912"/>
            <a:chExt cx="1800200" cy="151882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19672" y="2636912"/>
              <a:ext cx="1800200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1979712" y="2708920"/>
              <a:ext cx="360040" cy="10801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2843808" y="2708920"/>
              <a:ext cx="205211" cy="10801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Овал 6"/>
            <p:cNvSpPr/>
            <p:nvPr/>
          </p:nvSpPr>
          <p:spPr>
            <a:xfrm>
              <a:off x="2159732" y="3789040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663788" y="3795700"/>
              <a:ext cx="360040" cy="3600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2806789" y="3969060"/>
              <a:ext cx="108519" cy="333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3671900" y="1513109"/>
            <a:ext cx="1800200" cy="1558356"/>
            <a:chOff x="4427984" y="2630252"/>
            <a:chExt cx="1800200" cy="155835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427984" y="2630252"/>
              <a:ext cx="1800200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4788024" y="2702260"/>
              <a:ext cx="360040" cy="10801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5652120" y="2702260"/>
              <a:ext cx="205211" cy="10801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Овал 20"/>
            <p:cNvSpPr/>
            <p:nvPr/>
          </p:nvSpPr>
          <p:spPr>
            <a:xfrm>
              <a:off x="4968044" y="3782380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09845" y="3819276"/>
              <a:ext cx="385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+</a:t>
              </a:r>
              <a:endParaRPr lang="ru-RU" dirty="0"/>
            </a:p>
          </p:txBody>
        </p:sp>
      </p:grpSp>
      <p:pic>
        <p:nvPicPr>
          <p:cNvPr id="2051" name="Picture 3" descr="C:\Users\Ученик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59" y="4212521"/>
            <a:ext cx="5760640" cy="202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93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548680"/>
            <a:ext cx="63367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Домашнее задание</a:t>
            </a:r>
          </a:p>
          <a:p>
            <a:endParaRPr lang="ru-RU" sz="4000" dirty="0" smtClean="0"/>
          </a:p>
          <a:p>
            <a:endParaRPr lang="ru-RU" sz="4000" dirty="0"/>
          </a:p>
          <a:p>
            <a:endParaRPr lang="ru-RU" sz="4000" dirty="0" smtClean="0"/>
          </a:p>
          <a:p>
            <a:endParaRPr lang="ru-RU" sz="4000" dirty="0"/>
          </a:p>
          <a:p>
            <a:r>
              <a:rPr lang="ru-RU" sz="4000" dirty="0" smtClean="0"/>
              <a:t>Параграф 25, 26</a:t>
            </a:r>
          </a:p>
          <a:p>
            <a:r>
              <a:rPr lang="ru-RU" sz="4000" dirty="0" smtClean="0"/>
              <a:t>Ответить на вопросы устно.</a:t>
            </a:r>
          </a:p>
          <a:p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84784"/>
            <a:ext cx="1512168" cy="19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88640"/>
            <a:ext cx="79928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ЭТО ИНТЕРЕСНО!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Газета «Известия» 22 марта 1969 года поместила следующий репортаж: «… В Швеции сейчас наблюдается любопытное явление… Здороваешься за руку, и вдруг тебя бьёт ток, взялся за какой-то металлический предмет – опять удар. В чём дело? Всё объясняется просто. Воздух Скандинавии сейчас настолько сух, что статическое электричество не уходит из организма, а накапливается в нём в больших количествах. От сверхмерной наэлектризованности люди становятся более раздражительными и повышено возбудимыми».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 smtClean="0"/>
              <a:t>А ВЫ встречались с таким явлением?</a:t>
            </a:r>
          </a:p>
          <a:p>
            <a:pPr algn="ctr"/>
            <a:r>
              <a:rPr lang="ru-RU" sz="2400" b="1" dirty="0" smtClean="0"/>
              <a:t>Как  ВЫ боретесь со статическим электричеством?</a:t>
            </a:r>
          </a:p>
          <a:p>
            <a:pPr algn="ctr"/>
            <a:r>
              <a:rPr lang="ru-RU" sz="2400" b="1" dirty="0" smtClean="0"/>
              <a:t>Приведите примеры проявления этого явления.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144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548680"/>
            <a:ext cx="74168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Цель урока: </a:t>
            </a:r>
          </a:p>
          <a:p>
            <a:pPr algn="ctr"/>
            <a:endParaRPr lang="ru-RU" sz="32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познакомиться с понятием «электризация», </a:t>
            </a:r>
          </a:p>
          <a:p>
            <a:r>
              <a:rPr lang="ru-RU" sz="3200" dirty="0"/>
              <a:t>	</a:t>
            </a:r>
            <a:r>
              <a:rPr lang="ru-RU" sz="3200" dirty="0" smtClean="0"/>
              <a:t>«электрический заряд»,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научиться проводить эксперимент по обнаружению электрических зарядов,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доказать существование двух типов зарядов.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1954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1.liveinternet.ru/images/attach/c/0/52/289/52289775_1260536464_20natsmal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56" y="3645024"/>
            <a:ext cx="4048125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806489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Красивое природное явление </a:t>
            </a:r>
            <a:r>
              <a:rPr lang="ru-RU" sz="2000" b="1" dirty="0"/>
              <a:t>молния</a:t>
            </a:r>
            <a:r>
              <a:rPr lang="ru-RU" sz="2000" dirty="0"/>
              <a:t> , природный разряд больших скоплений электрического заряда в нижних слоях атмосферы. Одним из первых это установил американский государственный деятель и ученый </a:t>
            </a:r>
            <a:r>
              <a:rPr lang="ru-RU" sz="2000" dirty="0" err="1"/>
              <a:t>Б.Франклин</a:t>
            </a:r>
            <a:r>
              <a:rPr lang="ru-RU" sz="2000" dirty="0"/>
              <a:t>. В 1752 он провел опыт с бумажным змеем, к шнуру которого был прикреплен металлический ключ, и получил от ключа искры во время грозы. С тех пор молния интенсивно изучалась как интересное явление природы, а также из-за серьезных повреждений линий электропередачи, домов и других строений, вызываемых прямым ударом молнии или наведенным ею напряжением. Результаты таких исследований кратко излагаются ниже.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830" y="3645024"/>
            <a:ext cx="4048125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4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3448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Теория. Разряды молний могут происходить между соседними наэлектризованными облаками или между наэлектризованным облаком и землей. Разряду предшествует возникновение значительной разности электрических потенциалов между соседними облаками или между облаком и землей вследствие разделения и накопления атмосферного электричества в результате таких природных процессов, как дождь, снегопад и т.д. Возникшая таким образом разность потенциалов может достигать миллиарда вольт, а последующий разряд накопленной электрической энергии через атмосферу может создавать кратковременные токи от 3 до 200 кА. Для объяснения электризации грозовых облаков был разработан ряд теорий. 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http://img1.liveinternet.ru/images/attach/c/0/52/289/52289779_1260536538_294natsmal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84287"/>
            <a:ext cx="3816424" cy="2643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69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1929 </a:t>
            </a:r>
            <a:r>
              <a:rPr lang="ru-RU" sz="2400" dirty="0" err="1"/>
              <a:t>Дж.Симпсон</a:t>
            </a:r>
            <a:r>
              <a:rPr lang="ru-RU" sz="2400" dirty="0"/>
              <a:t> предложил теорию, которая объясняет электризацию дроблением дождевых капель потоками воздуха. В результате дробления падающие более крупные капли заряжаются положительно, а остающиеся в верхней части облака более мелкие – отрицательно. В основе индукционной теории, предложенной в 1885, лежит предположение о том, что электрические заряды разделяются электрическим полем Земли, имеющей отрицательный заряд.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 descr="http://img0.liveinternet.ru/images/attach/c/0/52/289/52289781_1260536597_292natsmal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05064"/>
            <a:ext cx="4824535" cy="2664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99288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теории свободной ионизации </a:t>
            </a:r>
            <a:r>
              <a:rPr lang="ru-RU" sz="2400" dirty="0" err="1"/>
              <a:t>Ч.Вильсона</a:t>
            </a:r>
            <a:r>
              <a:rPr lang="ru-RU" sz="2400" dirty="0"/>
              <a:t> предполагается, что электризация возникает как результат избирательного накопления ионов находящимися в атмосфере капельками разных размеров. Возможно, что электризация грозовых облаков осуществляется совместным действием всех этих механизмов, а основным из них является падение достаточно крупных частиц, электризуемых трением об атмосферный воздух.</a:t>
            </a:r>
          </a:p>
          <a:p>
            <a:endParaRPr lang="ru-RU" sz="24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http://img1.liveinternet.ru/images/attach/c/0/52/289/52289783_1260536927_295natsmal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522" y="3717032"/>
            <a:ext cx="4048125" cy="302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8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9048" y="476672"/>
            <a:ext cx="9433048" cy="5904656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  <p:pic>
        <p:nvPicPr>
          <p:cNvPr id="1027" name="Picture 3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35210"/>
            <a:ext cx="2160240" cy="182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85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4371" y="548680"/>
            <a:ext cx="691276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ЭКСПЕРИМЕНТ</a:t>
            </a:r>
          </a:p>
          <a:p>
            <a:pPr algn="ctr"/>
            <a:r>
              <a:rPr lang="ru-RU" sz="5400" dirty="0" smtClean="0"/>
              <a:t>«электризация»</a:t>
            </a:r>
          </a:p>
          <a:p>
            <a:pPr algn="ctr"/>
            <a:endParaRPr lang="ru-RU" sz="5400" dirty="0"/>
          </a:p>
          <a:p>
            <a:pPr algn="ctr"/>
            <a:endParaRPr lang="ru-RU" sz="5400" dirty="0" smtClean="0"/>
          </a:p>
          <a:p>
            <a:pPr algn="ctr"/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57" y="2575111"/>
            <a:ext cx="6422682" cy="389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3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20688"/>
            <a:ext cx="784887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№ 1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Потрите стеклянную палочку о лист бумаги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Поднесите палочку к мелко нарезанным листочкам бумаги.</a:t>
            </a:r>
          </a:p>
          <a:p>
            <a:pPr algn="just"/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sz="3200" dirty="0" smtClean="0"/>
          </a:p>
          <a:p>
            <a:pPr algn="just"/>
            <a:endParaRPr lang="ru-RU" sz="3200" dirty="0"/>
          </a:p>
          <a:p>
            <a:pPr algn="just"/>
            <a:endParaRPr lang="ru-RU" sz="3200" dirty="0" smtClean="0"/>
          </a:p>
          <a:p>
            <a:pPr algn="just"/>
            <a:r>
              <a:rPr lang="ru-RU" sz="3200" dirty="0" smtClean="0"/>
              <a:t>Что </a:t>
            </a:r>
            <a:r>
              <a:rPr lang="ru-RU" sz="3200" dirty="0"/>
              <a:t>Вы наблюдаете</a:t>
            </a:r>
            <a:r>
              <a:rPr lang="ru-RU" sz="3200" dirty="0" smtClean="0"/>
              <a:t>?</a:t>
            </a:r>
          </a:p>
          <a:p>
            <a:pPr algn="just"/>
            <a:endParaRPr lang="ru-RU" sz="3200" dirty="0"/>
          </a:p>
          <a:p>
            <a:pPr algn="just"/>
            <a:endParaRPr lang="ru-RU" sz="3200" dirty="0" smtClean="0"/>
          </a:p>
          <a:p>
            <a:pPr algn="just"/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" t="21004" r="70093" b="28935"/>
          <a:stretch/>
        </p:blipFill>
        <p:spPr>
          <a:xfrm>
            <a:off x="2267744" y="3284984"/>
            <a:ext cx="2376264" cy="18722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84984"/>
            <a:ext cx="2330638" cy="200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7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620688"/>
            <a:ext cx="662473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№ 2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Надуйте шарик.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dirty="0" smtClean="0"/>
              <a:t>Потрите его о лист бумаги.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dirty="0" smtClean="0"/>
              <a:t>Отпустите шарик.</a:t>
            </a:r>
          </a:p>
          <a:p>
            <a:pPr algn="just"/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sz="3200" dirty="0" smtClean="0"/>
          </a:p>
          <a:p>
            <a:pPr algn="just"/>
            <a:endParaRPr lang="ru-RU" sz="3200" dirty="0"/>
          </a:p>
          <a:p>
            <a:pPr algn="just"/>
            <a:r>
              <a:rPr lang="ru-RU" sz="3200" dirty="0" smtClean="0"/>
              <a:t>Что </a:t>
            </a:r>
            <a:r>
              <a:rPr lang="ru-RU" sz="3200" dirty="0"/>
              <a:t>Вы наблюдаете</a:t>
            </a:r>
            <a:r>
              <a:rPr lang="ru-RU" sz="3200" dirty="0" smtClean="0"/>
              <a:t>?</a:t>
            </a:r>
          </a:p>
          <a:p>
            <a:pPr algn="just"/>
            <a:endParaRPr lang="ru-RU" sz="3200" dirty="0"/>
          </a:p>
          <a:p>
            <a:pPr algn="just"/>
            <a:endParaRPr lang="ru-RU" sz="3200" dirty="0" smtClean="0"/>
          </a:p>
          <a:p>
            <a:pPr algn="just"/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2714624"/>
            <a:ext cx="2088231" cy="27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4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620688"/>
            <a:ext cx="662473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№ 3  </a:t>
            </a:r>
          </a:p>
          <a:p>
            <a:r>
              <a:rPr lang="ru-RU" sz="3200" dirty="0" smtClean="0"/>
              <a:t>Возьмите расчёску и причешите волосы.</a:t>
            </a:r>
          </a:p>
          <a:p>
            <a:pPr algn="just"/>
            <a:r>
              <a:rPr lang="ru-RU" sz="3200" dirty="0" smtClean="0"/>
              <a:t>Прикоснитесь расчёской к мелким листочкам  бумаги.</a:t>
            </a:r>
          </a:p>
          <a:p>
            <a:pPr algn="just"/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sz="3200" dirty="0" smtClean="0"/>
          </a:p>
          <a:p>
            <a:pPr algn="just"/>
            <a:endParaRPr lang="ru-RU" sz="3200" dirty="0"/>
          </a:p>
          <a:p>
            <a:pPr algn="just"/>
            <a:endParaRPr lang="ru-RU" sz="3200" dirty="0" smtClean="0"/>
          </a:p>
          <a:p>
            <a:pPr algn="just"/>
            <a:r>
              <a:rPr lang="ru-RU" sz="3200" dirty="0" smtClean="0"/>
              <a:t>Что </a:t>
            </a:r>
            <a:r>
              <a:rPr lang="ru-RU" sz="3200" dirty="0"/>
              <a:t>Вы наблюдаете</a:t>
            </a:r>
            <a:r>
              <a:rPr lang="ru-RU" sz="3200" dirty="0" smtClean="0"/>
              <a:t>?</a:t>
            </a:r>
          </a:p>
          <a:p>
            <a:pPr algn="just"/>
            <a:endParaRPr lang="ru-RU" sz="3200" dirty="0"/>
          </a:p>
          <a:p>
            <a:pPr algn="just"/>
            <a:endParaRPr lang="ru-RU" sz="3200" dirty="0" smtClean="0"/>
          </a:p>
          <a:p>
            <a:pPr algn="just"/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140968"/>
            <a:ext cx="2736304" cy="22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/>
              <a:t>Наблюдаемые явления в начале </a:t>
            </a:r>
            <a:r>
              <a:rPr lang="en-US" sz="4000" dirty="0" smtClean="0"/>
              <a:t>XVII </a:t>
            </a:r>
            <a:r>
              <a:rPr lang="ru-RU" sz="4000" dirty="0" smtClean="0"/>
              <a:t>в. были названы </a:t>
            </a:r>
            <a:r>
              <a:rPr lang="ru-RU" sz="4000" b="1" dirty="0" smtClean="0"/>
              <a:t>электрическими.</a:t>
            </a:r>
          </a:p>
          <a:p>
            <a:pPr algn="just"/>
            <a:r>
              <a:rPr lang="ru-RU" sz="4000" dirty="0" smtClean="0"/>
              <a:t>Стали говорить, что тело, получившее после натирания способность притягивать другие тела, </a:t>
            </a:r>
            <a:r>
              <a:rPr lang="ru-RU" sz="4000" b="1" i="1" dirty="0" smtClean="0">
                <a:solidFill>
                  <a:srgbClr val="000099"/>
                </a:solidFill>
              </a:rPr>
              <a:t>наэлектризовано</a:t>
            </a:r>
            <a:r>
              <a:rPr lang="ru-RU" sz="4000" i="1" dirty="0" smtClean="0"/>
              <a:t> </a:t>
            </a:r>
            <a:r>
              <a:rPr lang="ru-RU" sz="4000" dirty="0" smtClean="0"/>
              <a:t>или ему сообщён </a:t>
            </a:r>
            <a:r>
              <a:rPr lang="ru-RU" sz="4000" b="1" i="1" dirty="0" smtClean="0">
                <a:solidFill>
                  <a:srgbClr val="000099"/>
                </a:solidFill>
              </a:rPr>
              <a:t>электрический заряд</a:t>
            </a:r>
            <a:r>
              <a:rPr lang="ru-RU" sz="4000" dirty="0" smtClean="0"/>
              <a:t>.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42576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584" y="620688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В </a:t>
            </a:r>
            <a:r>
              <a:rPr lang="ru-RU" sz="2800" dirty="0"/>
              <a:t>проведённых экспериментах мы с вами наблюдали явление электризации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 smtClean="0"/>
              <a:t>В электризации трением участвуют два тела. При этом электризуется и одно и другое тело.</a:t>
            </a:r>
            <a:endParaRPr lang="ru-RU" sz="2800" dirty="0"/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2436296"/>
            <a:ext cx="5616624" cy="413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5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Электризация тел происходит при соприкосновении, а к трению мы прибегаем для увеличения площади соприкосновения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pPr algn="just"/>
            <a:endParaRPr lang="en-US" sz="2800" dirty="0"/>
          </a:p>
          <a:p>
            <a:pPr algn="just"/>
            <a:endParaRPr lang="ru-RU" sz="2800" dirty="0"/>
          </a:p>
        </p:txBody>
      </p:sp>
      <p:pic>
        <p:nvPicPr>
          <p:cNvPr id="2050" name="Picture 2" descr="C:\Users\Ученик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03180"/>
            <a:ext cx="6003057" cy="472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4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258</TotalTime>
  <Words>740</Words>
  <Application>Microsoft Office PowerPoint</Application>
  <PresentationFormat>Экран (4:3)</PresentationFormat>
  <Paragraphs>145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Директор</cp:lastModifiedBy>
  <cp:revision>29</cp:revision>
  <cp:lastPrinted>2013-12-02T17:23:24Z</cp:lastPrinted>
  <dcterms:created xsi:type="dcterms:W3CDTF">2013-11-30T14:53:01Z</dcterms:created>
  <dcterms:modified xsi:type="dcterms:W3CDTF">2013-12-04T06:43:48Z</dcterms:modified>
</cp:coreProperties>
</file>