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3" r:id="rId4"/>
    <p:sldId id="262" r:id="rId5"/>
    <p:sldId id="261" r:id="rId6"/>
    <p:sldId id="278" r:id="rId7"/>
    <p:sldId id="260" r:id="rId8"/>
    <p:sldId id="279" r:id="rId9"/>
    <p:sldId id="258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59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58A6C-D918-4710-B0AF-4A05899F5497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82E3-417E-4E95-A217-F6FBB128D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82E3-417E-4E95-A217-F6FBB128D6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82E3-417E-4E95-A217-F6FBB128D65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0174"/>
            <a:ext cx="8229600" cy="2143140"/>
          </a:xfrm>
        </p:spPr>
        <p:txBody>
          <a:bodyPr>
            <a:noAutofit/>
          </a:bodyPr>
          <a:lstStyle/>
          <a:p>
            <a:r>
              <a:rPr lang="ru-RU" dirty="0" smtClean="0"/>
              <a:t>Московское государство в конце </a:t>
            </a:r>
            <a:r>
              <a:rPr smtClean="0"/>
              <a:t>XV</a:t>
            </a:r>
            <a:r>
              <a:rPr lang="ru-RU" dirty="0" smtClean="0"/>
              <a:t> – начале </a:t>
            </a:r>
            <a:r>
              <a:rPr smtClean="0"/>
              <a:t>XVI</a:t>
            </a:r>
            <a:r>
              <a:rPr lang="ru-RU" dirty="0" smtClean="0"/>
              <a:t>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Проблемный вопрос урока?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 ли единое русское государство централизованным?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191000" cy="1600200"/>
          </a:xfrm>
        </p:spPr>
        <p:txBody>
          <a:bodyPr/>
          <a:lstStyle/>
          <a:p>
            <a:r>
              <a:rPr lang="ru-RU" sz="3200" b="1" dirty="0">
                <a:solidFill>
                  <a:srgbClr val="CC0000"/>
                </a:solidFill>
              </a:rPr>
              <a:t>Возвышение великокняжеской власти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"/>
            <a:ext cx="4800600" cy="2819400"/>
          </a:xfrm>
          <a:ln w="76200">
            <a:solidFill>
              <a:schemeClr val="bg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1472 г.</a:t>
            </a:r>
            <a:r>
              <a:rPr lang="ru-RU" sz="2400" b="1" dirty="0" smtClean="0">
                <a:solidFill>
                  <a:srgbClr val="000099"/>
                </a:solidFill>
              </a:rPr>
              <a:t> – женитьба Ивана </a:t>
            </a:r>
            <a:r>
              <a:rPr lang="en-US" sz="2400" b="1" dirty="0" smtClean="0">
                <a:solidFill>
                  <a:srgbClr val="000099"/>
                </a:solidFill>
              </a:rPr>
              <a:t>III</a:t>
            </a:r>
            <a:r>
              <a:rPr lang="ru-RU" sz="2400" b="1" dirty="0" smtClean="0">
                <a:solidFill>
                  <a:srgbClr val="000099"/>
                </a:solidFill>
              </a:rPr>
              <a:t> на племяннице последнего византийского императора Софье Палеолог.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Заимствование византийского герба с двуглавым орлом.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3689350" cy="4267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4953000" y="3276600"/>
            <a:ext cx="3371850" cy="33147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886200" cy="1143000"/>
          </a:xfrm>
        </p:spPr>
        <p:txBody>
          <a:bodyPr/>
          <a:lstStyle/>
          <a:p>
            <a:r>
              <a:rPr lang="ru-RU" sz="2800" b="1">
                <a:solidFill>
                  <a:srgbClr val="CC0000"/>
                </a:solidFill>
              </a:rPr>
              <a:t>1462-1505 гг. – правление Ивана </a:t>
            </a:r>
            <a:r>
              <a:rPr lang="en-US" sz="2800" b="1">
                <a:solidFill>
                  <a:srgbClr val="CC0000"/>
                </a:solidFill>
              </a:rPr>
              <a:t>III</a:t>
            </a:r>
            <a:endParaRPr lang="ru-RU" sz="2800" b="1">
              <a:solidFill>
                <a:srgbClr val="CC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143000"/>
            <a:ext cx="4191000" cy="5410200"/>
          </a:xfrm>
          <a:ln w="76200"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Принял новый титул – государь всея Руси.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Провозгласил себя самодержцем.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На торжественных приемах стал появляться со скипетром и державой – символами верховного правления.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Голову венчала великокняжеская корона – шапка Мономаха.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 l="1550" t="2353" r="3906" b="2353"/>
          <a:stretch>
            <a:fillRect/>
          </a:stretch>
        </p:blipFill>
        <p:spPr bwMode="auto">
          <a:xfrm>
            <a:off x="152400" y="381000"/>
            <a:ext cx="4648200" cy="6172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229600" cy="914400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CC0000"/>
                </a:solidFill>
              </a:rPr>
              <a:t>Органы управления государством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0" y="1524000"/>
            <a:ext cx="3886200" cy="762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CC0000"/>
                </a:solidFill>
              </a:rPr>
              <a:t>Великий князь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" y="2743200"/>
            <a:ext cx="3581400" cy="1371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Боярская дума –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совещательный 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орган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5638800"/>
            <a:ext cx="1371600" cy="990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10-12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бояр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905000" y="5638800"/>
            <a:ext cx="2362200" cy="990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5-6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окольничих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572000" y="2819400"/>
            <a:ext cx="4343400" cy="990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Общегосударственные 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ведомства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191000" y="4419600"/>
            <a:ext cx="2362200" cy="1066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Дворец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(дворецкий)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858000" y="4419600"/>
            <a:ext cx="2133600" cy="1066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Казна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</a:rPr>
              <a:t>(казначей)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838200" y="4114800"/>
            <a:ext cx="0" cy="15240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895600" y="4114800"/>
            <a:ext cx="0" cy="15240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5715000" y="3810000"/>
            <a:ext cx="0" cy="6096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153400" y="3810000"/>
            <a:ext cx="0" cy="6096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200400" y="2286000"/>
            <a:ext cx="0" cy="4572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214942" y="2285992"/>
            <a:ext cx="0" cy="53340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62000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Дворецкий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1828800"/>
          </a:xfrm>
          <a:ln w="76200"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0099"/>
                </a:solidFill>
              </a:rPr>
              <a:t>Ведал дворцовыми землями великого князя.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0099"/>
                </a:solidFill>
              </a:rPr>
              <a:t>Рассматривал земельные споры.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0099"/>
                </a:solidFill>
              </a:rPr>
              <a:t>Вершил суд.</a:t>
            </a: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3276600"/>
            <a:ext cx="8229600" cy="762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Казначей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" y="4191000"/>
            <a:ext cx="8305800" cy="2514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99"/>
                </a:solidFill>
              </a:rPr>
              <a:t>Контролировал взимание налогов и таможенных сборов (пошлин).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99"/>
                </a:solidFill>
              </a:rPr>
              <a:t>Хранил государственную печать, государственный архив.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000099"/>
                </a:solidFill>
              </a:rPr>
              <a:t>Занимался вопросами внешней политики.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>
            <a:spLocks noChangeArrowheads="1"/>
          </p:cNvSpPr>
          <p:nvPr/>
        </p:nvSpPr>
        <p:spPr bwMode="auto">
          <a:xfrm>
            <a:off x="2590800" y="2590800"/>
            <a:ext cx="1905000" cy="633413"/>
          </a:xfrm>
          <a:custGeom>
            <a:avLst/>
            <a:gdLst>
              <a:gd name="T0" fmla="*/ 1500198 w 1500198"/>
              <a:gd name="T1" fmla="*/ 178595 h 357190"/>
              <a:gd name="T2" fmla="*/ 750099 w 1500198"/>
              <a:gd name="T3" fmla="*/ 357190 h 357190"/>
              <a:gd name="T4" fmla="*/ 0 w 1500198"/>
              <a:gd name="T5" fmla="*/ 178595 h 357190"/>
              <a:gd name="T6" fmla="*/ 750099 w 1500198"/>
              <a:gd name="T7" fmla="*/ 0 h 35719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766 w 1500198"/>
              <a:gd name="T13" fmla="*/ 29766 h 357190"/>
              <a:gd name="T14" fmla="*/ 1470432 w 1500198"/>
              <a:gd name="T15" fmla="*/ 327424 h 3571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98" h="357190">
                <a:moveTo>
                  <a:pt x="0" y="0"/>
                </a:moveTo>
                <a:lnTo>
                  <a:pt x="1440665" y="0"/>
                </a:lnTo>
                <a:lnTo>
                  <a:pt x="1500198" y="59533"/>
                </a:lnTo>
                <a:lnTo>
                  <a:pt x="1500198" y="357190"/>
                </a:lnTo>
                <a:lnTo>
                  <a:pt x="59533" y="357190"/>
                </a:lnTo>
                <a:lnTo>
                  <a:pt x="0" y="297657"/>
                </a:lnTo>
                <a:lnTo>
                  <a:pt x="0" y="0"/>
                </a:lnTo>
                <a:close/>
              </a:path>
            </a:pathLst>
          </a:custGeom>
          <a:noFill/>
          <a:ln w="762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Волости</a:t>
            </a:r>
          </a:p>
        </p:txBody>
      </p:sp>
      <p:sp>
        <p:nvSpPr>
          <p:cNvPr id="13" name="Прямоугольник с двумя вырезанными противолежащими углами 12"/>
          <p:cNvSpPr>
            <a:spLocks noChangeArrowheads="1"/>
          </p:cNvSpPr>
          <p:nvPr/>
        </p:nvSpPr>
        <p:spPr bwMode="auto">
          <a:xfrm>
            <a:off x="4648200" y="2590800"/>
            <a:ext cx="1524000" cy="633413"/>
          </a:xfrm>
          <a:custGeom>
            <a:avLst/>
            <a:gdLst>
              <a:gd name="T0" fmla="*/ 1500198 w 1500198"/>
              <a:gd name="T1" fmla="*/ 178595 h 357190"/>
              <a:gd name="T2" fmla="*/ 750099 w 1500198"/>
              <a:gd name="T3" fmla="*/ 357190 h 357190"/>
              <a:gd name="T4" fmla="*/ 0 w 1500198"/>
              <a:gd name="T5" fmla="*/ 178595 h 357190"/>
              <a:gd name="T6" fmla="*/ 750099 w 1500198"/>
              <a:gd name="T7" fmla="*/ 0 h 35719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9766 w 1500198"/>
              <a:gd name="T13" fmla="*/ 29766 h 357190"/>
              <a:gd name="T14" fmla="*/ 1470432 w 1500198"/>
              <a:gd name="T15" fmla="*/ 327424 h 3571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98" h="357190">
                <a:moveTo>
                  <a:pt x="0" y="0"/>
                </a:moveTo>
                <a:lnTo>
                  <a:pt x="1440665" y="0"/>
                </a:lnTo>
                <a:lnTo>
                  <a:pt x="1500198" y="59533"/>
                </a:lnTo>
                <a:lnTo>
                  <a:pt x="1500198" y="357190"/>
                </a:lnTo>
                <a:lnTo>
                  <a:pt x="59533" y="357190"/>
                </a:lnTo>
                <a:lnTo>
                  <a:pt x="0" y="297657"/>
                </a:lnTo>
                <a:lnTo>
                  <a:pt x="0" y="0"/>
                </a:lnTo>
                <a:close/>
              </a:path>
            </a:pathLst>
          </a:custGeom>
          <a:noFill/>
          <a:ln w="762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Станы</a:t>
            </a:r>
          </a:p>
        </p:txBody>
      </p:sp>
      <p:sp>
        <p:nvSpPr>
          <p:cNvPr id="20" name="Прямоугольник с двумя скругленными противолежащими углами 19"/>
          <p:cNvSpPr>
            <a:spLocks noChangeArrowheads="1"/>
          </p:cNvSpPr>
          <p:nvPr/>
        </p:nvSpPr>
        <p:spPr bwMode="auto">
          <a:xfrm>
            <a:off x="3276600" y="3733800"/>
            <a:ext cx="2438400" cy="609600"/>
          </a:xfrm>
          <a:custGeom>
            <a:avLst/>
            <a:gdLst>
              <a:gd name="T0" fmla="*/ 1785950 w 1785950"/>
              <a:gd name="T1" fmla="*/ 214314 h 428628"/>
              <a:gd name="T2" fmla="*/ 892975 w 1785950"/>
              <a:gd name="T3" fmla="*/ 428628 h 428628"/>
              <a:gd name="T4" fmla="*/ 0 w 1785950"/>
              <a:gd name="T5" fmla="*/ 214314 h 428628"/>
              <a:gd name="T6" fmla="*/ 892975 w 1785950"/>
              <a:gd name="T7" fmla="*/ 0 h 42862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0924 w 1785950"/>
              <a:gd name="T13" fmla="*/ 20924 h 428628"/>
              <a:gd name="T14" fmla="*/ 1765026 w 1785950"/>
              <a:gd name="T15" fmla="*/ 407704 h 428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5950" h="428628">
                <a:moveTo>
                  <a:pt x="71439" y="0"/>
                </a:moveTo>
                <a:lnTo>
                  <a:pt x="1785950" y="0"/>
                </a:lnTo>
                <a:lnTo>
                  <a:pt x="1785950" y="357189"/>
                </a:lnTo>
                <a:cubicBezTo>
                  <a:pt x="1785950" y="396643"/>
                  <a:pt x="1753965" y="428627"/>
                  <a:pt x="1714511" y="428628"/>
                </a:cubicBezTo>
                <a:lnTo>
                  <a:pt x="0" y="428628"/>
                </a:lnTo>
                <a:lnTo>
                  <a:pt x="0" y="71439"/>
                </a:lnTo>
                <a:cubicBezTo>
                  <a:pt x="0" y="31984"/>
                  <a:pt x="31984" y="0"/>
                  <a:pt x="71438" y="0"/>
                </a:cubicBezTo>
                <a:close/>
              </a:path>
            </a:pathLst>
          </a:custGeom>
          <a:noFill/>
          <a:ln w="762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Волостели</a:t>
            </a:r>
          </a:p>
        </p:txBody>
      </p: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533400" y="4953000"/>
            <a:ext cx="2438400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Собирали налоги</a:t>
            </a: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3200400" y="4800600"/>
            <a:ext cx="3048000" cy="1828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Следили за исполнением княжеских указов</a:t>
            </a:r>
          </a:p>
        </p:txBody>
      </p:sp>
      <p:sp>
        <p:nvSpPr>
          <p:cNvPr id="33" name="Скругленный прямоугольник 32"/>
          <p:cNvSpPr>
            <a:spLocks noChangeArrowheads="1"/>
          </p:cNvSpPr>
          <p:nvPr/>
        </p:nvSpPr>
        <p:spPr bwMode="auto">
          <a:xfrm>
            <a:off x="6553200" y="4953000"/>
            <a:ext cx="2324100" cy="1524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Чинили  суд и расправу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276600" y="1371600"/>
            <a:ext cx="2438400" cy="762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Уезды 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214546" y="214290"/>
            <a:ext cx="4191000" cy="685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Территория страны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2133600" y="4038600"/>
            <a:ext cx="114300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715000" y="3962400"/>
            <a:ext cx="1981200" cy="990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495800" y="4343400"/>
            <a:ext cx="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57600" y="3200400"/>
            <a:ext cx="0" cy="533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5257800" y="3200400"/>
            <a:ext cx="0" cy="533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895600" y="2133600"/>
            <a:ext cx="83820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029200" y="2133600"/>
            <a:ext cx="106680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4495800" y="914400"/>
            <a:ext cx="0" cy="457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6781800" y="381000"/>
            <a:ext cx="2052638" cy="4730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Местничество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6629400" y="1066800"/>
            <a:ext cx="2371725" cy="32162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Люди назначались на все должности в зависимости от знатности рода и от того, какие должности занимали их предки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57200" y="2133600"/>
            <a:ext cx="1668463" cy="4730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Кормление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228600" y="2819400"/>
            <a:ext cx="2057400" cy="16922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Содержание должностных лиц за счёт местного населения</a:t>
            </a:r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5715000" y="3276600"/>
            <a:ext cx="914400" cy="5334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H="1" flipV="1">
            <a:off x="2286000" y="3352800"/>
            <a:ext cx="990600" cy="5334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7772400" y="838200"/>
            <a:ext cx="0" cy="228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1295400" y="2590800"/>
            <a:ext cx="0" cy="228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3" grpId="0" animBg="1"/>
      <p:bldP spid="26" grpId="0" animBg="1"/>
      <p:bldP spid="33" grpId="0" animBg="1"/>
      <p:bldP spid="17426" grpId="0" animBg="1"/>
      <p:bldP spid="17427" grpId="0" animBg="1"/>
      <p:bldP spid="17442" grpId="0" animBg="1"/>
      <p:bldP spid="17443" grpId="0" animBg="1"/>
      <p:bldP spid="17444" grpId="0" animBg="1"/>
      <p:bldP spid="174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ru-RU" sz="4000" b="1" dirty="0">
                <a:solidFill>
                  <a:srgbClr val="CC0000"/>
                </a:solidFill>
              </a:rPr>
              <a:t>Преобразования в войске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1828800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ru-RU" b="1" dirty="0"/>
              <a:t>Увеличение численности войска.</a:t>
            </a:r>
          </a:p>
          <a:p>
            <a:r>
              <a:rPr lang="ru-RU" b="1" dirty="0"/>
              <a:t>Предоставление поместий служилым людям.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3352800"/>
            <a:ext cx="8229600" cy="1828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>
                <a:solidFill>
                  <a:srgbClr val="CC0000"/>
                </a:solidFill>
              </a:rPr>
              <a:t>Поместье</a:t>
            </a:r>
            <a:r>
              <a:rPr lang="ru-RU" sz="3200" b="1" dirty="0">
                <a:solidFill>
                  <a:srgbClr val="000099"/>
                </a:solidFill>
              </a:rPr>
              <a:t> – </a:t>
            </a:r>
            <a:r>
              <a:rPr lang="ru-RU" sz="3200" b="1" dirty="0"/>
              <a:t>земля, которую дворяне получали за службу.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>
                <a:solidFill>
                  <a:srgbClr val="CC0000"/>
                </a:solidFill>
              </a:rPr>
              <a:t>Помещик</a:t>
            </a:r>
            <a:r>
              <a:rPr lang="ru-RU" sz="3200" b="1" dirty="0">
                <a:solidFill>
                  <a:srgbClr val="000099"/>
                </a:solidFill>
              </a:rPr>
              <a:t> – </a:t>
            </a:r>
            <a:r>
              <a:rPr lang="ru-RU" sz="3200" b="1" dirty="0"/>
              <a:t>владелец поместья.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" y="5410200"/>
            <a:ext cx="8763000" cy="1219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/>
              <a:t>Создание единой военной организации – московского войска из помещиков.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 animBg="1"/>
      <p:bldP spid="7172" grpId="0" animBg="1"/>
      <p:bldP spid="71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715962"/>
          </a:xfrm>
          <a:ln w="76200">
            <a:solidFill>
              <a:srgbClr val="CC0000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CC0000"/>
                </a:solidFill>
              </a:rPr>
              <a:t>Землевладение на Руси в </a:t>
            </a:r>
            <a:r>
              <a:rPr lang="en-US" sz="3600" b="1">
                <a:solidFill>
                  <a:srgbClr val="CC0000"/>
                </a:solidFill>
              </a:rPr>
              <a:t>XV </a:t>
            </a:r>
            <a:r>
              <a:rPr lang="ru-RU" sz="3600" b="1">
                <a:solidFill>
                  <a:srgbClr val="CC0000"/>
                </a:solidFill>
              </a:rPr>
              <a:t>веке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4800" y="3581400"/>
            <a:ext cx="3886200" cy="1524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Дворцовые земли</a:t>
            </a:r>
            <a:r>
              <a:rPr lang="ru-RU" sz="2800" b="1">
                <a:solidFill>
                  <a:srgbClr val="000099"/>
                </a:solidFill>
              </a:rPr>
              <a:t> –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земли великого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князя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48200" y="3581400"/>
            <a:ext cx="3276600" cy="1524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Церковные и </a:t>
            </a:r>
          </a:p>
          <a:p>
            <a:pPr algn="ctr"/>
            <a:r>
              <a:rPr lang="ru-RU" sz="2800" b="1">
                <a:solidFill>
                  <a:srgbClr val="CC0000"/>
                </a:solidFill>
              </a:rPr>
              <a:t>монастырские </a:t>
            </a:r>
          </a:p>
          <a:p>
            <a:pPr algn="ctr"/>
            <a:r>
              <a:rPr lang="ru-RU" sz="2800" b="1">
                <a:solidFill>
                  <a:srgbClr val="CC0000"/>
                </a:solidFill>
              </a:rPr>
              <a:t>земли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0" y="1295400"/>
            <a:ext cx="3581400" cy="1981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Поместья </a:t>
            </a:r>
            <a:r>
              <a:rPr lang="ru-RU" sz="2800" b="1">
                <a:solidFill>
                  <a:srgbClr val="000099"/>
                </a:solidFill>
              </a:rPr>
              <a:t>–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земли,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предоставляемые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за службу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810000" y="5486400"/>
            <a:ext cx="3505200" cy="11430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Государственные </a:t>
            </a:r>
          </a:p>
          <a:p>
            <a:pPr algn="ctr"/>
            <a:r>
              <a:rPr lang="ru-RU" sz="2800" b="1">
                <a:solidFill>
                  <a:srgbClr val="CC0000"/>
                </a:solidFill>
              </a:rPr>
              <a:t>земли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4800" y="1219200"/>
            <a:ext cx="3124200" cy="1876425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C0000"/>
                </a:solidFill>
              </a:rPr>
              <a:t>Вотчины</a:t>
            </a:r>
            <a:r>
              <a:rPr lang="ru-RU" sz="2800" b="1">
                <a:solidFill>
                  <a:srgbClr val="000099"/>
                </a:solidFill>
              </a:rPr>
              <a:t> – земли,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передаваемые по наследству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3429000" y="990600"/>
            <a:ext cx="457200" cy="1143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3810000" y="990600"/>
            <a:ext cx="228600" cy="2590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4419600" y="990600"/>
            <a:ext cx="0" cy="449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4648200" y="990600"/>
            <a:ext cx="381000" cy="2590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4953000" y="990600"/>
            <a:ext cx="381000" cy="1219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447800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CC0000"/>
                </a:solidFill>
              </a:rPr>
              <a:t>Вторая половина </a:t>
            </a:r>
            <a:r>
              <a:rPr lang="en-US" sz="2800" b="1" dirty="0">
                <a:solidFill>
                  <a:srgbClr val="CC0000"/>
                </a:solidFill>
              </a:rPr>
              <a:t>XV </a:t>
            </a:r>
            <a:r>
              <a:rPr lang="ru-RU" sz="2800" b="1" dirty="0">
                <a:solidFill>
                  <a:srgbClr val="CC0000"/>
                </a:solidFill>
              </a:rPr>
              <a:t>века</a:t>
            </a:r>
            <a:r>
              <a:rPr lang="ru-RU" sz="2800" b="1" dirty="0">
                <a:solidFill>
                  <a:srgbClr val="000099"/>
                </a:solidFill>
              </a:rPr>
              <a:t> – окончательно утвердилось пашенное земледелие с трехпольным севооборотом</a:t>
            </a:r>
          </a:p>
        </p:txBody>
      </p:sp>
      <p:graphicFrame>
        <p:nvGraphicFramePr>
          <p:cNvPr id="9285" name="Group 69"/>
          <p:cNvGraphicFramePr>
            <a:graphicFrameLocks noGrp="1"/>
          </p:cNvGraphicFramePr>
          <p:nvPr/>
        </p:nvGraphicFramePr>
        <p:xfrm>
          <a:off x="214282" y="2000240"/>
          <a:ext cx="8712200" cy="41910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78050"/>
                <a:gridCol w="2178050"/>
                <a:gridCol w="2178050"/>
                <a:gridCol w="217805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Яровые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Озимые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Пар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Пар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Яровые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Озимые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148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Озимые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Яровые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152400"/>
            <a:ext cx="3505200" cy="868363"/>
          </a:xfrm>
          <a:ln w="76200">
            <a:solidFill>
              <a:srgbClr val="CC0000"/>
            </a:solidFill>
          </a:ln>
        </p:spPr>
        <p:txBody>
          <a:bodyPr/>
          <a:lstStyle/>
          <a:p>
            <a:r>
              <a:rPr lang="ru-RU" b="1">
                <a:solidFill>
                  <a:srgbClr val="CC0000"/>
                </a:solidFill>
              </a:rPr>
              <a:t>Крестьяне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1524000"/>
            <a:ext cx="3962400" cy="1981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Владельческие –</a:t>
            </a:r>
            <a:r>
              <a:rPr lang="ru-RU" sz="2400" b="1">
                <a:solidFill>
                  <a:srgbClr val="000099"/>
                </a:solidFill>
              </a:rPr>
              <a:t> крестьяне, проживавшие на землях помещиков и вотчинников 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257800" y="1524000"/>
            <a:ext cx="3733800" cy="21336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Черносошные –</a:t>
            </a:r>
            <a:r>
              <a:rPr lang="ru-RU" sz="3600" b="1">
                <a:solidFill>
                  <a:srgbClr val="000099"/>
                </a:solidFill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крестьяне, проживавшие на государственных землях   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3810000"/>
            <a:ext cx="4191000" cy="14478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Дворцовые –</a:t>
            </a:r>
            <a:br>
              <a:rPr lang="ru-RU" sz="3200" b="1">
                <a:solidFill>
                  <a:srgbClr val="000099"/>
                </a:solidFill>
              </a:rPr>
            </a:br>
            <a:r>
              <a:rPr lang="ru-RU" sz="2400" b="1">
                <a:solidFill>
                  <a:srgbClr val="000099"/>
                </a:solidFill>
              </a:rPr>
              <a:t>крестьяне, проживавшие на землях великого князя 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648200" y="3886200"/>
            <a:ext cx="4191000" cy="274320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Казаки –</a:t>
            </a:r>
            <a:r>
              <a:rPr lang="ru-RU" sz="2400" b="1">
                <a:solidFill>
                  <a:srgbClr val="000099"/>
                </a:solidFill>
              </a:rPr>
              <a:t>        («вольные люди») беглые крестьяне, жившие на окраинах страны, занимавшиеся земледелием и охраной границ   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505200" y="990600"/>
            <a:ext cx="0" cy="5334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267200" y="1066800"/>
            <a:ext cx="152400" cy="27432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724400" y="1066800"/>
            <a:ext cx="304800" cy="28194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715000" y="1066800"/>
            <a:ext cx="0" cy="4572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домашнего задания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Ответьте на вопросы теста?</a:t>
            </a:r>
          </a:p>
          <a:p>
            <a:pPr marL="514350" indent="-514350">
              <a:buNone/>
            </a:pPr>
            <a:r>
              <a:rPr lang="ru-RU" dirty="0" smtClean="0"/>
              <a:t>1)Процесс политического объединения русских земель и создания единого государства связан с князьями?</a:t>
            </a:r>
          </a:p>
          <a:p>
            <a:pPr marL="514350" indent="-514350">
              <a:buNone/>
            </a:pPr>
            <a:r>
              <a:rPr lang="ru-RU" dirty="0" smtClean="0"/>
              <a:t> а) Иван Данилович </a:t>
            </a:r>
            <a:r>
              <a:rPr lang="ru-RU" dirty="0" err="1" smtClean="0"/>
              <a:t>Калита</a:t>
            </a:r>
            <a:r>
              <a:rPr lang="ru-RU" dirty="0" smtClean="0"/>
              <a:t> и Дмитрий Донской</a:t>
            </a:r>
          </a:p>
          <a:p>
            <a:pPr marL="514350" indent="-514350">
              <a:buNone/>
            </a:pPr>
            <a:r>
              <a:rPr lang="ru-RU" dirty="0" smtClean="0"/>
              <a:t>б) Иван </a:t>
            </a:r>
            <a:r>
              <a:rPr lang="en-US" dirty="0" smtClean="0"/>
              <a:t>III</a:t>
            </a:r>
            <a:r>
              <a:rPr lang="ru-RU" dirty="0" smtClean="0"/>
              <a:t> и Василий </a:t>
            </a:r>
            <a:r>
              <a:rPr lang="en-US" dirty="0" smtClean="0"/>
              <a:t>III</a:t>
            </a:r>
          </a:p>
          <a:p>
            <a:pPr marL="514350" indent="-514350">
              <a:buNone/>
            </a:pPr>
            <a:r>
              <a:rPr lang="ru-RU" dirty="0" smtClean="0"/>
              <a:t>в) Юрий Данилович и Даниил Александрович</a:t>
            </a:r>
          </a:p>
          <a:p>
            <a:pPr marL="514350" indent="-514350">
              <a:buNone/>
            </a:pPr>
            <a:r>
              <a:rPr lang="ru-RU" dirty="0" smtClean="0"/>
              <a:t>г) Иван Грозный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Просмотр фильма «Судебник Ивана </a:t>
            </a:r>
            <a:r>
              <a:rPr lang="en-US" sz="2800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rgbClr val="FF0000"/>
                </a:solidFill>
              </a:rPr>
              <a:t> 1497 года»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7772400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ходу просмотра ответьте на поставленные вопросы?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Кто являлся главным судьей в государстве?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Какие имущественные отношения установлены в Судебнике?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Политика в отношении крестьян?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Что сделано для общественного спокойствия и благосостояния?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96963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C0000"/>
                </a:solidFill>
              </a:rPr>
              <a:t>1497 год – Судебник Ивана </a:t>
            </a:r>
            <a:r>
              <a:rPr lang="en-US" sz="3200" b="1" dirty="0">
                <a:solidFill>
                  <a:srgbClr val="CC0000"/>
                </a:solidFill>
              </a:rPr>
              <a:t>III – </a:t>
            </a:r>
            <a:r>
              <a:rPr lang="ru-RU" sz="3200" b="1" dirty="0">
                <a:solidFill>
                  <a:srgbClr val="CC0000"/>
                </a:solidFill>
              </a:rPr>
              <a:t>первый свод законов единого государства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7600"/>
          </a:xfrm>
          <a:ln w="76200"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99"/>
                </a:solidFill>
              </a:rPr>
              <a:t>Установлен единый срок перехода крестьян: неделя до Юрьева дня осеннего (26 ноября) и неделя после.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0099"/>
                </a:solidFill>
              </a:rPr>
              <a:t>Уходя от помещиков, крестьяне должны были заплатить ему пожилое – плату за проживание на земле (1 рубль с человека).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5486400"/>
            <a:ext cx="8229600" cy="10969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Введение Юрьева дня – первое ограничение крестьянской свободы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Подведем итоги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8686800" cy="578647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sz="3200" dirty="0" smtClean="0"/>
              <a:t>Как возвысилась великокняжеская власть, какие титулы носил Иван </a:t>
            </a:r>
            <a:r>
              <a:rPr lang="en-US" sz="3200" dirty="0" smtClean="0"/>
              <a:t>III</a:t>
            </a:r>
            <a:r>
              <a:rPr lang="ru-RU" sz="3200" dirty="0" smtClean="0"/>
              <a:t>?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Какие органы управления государством вы запомнили?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Как называлась земля, дававшаяся за службу и как звали владельца такой земли?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Что такое Судебник и каково его значение? Что такое Юрьев день?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 Можно ли сказать, что Иван </a:t>
            </a:r>
            <a:r>
              <a:rPr lang="en-US" sz="3200" dirty="0" smtClean="0"/>
              <a:t>III</a:t>
            </a:r>
            <a:r>
              <a:rPr lang="ru-RU" sz="3200" dirty="0" smtClean="0"/>
              <a:t> создал единое русское централизованное государство?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dirty="0" smtClean="0"/>
              <a:t>1) п. 21 </a:t>
            </a:r>
            <a:r>
              <a:rPr lang="ru-RU" sz="4000" dirty="0" err="1" smtClean="0"/>
              <a:t>перессказ</a:t>
            </a:r>
            <a:r>
              <a:rPr lang="ru-RU" sz="4000" dirty="0" smtClean="0"/>
              <a:t>, выучить новые понятия в конце параграфа.</a:t>
            </a:r>
          </a:p>
          <a:p>
            <a:pPr>
              <a:buNone/>
            </a:pPr>
            <a:r>
              <a:rPr lang="ru-RU" sz="4000" dirty="0" smtClean="0"/>
              <a:t>2)Вспомните курс русского языка и поработайте с новыми словами. Узнайте их происхождение, историзмами или архаизмами   они являются? В каком значении они употребляются сегодня или полностью исчезли?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7772400" cy="38052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2) Конец зависимости Руси от Орды связан с….?</a:t>
            </a:r>
          </a:p>
          <a:p>
            <a:pPr>
              <a:buNone/>
            </a:pPr>
            <a:r>
              <a:rPr lang="ru-RU" dirty="0" smtClean="0"/>
              <a:t>А) Битвой на реке </a:t>
            </a:r>
            <a:r>
              <a:rPr lang="ru-RU" dirty="0" err="1" smtClean="0"/>
              <a:t>Воже</a:t>
            </a:r>
            <a:r>
              <a:rPr lang="ru-RU" dirty="0" smtClean="0"/>
              <a:t> в 1378 г.,</a:t>
            </a:r>
          </a:p>
          <a:p>
            <a:pPr>
              <a:buNone/>
            </a:pPr>
            <a:r>
              <a:rPr lang="ru-RU" dirty="0" smtClean="0"/>
              <a:t>Б) Куликовской битвой 1380 г.,</a:t>
            </a:r>
          </a:p>
          <a:p>
            <a:pPr>
              <a:buNone/>
            </a:pPr>
            <a:r>
              <a:rPr lang="ru-RU" dirty="0" smtClean="0"/>
              <a:t>В) Стоянием на реке Угре 1480 г.,</a:t>
            </a:r>
          </a:p>
          <a:p>
            <a:pPr>
              <a:buNone/>
            </a:pPr>
            <a:r>
              <a:rPr lang="ru-RU" dirty="0" smtClean="0"/>
              <a:t>Г) Битвой на реке </a:t>
            </a:r>
            <a:r>
              <a:rPr lang="ru-RU" dirty="0" err="1" smtClean="0"/>
              <a:t>Шелони</a:t>
            </a:r>
            <a:r>
              <a:rPr lang="ru-RU" dirty="0" smtClean="0"/>
              <a:t> 1471 г.,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3) Самостоятельность Новгорода была ликвидирована?</a:t>
            </a:r>
          </a:p>
          <a:p>
            <a:pPr>
              <a:buNone/>
            </a:pPr>
            <a:r>
              <a:rPr lang="ru-RU" dirty="0" smtClean="0"/>
              <a:t>А) 1477 г.,</a:t>
            </a:r>
          </a:p>
          <a:p>
            <a:pPr>
              <a:buNone/>
            </a:pPr>
            <a:r>
              <a:rPr lang="ru-RU" dirty="0" smtClean="0"/>
              <a:t>Б) 1475 г.,</a:t>
            </a:r>
          </a:p>
          <a:p>
            <a:pPr>
              <a:buNone/>
            </a:pPr>
            <a:r>
              <a:rPr lang="ru-RU" dirty="0" smtClean="0"/>
              <a:t>В) 1478 г.,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682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Соотнесите московских князей и их достижения?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642917"/>
          <a:ext cx="8472488" cy="603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244"/>
                <a:gridCol w="4236244"/>
              </a:tblGrid>
              <a:tr h="370400">
                <a:tc>
                  <a:txBody>
                    <a:bodyPr/>
                    <a:lstStyle/>
                    <a:p>
                      <a:r>
                        <a:rPr lang="ru-RU" dirty="0" smtClean="0"/>
                        <a:t>Князья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Достижения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Даниил Александрович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 </a:t>
                      </a:r>
                      <a:r>
                        <a:rPr lang="ru-RU" baseline="0" dirty="0" smtClean="0"/>
                        <a:t> Отвоевал у смоленского князя Можайск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ru-RU" dirty="0" smtClean="0"/>
                        <a:t>2. Юрий Данилович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Получил право сбора дани для Орды со всех русских земель</a:t>
                      </a:r>
                      <a:endParaRPr lang="ru-RU" dirty="0"/>
                    </a:p>
                  </a:txBody>
                  <a:tcPr/>
                </a:tc>
              </a:tr>
              <a:tr h="913316">
                <a:tc>
                  <a:txBody>
                    <a:bodyPr/>
                    <a:lstStyle/>
                    <a:p>
                      <a:r>
                        <a:rPr lang="ru-RU" dirty="0" smtClean="0"/>
                        <a:t>3. Иван Данилович </a:t>
                      </a:r>
                      <a:r>
                        <a:rPr lang="ru-RU" dirty="0" err="1" smtClean="0"/>
                        <a:t>Калита</a:t>
                      </a:r>
                      <a:r>
                        <a:rPr lang="ru-RU" dirty="0" smtClean="0"/>
                        <a:t>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Присоединил к московскому государству</a:t>
                      </a:r>
                      <a:r>
                        <a:rPr lang="ru-RU" baseline="0" dirty="0" smtClean="0"/>
                        <a:t> Коломну, Переславль, Серпухов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ru-RU" dirty="0" smtClean="0"/>
                        <a:t>4. Дмитрий</a:t>
                      </a:r>
                      <a:r>
                        <a:rPr lang="ru-RU" baseline="0" dirty="0" smtClean="0"/>
                        <a:t> Донской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При нем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Едигей</a:t>
                      </a:r>
                      <a:r>
                        <a:rPr lang="ru-RU" baseline="0" dirty="0" smtClean="0"/>
                        <a:t> совершил поход на Москву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ru-RU" dirty="0" smtClean="0"/>
                        <a:t>5. Василий </a:t>
                      </a: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 Участник феодальной войны во второй четверти </a:t>
                      </a:r>
                      <a:r>
                        <a:rPr lang="en-US" dirty="0" smtClean="0"/>
                        <a:t>XV</a:t>
                      </a:r>
                      <a:r>
                        <a:rPr lang="ru-RU" dirty="0" smtClean="0"/>
                        <a:t> века</a:t>
                      </a:r>
                      <a:endParaRPr lang="ru-RU" dirty="0"/>
                    </a:p>
                  </a:txBody>
                  <a:tcPr/>
                </a:tc>
              </a:tr>
              <a:tr h="913316">
                <a:tc>
                  <a:txBody>
                    <a:bodyPr/>
                    <a:lstStyle/>
                    <a:p>
                      <a:r>
                        <a:rPr lang="ru-RU" dirty="0" smtClean="0"/>
                        <a:t>6. Василий </a:t>
                      </a:r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Е. Создатель единого русского государства,  присоединил Новгород, Тверь,</a:t>
                      </a:r>
                      <a:r>
                        <a:rPr lang="ru-RU" baseline="0" dirty="0" smtClean="0"/>
                        <a:t> освободил от ордынского ига</a:t>
                      </a:r>
                      <a:endParaRPr lang="ru-RU" dirty="0"/>
                    </a:p>
                  </a:txBody>
                  <a:tcPr/>
                </a:tc>
              </a:tr>
              <a:tr h="623239">
                <a:tc>
                  <a:txBody>
                    <a:bodyPr/>
                    <a:lstStyle/>
                    <a:p>
                      <a:r>
                        <a:rPr lang="ru-RU" dirty="0" smtClean="0"/>
                        <a:t>7. Иван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III</a:t>
                      </a:r>
                      <a:r>
                        <a:rPr lang="ru-RU" baseline="0" dirty="0" smtClean="0"/>
                        <a:t>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Ж. Завершил процесс объединения русских земель </a:t>
                      </a:r>
                      <a:endParaRPr lang="ru-RU" dirty="0"/>
                    </a:p>
                  </a:txBody>
                  <a:tcPr/>
                </a:tc>
              </a:tr>
              <a:tr h="623239">
                <a:tc>
                  <a:txBody>
                    <a:bodyPr/>
                    <a:lstStyle/>
                    <a:p>
                      <a:r>
                        <a:rPr lang="ru-RU" dirty="0" smtClean="0"/>
                        <a:t>8. Василий </a:t>
                      </a: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З. Победил на Куликовом</a:t>
                      </a:r>
                      <a:r>
                        <a:rPr lang="ru-RU" baseline="0" dirty="0" smtClean="0"/>
                        <a:t> поле 1380 г.,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682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Соотнесите московских князей и их достижения?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642917"/>
          <a:ext cx="8472488" cy="603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244"/>
                <a:gridCol w="4236244"/>
              </a:tblGrid>
              <a:tr h="370400">
                <a:tc>
                  <a:txBody>
                    <a:bodyPr/>
                    <a:lstStyle/>
                    <a:p>
                      <a:r>
                        <a:rPr lang="ru-RU" dirty="0" smtClean="0"/>
                        <a:t>Князья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Достижения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Даниил Александрович     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 </a:t>
                      </a:r>
                      <a:r>
                        <a:rPr lang="ru-RU" baseline="0" dirty="0" smtClean="0"/>
                        <a:t> Отвоевал у смоленского князя Можайск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ru-RU" dirty="0" smtClean="0"/>
                        <a:t>2. Юрий Данилович                   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Получил право сбора дани для Орды со всех русских земель</a:t>
                      </a:r>
                      <a:endParaRPr lang="ru-RU" dirty="0"/>
                    </a:p>
                  </a:txBody>
                  <a:tcPr/>
                </a:tc>
              </a:tr>
              <a:tr h="913316">
                <a:tc>
                  <a:txBody>
                    <a:bodyPr/>
                    <a:lstStyle/>
                    <a:p>
                      <a:r>
                        <a:rPr lang="ru-RU" dirty="0" smtClean="0"/>
                        <a:t>3. Иван Данилович </a:t>
                      </a:r>
                      <a:r>
                        <a:rPr lang="ru-RU" dirty="0" err="1" smtClean="0"/>
                        <a:t>Калита</a:t>
                      </a:r>
                      <a:r>
                        <a:rPr lang="ru-RU" dirty="0" smtClean="0"/>
                        <a:t>      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Присоединил к московскому государству</a:t>
                      </a:r>
                      <a:r>
                        <a:rPr lang="ru-RU" baseline="0" dirty="0" smtClean="0"/>
                        <a:t> Коломну, Переславль, Серпухов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ru-RU" dirty="0" smtClean="0"/>
                        <a:t>4. Дмитрий</a:t>
                      </a:r>
                      <a:r>
                        <a:rPr lang="ru-RU" baseline="0" dirty="0" smtClean="0"/>
                        <a:t> Донской                    З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При нем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Едигей</a:t>
                      </a:r>
                      <a:r>
                        <a:rPr lang="ru-RU" baseline="0" dirty="0" smtClean="0"/>
                        <a:t> совершил поход на Москву</a:t>
                      </a:r>
                      <a:endParaRPr lang="ru-RU" dirty="0"/>
                    </a:p>
                  </a:txBody>
                  <a:tcPr/>
                </a:tc>
              </a:tr>
              <a:tr h="639321">
                <a:tc>
                  <a:txBody>
                    <a:bodyPr/>
                    <a:lstStyle/>
                    <a:p>
                      <a:r>
                        <a:rPr lang="ru-RU" dirty="0" smtClean="0"/>
                        <a:t>5. Василий </a:t>
                      </a: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                                  Г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 Участник феодальной войны во второй четверти </a:t>
                      </a:r>
                      <a:r>
                        <a:rPr lang="en-US" dirty="0" smtClean="0"/>
                        <a:t>XV</a:t>
                      </a:r>
                      <a:r>
                        <a:rPr lang="ru-RU" dirty="0" smtClean="0"/>
                        <a:t> века</a:t>
                      </a:r>
                      <a:endParaRPr lang="ru-RU" dirty="0"/>
                    </a:p>
                  </a:txBody>
                  <a:tcPr/>
                </a:tc>
              </a:tr>
              <a:tr h="913316">
                <a:tc>
                  <a:txBody>
                    <a:bodyPr/>
                    <a:lstStyle/>
                    <a:p>
                      <a:r>
                        <a:rPr lang="ru-RU" dirty="0" smtClean="0"/>
                        <a:t>6. Василий </a:t>
                      </a:r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                               Д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Е. Создатель единого русского государства,  присоединил Новгород, Тверь,</a:t>
                      </a:r>
                      <a:r>
                        <a:rPr lang="ru-RU" baseline="0" dirty="0" smtClean="0"/>
                        <a:t> освободил от ордынского ига</a:t>
                      </a:r>
                      <a:endParaRPr lang="ru-RU" dirty="0"/>
                    </a:p>
                  </a:txBody>
                  <a:tcPr/>
                </a:tc>
              </a:tr>
              <a:tr h="623239">
                <a:tc>
                  <a:txBody>
                    <a:bodyPr/>
                    <a:lstStyle/>
                    <a:p>
                      <a:r>
                        <a:rPr lang="ru-RU" dirty="0" smtClean="0"/>
                        <a:t>7. Иван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III</a:t>
                      </a:r>
                      <a:r>
                        <a:rPr lang="ru-RU" baseline="0" dirty="0" smtClean="0"/>
                        <a:t>                                       Е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Ж. Завершил процесс объединения русских земель </a:t>
                      </a:r>
                      <a:endParaRPr lang="ru-RU" dirty="0"/>
                    </a:p>
                  </a:txBody>
                  <a:tcPr/>
                </a:tc>
              </a:tr>
              <a:tr h="623239">
                <a:tc>
                  <a:txBody>
                    <a:bodyPr/>
                    <a:lstStyle/>
                    <a:p>
                      <a:r>
                        <a:rPr lang="ru-RU" dirty="0" smtClean="0"/>
                        <a:t>8. Василий </a:t>
                      </a: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                              Ж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З. Победил на Куликовом</a:t>
                      </a:r>
                      <a:r>
                        <a:rPr lang="ru-RU" baseline="0" dirty="0" smtClean="0"/>
                        <a:t> поле 1380 г.,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14400" y="857231"/>
            <a:ext cx="7772400" cy="4571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Проанализируйте карту образования единого русского государства?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17" descr="Русское_го-во1462–15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857232"/>
            <a:ext cx="7500990" cy="587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229600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Московское государство в конце </a:t>
            </a:r>
            <a:r>
              <a:rPr smtClean="0"/>
              <a:t>XV</a:t>
            </a:r>
            <a:r>
              <a:rPr lang="ru-RU" dirty="0" smtClean="0"/>
              <a:t> – начале </a:t>
            </a:r>
            <a:r>
              <a:rPr smtClean="0"/>
              <a:t>XVI</a:t>
            </a:r>
            <a:r>
              <a:rPr lang="ru-RU" dirty="0" smtClean="0"/>
              <a:t> 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Как Возвысилась великокняжеская власть, Иван </a:t>
            </a:r>
            <a:r>
              <a:rPr lang="en-US" dirty="0" smtClean="0"/>
              <a:t>III</a:t>
            </a:r>
            <a:r>
              <a:rPr lang="ru-RU" dirty="0" smtClean="0"/>
              <a:t> – «Государь всея Руси, царь, самодержец»</a:t>
            </a:r>
          </a:p>
          <a:p>
            <a:pPr marL="514350" indent="-514350">
              <a:buAutoNum type="arabicPeriod"/>
            </a:pPr>
            <a:r>
              <a:rPr lang="ru-RU" dirty="0" smtClean="0"/>
              <a:t>Узнать какие органы управления существовали в государстве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Изменения в порядке землевладения и войске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Изучить Судебник Ивана </a:t>
            </a:r>
            <a:r>
              <a:rPr lang="en-US" dirty="0" smtClean="0"/>
              <a:t>III</a:t>
            </a:r>
            <a:r>
              <a:rPr lang="ru-RU" dirty="0" smtClean="0"/>
              <a:t> 1497 года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256</TotalTime>
  <Words>968</Words>
  <PresentationFormat>Экран (4:3)</PresentationFormat>
  <Paragraphs>168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Московское государство в конце XV – начале XVI века</vt:lpstr>
      <vt:lpstr>Проверка домашнего задания</vt:lpstr>
      <vt:lpstr>Слайд 3</vt:lpstr>
      <vt:lpstr>Слайд 4</vt:lpstr>
      <vt:lpstr>Соотнесите московских князей и их достижения?</vt:lpstr>
      <vt:lpstr>Соотнесите московских князей и их достижения?</vt:lpstr>
      <vt:lpstr>Проанализируйте карту образования единого русского государства?</vt:lpstr>
      <vt:lpstr>Московское государство в конце XV – начале XVI века</vt:lpstr>
      <vt:lpstr>Задачи урока</vt:lpstr>
      <vt:lpstr>Проблемный вопрос урока?</vt:lpstr>
      <vt:lpstr>Возвышение великокняжеской власти</vt:lpstr>
      <vt:lpstr>1462-1505 гг. – правление Ивана III</vt:lpstr>
      <vt:lpstr>Органы управления государством</vt:lpstr>
      <vt:lpstr>Дворецкий</vt:lpstr>
      <vt:lpstr>Слайд 15</vt:lpstr>
      <vt:lpstr>Преобразования в войске</vt:lpstr>
      <vt:lpstr>Землевладение на Руси в XV веке </vt:lpstr>
      <vt:lpstr>Вторая половина XV века – окончательно утвердилось пашенное земледелие с трехпольным севооборотом</vt:lpstr>
      <vt:lpstr>Крестьяне </vt:lpstr>
      <vt:lpstr>Просмотр фильма «Судебник Ивана III 1497 года»</vt:lpstr>
      <vt:lpstr>1497 год – Судебник Ивана III – первый свод законов единого государства</vt:lpstr>
      <vt:lpstr>Подведем итоги</vt:lpstr>
      <vt:lpstr>Домашнее задание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Московское государство в конце XV – начале XVI века</dc:title>
  <dc:creator>Олег</dc:creator>
  <cp:lastModifiedBy>Deafult User</cp:lastModifiedBy>
  <cp:revision>17</cp:revision>
  <dcterms:created xsi:type="dcterms:W3CDTF">2014-04-13T17:11:54Z</dcterms:created>
  <dcterms:modified xsi:type="dcterms:W3CDTF">2015-10-03T13:05:17Z</dcterms:modified>
</cp:coreProperties>
</file>