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57" r:id="rId3"/>
    <p:sldId id="258" r:id="rId4"/>
    <p:sldId id="259" r:id="rId5"/>
    <p:sldId id="266" r:id="rId6"/>
    <p:sldId id="267" r:id="rId7"/>
    <p:sldId id="260" r:id="rId8"/>
    <p:sldId id="261" r:id="rId9"/>
    <p:sldId id="262" r:id="rId10"/>
    <p:sldId id="263" r:id="rId11"/>
    <p:sldId id="264" r:id="rId12"/>
    <p:sldId id="265"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615" autoAdjust="0"/>
    <p:restoredTop sz="86391" autoAdjust="0"/>
  </p:normalViewPr>
  <p:slideViewPr>
    <p:cSldViewPr>
      <p:cViewPr>
        <p:scale>
          <a:sx n="100" d="100"/>
          <a:sy n="100" d="100"/>
        </p:scale>
        <p:origin x="-894" y="-582"/>
      </p:cViewPr>
      <p:guideLst>
        <p:guide orient="horz" pos="2160"/>
        <p:guide pos="2880"/>
      </p:guideLst>
    </p:cSldViewPr>
  </p:slideViewPr>
  <p:outlineViewPr>
    <p:cViewPr>
      <p:scale>
        <a:sx n="33" d="100"/>
        <a:sy n="33" d="100"/>
      </p:scale>
      <p:origin x="228" y="2739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plotArea>
      <c:layout>
        <c:manualLayout>
          <c:layoutTarget val="inner"/>
          <c:xMode val="edge"/>
          <c:yMode val="edge"/>
          <c:x val="9.467246857300736E-2"/>
          <c:y val="2.7382899238606231E-2"/>
          <c:w val="0.76751167288299493"/>
          <c:h val="0.77901526790323516"/>
        </c:manualLayout>
      </c:layout>
      <c:barChart>
        <c:barDir val="col"/>
        <c:grouping val="clustered"/>
        <c:ser>
          <c:idx val="0"/>
          <c:order val="0"/>
          <c:tx>
            <c:strRef>
              <c:f>Лист1!$B$1</c:f>
              <c:strCache>
                <c:ptCount val="1"/>
                <c:pt idx="0">
                  <c:v>Ряд 1</c:v>
                </c:pt>
              </c:strCache>
            </c:strRef>
          </c:tx>
          <c:cat>
            <c:strRef>
              <c:f>Лист1!$A$2:$A$5</c:f>
              <c:strCache>
                <c:ptCount val="3"/>
                <c:pt idx="0">
                  <c:v>рост барщины</c:v>
                </c:pt>
                <c:pt idx="1">
                  <c:v>рост ден. Оброка</c:v>
                </c:pt>
                <c:pt idx="2">
                  <c:v>рост натур. Оброка</c:v>
                </c:pt>
              </c:strCache>
            </c:strRef>
          </c:cat>
          <c:val>
            <c:numRef>
              <c:f>Лист1!$B$2:$B$5</c:f>
              <c:numCache>
                <c:formatCode>General</c:formatCode>
                <c:ptCount val="4"/>
                <c:pt idx="0">
                  <c:v>0.60000000000000009</c:v>
                </c:pt>
                <c:pt idx="1">
                  <c:v>2.5</c:v>
                </c:pt>
                <c:pt idx="2">
                  <c:v>6</c:v>
                </c:pt>
                <c:pt idx="3">
                  <c:v>0</c:v>
                </c:pt>
              </c:numCache>
            </c:numRef>
          </c:val>
        </c:ser>
        <c:ser>
          <c:idx val="1"/>
          <c:order val="1"/>
          <c:tx>
            <c:strRef>
              <c:f>Лист1!$C$1</c:f>
              <c:strCache>
                <c:ptCount val="1"/>
                <c:pt idx="0">
                  <c:v>Ряд 2</c:v>
                </c:pt>
              </c:strCache>
            </c:strRef>
          </c:tx>
          <c:cat>
            <c:strRef>
              <c:f>Лист1!$A$2:$A$5</c:f>
              <c:strCache>
                <c:ptCount val="3"/>
                <c:pt idx="0">
                  <c:v>рост барщины</c:v>
                </c:pt>
                <c:pt idx="1">
                  <c:v>рост ден. Оброка</c:v>
                </c:pt>
                <c:pt idx="2">
                  <c:v>рост натур. Оброка</c:v>
                </c:pt>
              </c:strCache>
            </c:strRef>
          </c:cat>
          <c:val>
            <c:numRef>
              <c:f>Лист1!$C$2:$C$5</c:f>
              <c:numCache>
                <c:formatCode>General</c:formatCode>
                <c:ptCount val="4"/>
                <c:pt idx="0">
                  <c:v>1.2</c:v>
                </c:pt>
                <c:pt idx="1">
                  <c:v>5</c:v>
                </c:pt>
                <c:pt idx="2">
                  <c:v>20</c:v>
                </c:pt>
                <c:pt idx="3">
                  <c:v>0</c:v>
                </c:pt>
              </c:numCache>
            </c:numRef>
          </c:val>
        </c:ser>
        <c:ser>
          <c:idx val="2"/>
          <c:order val="2"/>
          <c:tx>
            <c:strRef>
              <c:f>Лист1!$D$1</c:f>
              <c:strCache>
                <c:ptCount val="1"/>
                <c:pt idx="0">
                  <c:v>Ряд 3</c:v>
                </c:pt>
              </c:strCache>
            </c:strRef>
          </c:tx>
          <c:cat>
            <c:strRef>
              <c:f>Лист1!$A$2:$A$5</c:f>
              <c:strCache>
                <c:ptCount val="3"/>
                <c:pt idx="0">
                  <c:v>рост барщины</c:v>
                </c:pt>
                <c:pt idx="1">
                  <c:v>рост ден. Оброка</c:v>
                </c:pt>
                <c:pt idx="2">
                  <c:v>рост натур. Оброка</c:v>
                </c:pt>
              </c:strCache>
            </c:strRef>
          </c:cat>
          <c:val>
            <c:numRef>
              <c:f>Лист1!$D$2:$D$5</c:f>
              <c:numCache>
                <c:formatCode>General</c:formatCode>
                <c:ptCount val="4"/>
                <c:pt idx="0">
                  <c:v>0</c:v>
                </c:pt>
                <c:pt idx="1">
                  <c:v>0</c:v>
                </c:pt>
                <c:pt idx="2">
                  <c:v>0</c:v>
                </c:pt>
                <c:pt idx="3">
                  <c:v>0</c:v>
                </c:pt>
              </c:numCache>
            </c:numRef>
          </c:val>
        </c:ser>
        <c:axId val="62154240"/>
        <c:axId val="62155776"/>
      </c:barChart>
      <c:catAx>
        <c:axId val="62154240"/>
        <c:scaling>
          <c:orientation val="minMax"/>
        </c:scaling>
        <c:axPos val="b"/>
        <c:tickLblPos val="nextTo"/>
        <c:crossAx val="62155776"/>
        <c:crosses val="autoZero"/>
        <c:auto val="1"/>
        <c:lblAlgn val="ctr"/>
        <c:lblOffset val="100"/>
      </c:catAx>
      <c:valAx>
        <c:axId val="62155776"/>
        <c:scaling>
          <c:orientation val="minMax"/>
        </c:scaling>
        <c:axPos val="l"/>
        <c:majorGridlines/>
        <c:numFmt formatCode="General" sourceLinked="1"/>
        <c:tickLblPos val="nextTo"/>
        <c:crossAx val="62154240"/>
        <c:crosses val="autoZero"/>
        <c:crossBetween val="between"/>
      </c:valAx>
    </c:plotArea>
    <c:plotVisOnly val="1"/>
  </c:chart>
  <c:txPr>
    <a:bodyPr/>
    <a:lstStyle/>
    <a:p>
      <a:pPr>
        <a:defRPr sz="1800"/>
      </a:pPr>
      <a:endParaRPr lang="ru-RU"/>
    </a:p>
  </c:txPr>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27.09.2015</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27.09.2015</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27.09.2015</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27.09.2015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27.09.2015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27.09.2015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27.09.2015</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27.09.2015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27.09.2015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4">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27.09.2015</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Крестьянская реформа 1861 г.</a:t>
            </a:r>
            <a:endParaRPr lang="ru-RU" dirty="0"/>
          </a:p>
        </p:txBody>
      </p:sp>
      <p:sp>
        <p:nvSpPr>
          <p:cNvPr id="3" name="Подзаголовок 2"/>
          <p:cNvSpPr>
            <a:spLocks noGrp="1"/>
          </p:cNvSpPr>
          <p:nvPr>
            <p:ph type="subTitle" idx="1"/>
          </p:nvPr>
        </p:nvSpPr>
        <p:spPr/>
        <p:txBody>
          <a:bodyPr>
            <a:normAutofit fontScale="55000" lnSpcReduction="20000"/>
          </a:bodyPr>
          <a:lstStyle/>
          <a:p>
            <a:r>
              <a:rPr lang="ru-RU" sz="3100" dirty="0" smtClean="0"/>
              <a:t>Презентацию подготовила учитель истории МБОУ СОШ № 39 </a:t>
            </a:r>
            <a:r>
              <a:rPr lang="ru-RU" sz="3100" dirty="0" err="1" smtClean="0"/>
              <a:t>х.Трудобеликовского</a:t>
            </a:r>
            <a:r>
              <a:rPr lang="ru-RU" sz="3100" dirty="0" smtClean="0"/>
              <a:t> Красноармейского района Краснодарского края </a:t>
            </a:r>
          </a:p>
          <a:p>
            <a:r>
              <a:rPr lang="ru-RU" sz="3100" dirty="0" smtClean="0"/>
              <a:t>Реутова Е.И.</a:t>
            </a:r>
            <a:endParaRPr lang="ru-RU" dirty="0"/>
          </a:p>
        </p:txBody>
      </p:sp>
      <p:sp>
        <p:nvSpPr>
          <p:cNvPr id="3074" name="AutoShape 2" descr="Картинки по запросу александр 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76" name="AutoShape 4" descr="Картинки по запросу александр 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Выкупная операция</a:t>
            </a:r>
            <a:endParaRPr lang="ru-RU" dirty="0"/>
          </a:p>
        </p:txBody>
      </p:sp>
      <p:sp>
        <p:nvSpPr>
          <p:cNvPr id="3" name="Содержимое 2"/>
          <p:cNvSpPr>
            <a:spLocks noGrp="1"/>
          </p:cNvSpPr>
          <p:nvPr>
            <p:ph idx="1"/>
          </p:nvPr>
        </p:nvSpPr>
        <p:spPr/>
        <p:txBody>
          <a:bodyPr>
            <a:normAutofit fontScale="77500" lnSpcReduction="20000"/>
          </a:bodyPr>
          <a:lstStyle/>
          <a:p>
            <a:pPr lvl="0"/>
            <a:r>
              <a:rPr lang="ru-RU" dirty="0" smtClean="0"/>
              <a:t>20-25 % стоимости земли крестьянин платит помещику</a:t>
            </a:r>
          </a:p>
          <a:p>
            <a:pPr lvl="0"/>
            <a:r>
              <a:rPr lang="ru-RU" dirty="0" smtClean="0"/>
              <a:t>75-80 % стоимости земли помещику возмещает государство</a:t>
            </a:r>
          </a:p>
          <a:p>
            <a:pPr lvl="0"/>
            <a:r>
              <a:rPr lang="ru-RU" dirty="0" smtClean="0"/>
              <a:t>На 49 лет государство выдает крестьянину кредит с начислением 6% годовых на сумму долга</a:t>
            </a:r>
          </a:p>
          <a:p>
            <a:pPr lvl="0"/>
            <a:r>
              <a:rPr lang="ru-RU" dirty="0" smtClean="0"/>
              <a:t>После этого отказаться от выкупной операции нельзя</a:t>
            </a:r>
          </a:p>
          <a:p>
            <a:pPr>
              <a:buNone/>
            </a:pPr>
            <a:r>
              <a:rPr lang="ru-RU" b="1" dirty="0" smtClean="0"/>
              <a:t>      Пункт 17 – порядок управления крестьянской общиной</a:t>
            </a:r>
          </a:p>
          <a:p>
            <a:pPr lvl="0"/>
            <a:r>
              <a:rPr lang="ru-RU" dirty="0" smtClean="0"/>
              <a:t>Государство вело расчет за землю с крестьянской общиной</a:t>
            </a:r>
          </a:p>
          <a:p>
            <a:r>
              <a:rPr lang="ru-RU" dirty="0" smtClean="0"/>
              <a:t>Учреждался специальный институт мировых посредников, назначавшихся из дворян, которые в течение двух лет совместно с сельскими старостами составляли уставные грамоты, где определялись условия освобождения каждой конкретной крестьянской семьи</a:t>
            </a:r>
          </a:p>
          <a:p>
            <a:endParaRPr lang="ru-RU"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Значение и последствия реформы</a:t>
            </a:r>
            <a:endParaRPr lang="ru-RU" dirty="0"/>
          </a:p>
        </p:txBody>
      </p:sp>
      <p:sp>
        <p:nvSpPr>
          <p:cNvPr id="3" name="Содержимое 2"/>
          <p:cNvSpPr>
            <a:spLocks noGrp="1"/>
          </p:cNvSpPr>
          <p:nvPr>
            <p:ph sz="half" idx="1"/>
          </p:nvPr>
        </p:nvSpPr>
        <p:spPr/>
        <p:txBody>
          <a:bodyPr>
            <a:normAutofit fontScale="32500" lnSpcReduction="20000"/>
          </a:bodyPr>
          <a:lstStyle/>
          <a:p>
            <a:pPr>
              <a:buNone/>
            </a:pPr>
            <a:r>
              <a:rPr lang="ru-RU" sz="8600" b="1" dirty="0" smtClean="0"/>
              <a:t>         Прогрессивные черты реформы</a:t>
            </a:r>
            <a:endParaRPr lang="ru-RU" sz="8600" dirty="0" smtClean="0"/>
          </a:p>
          <a:p>
            <a:pPr lvl="0"/>
            <a:r>
              <a:rPr lang="ru-RU" sz="5500" b="1" dirty="0" smtClean="0"/>
              <a:t>Реформа 1861 года способствовала развитию капитализма в России</a:t>
            </a:r>
          </a:p>
          <a:p>
            <a:pPr lvl="0"/>
            <a:r>
              <a:rPr lang="ru-RU" sz="5500" b="1" dirty="0" smtClean="0"/>
              <a:t>Эффективному  использованию факторов производства </a:t>
            </a:r>
          </a:p>
          <a:p>
            <a:pPr lvl="0"/>
            <a:r>
              <a:rPr lang="ru-RU" sz="5500" b="1" dirty="0" smtClean="0"/>
              <a:t>Формирование рынка рабочей силы и буржуазии из крестьянства; толчок к процессу социального расслоения крестьян</a:t>
            </a:r>
          </a:p>
          <a:p>
            <a:pPr lvl="0"/>
            <a:r>
              <a:rPr lang="ru-RU" sz="5500" b="1" dirty="0" smtClean="0"/>
              <a:t>Крестьяне получили свободу и гражданские права</a:t>
            </a:r>
            <a:endParaRPr lang="ru-RU" sz="3700" b="1" dirty="0" smtClean="0"/>
          </a:p>
          <a:p>
            <a:pPr>
              <a:buNone/>
            </a:pPr>
            <a:endParaRPr lang="ru-RU" sz="3400" b="1" dirty="0"/>
          </a:p>
        </p:txBody>
      </p:sp>
      <p:sp>
        <p:nvSpPr>
          <p:cNvPr id="4" name="Содержимое 3"/>
          <p:cNvSpPr>
            <a:spLocks noGrp="1"/>
          </p:cNvSpPr>
          <p:nvPr>
            <p:ph sz="half" idx="2"/>
          </p:nvPr>
        </p:nvSpPr>
        <p:spPr/>
        <p:txBody>
          <a:bodyPr>
            <a:normAutofit fontScale="32500" lnSpcReduction="20000"/>
          </a:bodyPr>
          <a:lstStyle/>
          <a:p>
            <a:pPr>
              <a:buNone/>
            </a:pPr>
            <a:r>
              <a:rPr lang="ru-RU" sz="8600" b="1" dirty="0" smtClean="0"/>
              <a:t>         Крепостнические  черты реформы</a:t>
            </a:r>
            <a:endParaRPr lang="ru-RU" sz="8600" dirty="0" smtClean="0"/>
          </a:p>
          <a:p>
            <a:pPr lvl="0"/>
            <a:r>
              <a:rPr lang="ru-RU" sz="4900" b="1" dirty="0" smtClean="0"/>
              <a:t>Сохранение феодального сословного строя и феодальных повинностей</a:t>
            </a:r>
          </a:p>
          <a:p>
            <a:pPr lvl="0"/>
            <a:r>
              <a:rPr lang="ru-RU" sz="4900" b="1" dirty="0" smtClean="0"/>
              <a:t>Незыблемость крестьянской общины</a:t>
            </a:r>
          </a:p>
          <a:p>
            <a:pPr lvl="0"/>
            <a:r>
              <a:rPr lang="ru-RU" sz="4900" b="1" dirty="0" smtClean="0"/>
              <a:t>Малоземелье крестьян, преобладание «отрезков»</a:t>
            </a:r>
          </a:p>
          <a:p>
            <a:pPr lvl="0"/>
            <a:r>
              <a:rPr lang="ru-RU" sz="4900" b="1" dirty="0" smtClean="0"/>
              <a:t>Отсутствие частной собственности крестьян на землю</a:t>
            </a:r>
          </a:p>
          <a:p>
            <a:pPr lvl="0"/>
            <a:r>
              <a:rPr lang="ru-RU" sz="4900" b="1" dirty="0" smtClean="0"/>
              <a:t>Непомерные выкупные платежи вели к подрыву крестьянского хозяйства</a:t>
            </a:r>
          </a:p>
          <a:p>
            <a:endParaRPr lang="ru-RU" sz="3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Значение и последствия реформы</a:t>
            </a:r>
            <a:endParaRPr lang="ru-RU" dirty="0"/>
          </a:p>
        </p:txBody>
      </p:sp>
      <p:sp>
        <p:nvSpPr>
          <p:cNvPr id="3" name="Содержимое 2"/>
          <p:cNvSpPr>
            <a:spLocks noGrp="1"/>
          </p:cNvSpPr>
          <p:nvPr>
            <p:ph idx="1"/>
          </p:nvPr>
        </p:nvSpPr>
        <p:spPr/>
        <p:txBody>
          <a:bodyPr>
            <a:normAutofit fontScale="62500" lnSpcReduction="20000"/>
          </a:bodyPr>
          <a:lstStyle/>
          <a:p>
            <a:r>
              <a:rPr lang="ru-RU" b="1" dirty="0" smtClean="0"/>
              <a:t>Реформа носила половинчатый характер, сохраняла противоречия и возможность постоянных конфликтов между крестьянами и помещиками</a:t>
            </a:r>
            <a:endParaRPr lang="ru-RU" dirty="0" smtClean="0"/>
          </a:p>
          <a:p>
            <a:r>
              <a:rPr lang="ru-RU" dirty="0" smtClean="0"/>
              <a:t>В результате реформы было освобождено 20 </a:t>
            </a:r>
            <a:r>
              <a:rPr lang="ru-RU" dirty="0" err="1" smtClean="0"/>
              <a:t>млн</a:t>
            </a:r>
            <a:r>
              <a:rPr lang="ru-RU" dirty="0" smtClean="0"/>
              <a:t> крестьян. Но содержание преобразований крестьяне восприняли негативно. Среди них распространялось мнение, что это «не та» вольная, а вскоре должны принять другую. Крестьяне были глубоко убеждены в том, что земля принадлежит тем, кто на ней трудится. Это было чертой народной психологии. Юридическое понятие «права на землю» было им чуждо. Обнародование манифеста 19 февраля обмануло ожидания крестьян, вызвав волну народных бунтов. В 1861 году по стране прокатилось около 2000 крестьянских бунтов. Особенно значительными стали волнения в селах Бездна и </a:t>
            </a:r>
            <a:r>
              <a:rPr lang="ru-RU" dirty="0" err="1" smtClean="0"/>
              <a:t>Кандеевка</a:t>
            </a:r>
            <a:r>
              <a:rPr lang="ru-RU" dirty="0" smtClean="0"/>
              <a:t>, для подавления которых правительство применило войска регулярной армии. Расстрел крестьян произвел тяжелое впечатление на общество, которое усугублялось тем, что критиковать  в печати реформу было запрещено. </a:t>
            </a:r>
          </a:p>
          <a:p>
            <a:r>
              <a:rPr lang="ru-RU" dirty="0" smtClean="0"/>
              <a:t>Вместе с тем, реформа открыла перед Россией совершенно новые перспективы: возможности конституционного развития и формирования рыночных, капиталистических отношений. Она была необходимым условием начала других либеральных преобразований. Нравственное значение реформы огромно: было ликвидировано узаконенное дотоле в России рабство.</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Предпосылки реформы </a:t>
            </a:r>
            <a:endParaRPr lang="ru-RU" dirty="0"/>
          </a:p>
        </p:txBody>
      </p:sp>
      <p:sp>
        <p:nvSpPr>
          <p:cNvPr id="3" name="Содержимое 2"/>
          <p:cNvSpPr>
            <a:spLocks noGrp="1"/>
          </p:cNvSpPr>
          <p:nvPr>
            <p:ph idx="1"/>
          </p:nvPr>
        </p:nvSpPr>
        <p:spPr/>
        <p:txBody>
          <a:bodyPr>
            <a:normAutofit/>
          </a:bodyPr>
          <a:lstStyle/>
          <a:p>
            <a:r>
              <a:rPr lang="ru-RU" sz="3000" dirty="0" smtClean="0"/>
              <a:t>А). Либерализация общественной жизни, произошедшая под влиянием личности императора Александра </a:t>
            </a:r>
            <a:r>
              <a:rPr lang="en-US" sz="3000" dirty="0" smtClean="0"/>
              <a:t>II</a:t>
            </a:r>
            <a:r>
              <a:rPr lang="ru-RU" sz="3000" dirty="0" smtClean="0"/>
              <a:t> </a:t>
            </a:r>
          </a:p>
          <a:p>
            <a:r>
              <a:rPr lang="ru-RU" sz="3000" dirty="0" smtClean="0"/>
              <a:t>Б). Возвращение правительством из ссылки декабристов</a:t>
            </a:r>
          </a:p>
          <a:p>
            <a:r>
              <a:rPr lang="ru-RU" sz="3000" dirty="0" smtClean="0"/>
              <a:t>В). Существование системы законодательства, подтачивавшей устои крепостного права</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Картинки по запросу александр 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Картинки по запросу александр 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Картинки по запросу александр 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8194" name="Picture 2" descr="http://www.krugosvet.ru/images/1003611_3611_311.jpg"/>
          <p:cNvPicPr>
            <a:picLocks noChangeAspect="1" noChangeArrowheads="1"/>
          </p:cNvPicPr>
          <p:nvPr/>
        </p:nvPicPr>
        <p:blipFill>
          <a:blip r:embed="rId2"/>
          <a:srcRect/>
          <a:stretch>
            <a:fillRect/>
          </a:stretch>
        </p:blipFill>
        <p:spPr bwMode="auto">
          <a:xfrm>
            <a:off x="428596" y="214290"/>
            <a:ext cx="2643207" cy="4000501"/>
          </a:xfrm>
          <a:prstGeom prst="rect">
            <a:avLst/>
          </a:prstGeom>
          <a:noFill/>
        </p:spPr>
      </p:pic>
      <p:sp>
        <p:nvSpPr>
          <p:cNvPr id="10" name="Заголовок 9"/>
          <p:cNvSpPr>
            <a:spLocks noGrp="1"/>
          </p:cNvSpPr>
          <p:nvPr>
            <p:ph type="title"/>
          </p:nvPr>
        </p:nvSpPr>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endParaRPr lang="ru-RU" dirty="0"/>
          </a:p>
        </p:txBody>
      </p:sp>
      <p:sp>
        <p:nvSpPr>
          <p:cNvPr id="11" name="Содержимое 10"/>
          <p:cNvSpPr>
            <a:spLocks noGrp="1"/>
          </p:cNvSpPr>
          <p:nvPr>
            <p:ph sz="half" idx="1"/>
          </p:nvPr>
        </p:nvSpPr>
        <p:spPr/>
        <p:txBody>
          <a:bodyPr>
            <a:normAutofit fontScale="55000" lnSpcReduction="20000"/>
          </a:bodyPr>
          <a:lstStyle/>
          <a:p>
            <a:endParaRPr lang="ru-RU" dirty="0" smtClean="0"/>
          </a:p>
          <a:p>
            <a:endParaRPr lang="ru-RU" dirty="0" smtClean="0"/>
          </a:p>
          <a:p>
            <a:endParaRPr lang="ru-RU" dirty="0" smtClean="0"/>
          </a:p>
          <a:p>
            <a:endParaRPr lang="ru-RU" dirty="0" smtClean="0"/>
          </a:p>
          <a:p>
            <a:endParaRPr lang="ru-RU" sz="2800" dirty="0"/>
          </a:p>
        </p:txBody>
      </p:sp>
      <p:sp>
        <p:nvSpPr>
          <p:cNvPr id="12" name="Текст 11"/>
          <p:cNvSpPr>
            <a:spLocks noGrp="1"/>
          </p:cNvSpPr>
          <p:nvPr>
            <p:ph sz="half" idx="2"/>
          </p:nvPr>
        </p:nvSpPr>
        <p:spPr/>
        <p:txBody>
          <a:bodyPr>
            <a:normAutofit fontScale="55000" lnSpcReduction="20000"/>
          </a:bodyPr>
          <a:lstStyle/>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sz="2000"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r>
              <a:rPr lang="ru-RU" dirty="0" smtClean="0"/>
              <a:t> </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pic>
        <p:nvPicPr>
          <p:cNvPr id="8196" name="Picture 4" descr="http://publ.lib.ru/ARCHIVES/K/KAVELIN_Konstantin_Dmitrievich/.Online/Kavelin_K.D.-P001..jpg"/>
          <p:cNvPicPr>
            <a:picLocks noChangeAspect="1" noChangeArrowheads="1"/>
          </p:cNvPicPr>
          <p:nvPr/>
        </p:nvPicPr>
        <p:blipFill>
          <a:blip r:embed="rId3"/>
          <a:srcRect/>
          <a:stretch>
            <a:fillRect/>
          </a:stretch>
        </p:blipFill>
        <p:spPr bwMode="auto">
          <a:xfrm>
            <a:off x="3500430" y="285728"/>
            <a:ext cx="1428750" cy="1905000"/>
          </a:xfrm>
          <a:prstGeom prst="rect">
            <a:avLst/>
          </a:prstGeom>
          <a:noFill/>
        </p:spPr>
      </p:pic>
      <p:pic>
        <p:nvPicPr>
          <p:cNvPr id="16" name="Picture 2" descr="http://www.krugosvet.ru/images/1003611_3611_311.jpg"/>
          <p:cNvPicPr>
            <a:picLocks noChangeAspect="1" noChangeArrowheads="1"/>
          </p:cNvPicPr>
          <p:nvPr/>
        </p:nvPicPr>
        <p:blipFill>
          <a:blip r:embed="rId2"/>
          <a:srcRect/>
          <a:stretch>
            <a:fillRect/>
          </a:stretch>
        </p:blipFill>
        <p:spPr bwMode="auto">
          <a:xfrm>
            <a:off x="285720" y="214290"/>
            <a:ext cx="2771775" cy="4000501"/>
          </a:xfrm>
          <a:prstGeom prst="rect">
            <a:avLst/>
          </a:prstGeom>
          <a:noFill/>
        </p:spPr>
      </p:pic>
      <p:pic>
        <p:nvPicPr>
          <p:cNvPr id="8202" name="Picture 10" descr="http://images.aif.ru/000/112/b12a6b4bbbd4535ac8eb6398aad97259.jpg"/>
          <p:cNvPicPr>
            <a:picLocks noChangeAspect="1" noChangeArrowheads="1"/>
          </p:cNvPicPr>
          <p:nvPr/>
        </p:nvPicPr>
        <p:blipFill>
          <a:blip r:embed="rId4"/>
          <a:srcRect/>
          <a:stretch>
            <a:fillRect/>
          </a:stretch>
        </p:blipFill>
        <p:spPr bwMode="auto">
          <a:xfrm>
            <a:off x="3643306" y="2428868"/>
            <a:ext cx="4000500" cy="3019425"/>
          </a:xfrm>
          <a:prstGeom prst="rect">
            <a:avLst/>
          </a:prstGeom>
          <a:noFill/>
        </p:spPr>
      </p:pic>
      <p:sp>
        <p:nvSpPr>
          <p:cNvPr id="17" name="TextBox 16"/>
          <p:cNvSpPr txBox="1"/>
          <p:nvPr/>
        </p:nvSpPr>
        <p:spPr>
          <a:xfrm>
            <a:off x="357158" y="4429132"/>
            <a:ext cx="2964690" cy="1077218"/>
          </a:xfrm>
          <a:prstGeom prst="rect">
            <a:avLst/>
          </a:prstGeom>
          <a:noFill/>
        </p:spPr>
        <p:txBody>
          <a:bodyPr wrap="square" rtlCol="0">
            <a:spAutoFit/>
          </a:bodyPr>
          <a:lstStyle/>
          <a:p>
            <a:r>
              <a:rPr lang="ru-RU" sz="3200" dirty="0" smtClean="0"/>
              <a:t>Император </a:t>
            </a:r>
          </a:p>
          <a:p>
            <a:r>
              <a:rPr lang="ru-RU" sz="3200" dirty="0" smtClean="0"/>
              <a:t> Александр</a:t>
            </a:r>
            <a:r>
              <a:rPr lang="en-US" sz="3200" dirty="0" smtClean="0"/>
              <a:t> II</a:t>
            </a:r>
            <a:endParaRPr lang="ru-RU" sz="3200" dirty="0"/>
          </a:p>
        </p:txBody>
      </p:sp>
      <p:sp>
        <p:nvSpPr>
          <p:cNvPr id="18" name="TextBox 17"/>
          <p:cNvSpPr txBox="1"/>
          <p:nvPr/>
        </p:nvSpPr>
        <p:spPr>
          <a:xfrm>
            <a:off x="3571868" y="5572140"/>
            <a:ext cx="3953326" cy="969496"/>
          </a:xfrm>
          <a:prstGeom prst="rect">
            <a:avLst/>
          </a:prstGeom>
          <a:noFill/>
        </p:spPr>
        <p:txBody>
          <a:bodyPr wrap="none" rtlCol="0">
            <a:spAutoFit/>
          </a:bodyPr>
          <a:lstStyle/>
          <a:p>
            <a:r>
              <a:rPr lang="ru-RU" sz="2850" dirty="0" smtClean="0"/>
              <a:t>Издатель «Колокола» </a:t>
            </a:r>
          </a:p>
          <a:p>
            <a:r>
              <a:rPr lang="ru-RU" sz="2850" dirty="0" smtClean="0"/>
              <a:t>А.И.Герцен</a:t>
            </a:r>
            <a:endParaRPr lang="ru-RU" sz="2850" dirty="0"/>
          </a:p>
        </p:txBody>
      </p:sp>
      <p:sp>
        <p:nvSpPr>
          <p:cNvPr id="19" name="TextBox 18"/>
          <p:cNvSpPr txBox="1"/>
          <p:nvPr/>
        </p:nvSpPr>
        <p:spPr>
          <a:xfrm>
            <a:off x="5072066" y="428604"/>
            <a:ext cx="3286147" cy="1815882"/>
          </a:xfrm>
          <a:prstGeom prst="rect">
            <a:avLst/>
          </a:prstGeom>
          <a:noFill/>
        </p:spPr>
        <p:txBody>
          <a:bodyPr wrap="square" rtlCol="0">
            <a:spAutoFit/>
          </a:bodyPr>
          <a:lstStyle/>
          <a:p>
            <a:r>
              <a:rPr lang="ru-RU" sz="2800" dirty="0" err="1" smtClean="0"/>
              <a:t>К.Д.Кавелин</a:t>
            </a:r>
            <a:r>
              <a:rPr lang="ru-RU" sz="2800" dirty="0" smtClean="0"/>
              <a:t>-</a:t>
            </a:r>
          </a:p>
          <a:p>
            <a:r>
              <a:rPr lang="ru-RU" sz="2800" dirty="0" smtClean="0"/>
              <a:t>автор «Записки</a:t>
            </a:r>
          </a:p>
          <a:p>
            <a:r>
              <a:rPr lang="ru-RU" sz="2800" dirty="0" smtClean="0"/>
              <a:t>Об освобождении</a:t>
            </a:r>
          </a:p>
          <a:p>
            <a:r>
              <a:rPr lang="ru-RU" sz="2800" dirty="0" smtClean="0"/>
              <a:t>Крестьян»</a:t>
            </a:r>
            <a:endParaRPr lang="ru-RU"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Причины проведения реформы</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Кризис феодально-крепостнической системы хозяйства и экономическая исчерпанность ее дальнейшего развития. Проявления кризиса: крестьянские повинности – оброк и барщина – достигли наивысшего предела; кризис дворянства как сословия  - появление беспоместных и мелкопоместных дворян; рост социальной напряженности в деревне, массовый самовольный уход крестьян от помещиков в ополчение, поражение России в Крымской войне, вызванное ее военно-экономической отсталостью.</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smtClean="0"/>
              <a:t/>
            </a:r>
            <a:br>
              <a:rPr lang="ru-RU" dirty="0" smtClean="0"/>
            </a:br>
            <a:r>
              <a:rPr lang="ru-RU" sz="3600" dirty="0" smtClean="0"/>
              <a:t>Проявления кризиса феодально-крепостнической системы </a:t>
            </a:r>
            <a:endParaRPr lang="ru-RU" dirty="0"/>
          </a:p>
        </p:txBody>
      </p:sp>
      <p:graphicFrame>
        <p:nvGraphicFramePr>
          <p:cNvPr id="15" name="Содержимое 14"/>
          <p:cNvGraphicFramePr>
            <a:graphicFrameLocks noGrp="1"/>
          </p:cNvGraphicFramePr>
          <p:nvPr>
            <p:ph idx="1"/>
          </p:nvPr>
        </p:nvGraphicFramePr>
        <p:xfrm>
          <a:off x="500034" y="1643050"/>
          <a:ext cx="7239000" cy="48466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Кризис феодально-крепостнической системы</a:t>
            </a:r>
            <a:endParaRPr lang="ru-RU" dirty="0"/>
          </a:p>
        </p:txBody>
      </p:sp>
      <p:sp>
        <p:nvSpPr>
          <p:cNvPr id="3" name="Содержимое 2"/>
          <p:cNvSpPr>
            <a:spLocks noGrp="1"/>
          </p:cNvSpPr>
          <p:nvPr>
            <p:ph idx="1"/>
          </p:nvPr>
        </p:nvSpPr>
        <p:spPr/>
        <p:txBody>
          <a:bodyPr/>
          <a:lstStyle/>
          <a:p>
            <a:pPr>
              <a:buNone/>
            </a:pPr>
            <a:endParaRPr lang="ru-RU" dirty="0"/>
          </a:p>
        </p:txBody>
      </p:sp>
      <p:sp>
        <p:nvSpPr>
          <p:cNvPr id="4" name="Стрелка вправо 3"/>
          <p:cNvSpPr/>
          <p:nvPr/>
        </p:nvSpPr>
        <p:spPr>
          <a:xfrm>
            <a:off x="2357422" y="3000372"/>
            <a:ext cx="3143272" cy="2143140"/>
          </a:xfrm>
          <a:prstGeom prst="rightArrow">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400" dirty="0" smtClean="0"/>
              <a:t>Перераспределение ресурсов</a:t>
            </a:r>
            <a:endParaRPr lang="ru-RU" dirty="0"/>
          </a:p>
        </p:txBody>
      </p:sp>
      <p:sp>
        <p:nvSpPr>
          <p:cNvPr id="7" name="Овал 6"/>
          <p:cNvSpPr/>
          <p:nvPr/>
        </p:nvSpPr>
        <p:spPr>
          <a:xfrm>
            <a:off x="500034" y="3571876"/>
            <a:ext cx="1643074" cy="928694"/>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t>крестьяне</a:t>
            </a:r>
            <a:endParaRPr lang="ru-RU" sz="2400" dirty="0"/>
          </a:p>
        </p:txBody>
      </p:sp>
      <p:sp>
        <p:nvSpPr>
          <p:cNvPr id="8" name="Овал 7"/>
          <p:cNvSpPr/>
          <p:nvPr/>
        </p:nvSpPr>
        <p:spPr>
          <a:xfrm>
            <a:off x="5643570" y="3429000"/>
            <a:ext cx="1785950" cy="1214446"/>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t>помещики</a:t>
            </a:r>
            <a:endParaRPr lang="ru-RU" sz="2800" dirty="0"/>
          </a:p>
        </p:txBody>
      </p:sp>
      <p:sp>
        <p:nvSpPr>
          <p:cNvPr id="9" name="Овал 8"/>
          <p:cNvSpPr/>
          <p:nvPr/>
        </p:nvSpPr>
        <p:spPr>
          <a:xfrm>
            <a:off x="642910" y="2071678"/>
            <a:ext cx="2143140" cy="85725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Денежный  оброк</a:t>
            </a:r>
            <a:endParaRPr lang="ru-RU" dirty="0"/>
          </a:p>
        </p:txBody>
      </p:sp>
      <p:sp>
        <p:nvSpPr>
          <p:cNvPr id="10" name="Овал 9"/>
          <p:cNvSpPr/>
          <p:nvPr/>
        </p:nvSpPr>
        <p:spPr>
          <a:xfrm>
            <a:off x="3286116" y="1785926"/>
            <a:ext cx="3071834" cy="78581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Натуральный оброк</a:t>
            </a:r>
            <a:endParaRPr lang="ru-RU" dirty="0"/>
          </a:p>
        </p:txBody>
      </p:sp>
      <p:sp>
        <p:nvSpPr>
          <p:cNvPr id="11" name="Овал 10"/>
          <p:cNvSpPr/>
          <p:nvPr/>
        </p:nvSpPr>
        <p:spPr>
          <a:xfrm>
            <a:off x="785786" y="5500702"/>
            <a:ext cx="2571768" cy="85725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месячина</a:t>
            </a:r>
            <a:endParaRPr lang="ru-RU" dirty="0"/>
          </a:p>
        </p:txBody>
      </p:sp>
      <p:sp>
        <p:nvSpPr>
          <p:cNvPr id="12" name="Овал 11"/>
          <p:cNvSpPr/>
          <p:nvPr/>
        </p:nvSpPr>
        <p:spPr>
          <a:xfrm>
            <a:off x="4714876" y="5357826"/>
            <a:ext cx="2000264" cy="107157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Рост барщины</a:t>
            </a:r>
            <a:endParaRPr lang="ru-RU" dirty="0"/>
          </a:p>
        </p:txBody>
      </p:sp>
      <p:sp>
        <p:nvSpPr>
          <p:cNvPr id="22" name="Выгнутая вниз стрелка 21"/>
          <p:cNvSpPr/>
          <p:nvPr/>
        </p:nvSpPr>
        <p:spPr>
          <a:xfrm>
            <a:off x="1714480" y="4500570"/>
            <a:ext cx="4572032" cy="114300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3" name="Выгнутая вверх стрелка 22"/>
          <p:cNvSpPr/>
          <p:nvPr/>
        </p:nvSpPr>
        <p:spPr>
          <a:xfrm>
            <a:off x="1357290" y="2643182"/>
            <a:ext cx="4929222" cy="78581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Подготовка реформы</a:t>
            </a:r>
            <a:endParaRPr lang="ru-RU" dirty="0"/>
          </a:p>
        </p:txBody>
      </p:sp>
      <p:sp>
        <p:nvSpPr>
          <p:cNvPr id="3" name="Содержимое 2"/>
          <p:cNvSpPr>
            <a:spLocks noGrp="1"/>
          </p:cNvSpPr>
          <p:nvPr>
            <p:ph idx="1"/>
          </p:nvPr>
        </p:nvSpPr>
        <p:spPr/>
        <p:txBody>
          <a:bodyPr>
            <a:normAutofit fontScale="40000" lnSpcReduction="20000"/>
          </a:bodyPr>
          <a:lstStyle/>
          <a:p>
            <a:r>
              <a:rPr lang="ru-RU" sz="2900" dirty="0" smtClean="0"/>
              <a:t>03.01.1857</a:t>
            </a:r>
          </a:p>
          <a:p>
            <a:r>
              <a:rPr lang="ru-RU" sz="2900" dirty="0" smtClean="0"/>
              <a:t>Создан Секретный комитет по крестьянскому делу для обсуждения мер по устройству быта помещичьих крестьян</a:t>
            </a:r>
            <a:br>
              <a:rPr lang="ru-RU" sz="2900" dirty="0" smtClean="0"/>
            </a:br>
            <a:endParaRPr lang="ru-RU" sz="2900" dirty="0" smtClean="0"/>
          </a:p>
          <a:p>
            <a:r>
              <a:rPr lang="ru-RU" sz="2900" dirty="0" smtClean="0"/>
              <a:t>20.11.1857</a:t>
            </a:r>
          </a:p>
          <a:p>
            <a:r>
              <a:rPr lang="ru-RU" sz="2900" dirty="0" smtClean="0"/>
              <a:t>Рескрипт Александра </a:t>
            </a:r>
            <a:r>
              <a:rPr lang="en-US" sz="2900" dirty="0" smtClean="0"/>
              <a:t>II</a:t>
            </a:r>
            <a:r>
              <a:rPr lang="ru-RU" sz="2900" dirty="0" smtClean="0"/>
              <a:t> </a:t>
            </a:r>
            <a:r>
              <a:rPr lang="ru-RU" sz="2900" dirty="0" err="1" smtClean="0"/>
              <a:t>виленскому</a:t>
            </a:r>
            <a:r>
              <a:rPr lang="ru-RU" sz="2900" dirty="0" smtClean="0"/>
              <a:t> генерал-губернатору В.И.Назимову об учреждении губернских комитетов для подготовки проектов крестьянской реформы</a:t>
            </a:r>
          </a:p>
          <a:p>
            <a:r>
              <a:rPr lang="ru-RU" sz="2900" dirty="0" smtClean="0"/>
              <a:t>05.12.1857</a:t>
            </a:r>
          </a:p>
          <a:p>
            <a:r>
              <a:rPr lang="ru-RU" sz="2900" dirty="0" smtClean="0"/>
              <a:t>Рескрипт Александра </a:t>
            </a:r>
            <a:r>
              <a:rPr lang="en-US" sz="2900" dirty="0" smtClean="0"/>
              <a:t>II</a:t>
            </a:r>
            <a:r>
              <a:rPr lang="ru-RU" sz="2900" dirty="0" smtClean="0"/>
              <a:t>  генерал-губернатору Санкт-Петербурга П.И.Игнатьеву об учреждении губернских комитетов для подготовки проектов крестьянской реформы</a:t>
            </a:r>
          </a:p>
          <a:p>
            <a:r>
              <a:rPr lang="ru-RU" sz="2900" dirty="0" smtClean="0"/>
              <a:t>08.01.1858</a:t>
            </a:r>
          </a:p>
          <a:p>
            <a:r>
              <a:rPr lang="ru-RU" sz="2900" dirty="0" smtClean="0"/>
              <a:t>Преобразование Секретного комитета в Главный комитет по крестьянскому </a:t>
            </a:r>
            <a:r>
              <a:rPr lang="ru-RU" sz="2900" dirty="0" err="1" smtClean="0"/>
              <a:t>делу.Председателем</a:t>
            </a:r>
            <a:r>
              <a:rPr lang="ru-RU" sz="2900" dirty="0" smtClean="0"/>
              <a:t> назначен великий князь Константин Николаевич. Создание аналогичных комитетов в 46 губерниях. Обсуждение проблем отмены крепостного права стало носить гласный и открытый характер</a:t>
            </a:r>
          </a:p>
          <a:p>
            <a:r>
              <a:rPr lang="ru-RU" sz="2900" dirty="0" smtClean="0"/>
              <a:t>17.02.1859</a:t>
            </a:r>
          </a:p>
          <a:p>
            <a:r>
              <a:rPr lang="ru-RU" sz="2900" dirty="0" smtClean="0"/>
              <a:t>Создание редакционных комиссий при Главном комитете во главе с генералом Я.И.Ростовцевым для рассмотрения материалов, представленных губернскими комитетами, и для составления правовых актов, регламентирующих отмену крепостного права</a:t>
            </a:r>
          </a:p>
          <a:p>
            <a:r>
              <a:rPr lang="ru-RU" sz="2900" dirty="0" smtClean="0"/>
              <a:t>10.10.1860</a:t>
            </a:r>
          </a:p>
          <a:p>
            <a:r>
              <a:rPr lang="ru-RU" sz="2900" dirty="0" smtClean="0"/>
              <a:t>Роспуск редакционных комиссий и передача документов по крестьянской реформе сначала в Главный комитет, а затем в Государственный совет для обсуждения</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Дворянские проекты освобождения крестьян</a:t>
            </a:r>
            <a:endParaRPr lang="ru-RU" dirty="0"/>
          </a:p>
        </p:txBody>
      </p:sp>
      <p:sp>
        <p:nvSpPr>
          <p:cNvPr id="3" name="Содержимое 2"/>
          <p:cNvSpPr>
            <a:spLocks noGrp="1"/>
          </p:cNvSpPr>
          <p:nvPr>
            <p:ph sz="half" idx="1"/>
          </p:nvPr>
        </p:nvSpPr>
        <p:spPr/>
        <p:txBody>
          <a:bodyPr/>
          <a:lstStyle/>
          <a:p>
            <a:r>
              <a:rPr lang="ru-RU" b="1" dirty="0" smtClean="0"/>
              <a:t>В черноземных губерниях:</a:t>
            </a:r>
            <a:r>
              <a:rPr lang="ru-RU" dirty="0" smtClean="0"/>
              <a:t> освобождение крестьян без земли или с маленьким наделом за большой выкуп </a:t>
            </a:r>
            <a:endParaRPr lang="ru-RU" dirty="0"/>
          </a:p>
        </p:txBody>
      </p:sp>
      <p:sp>
        <p:nvSpPr>
          <p:cNvPr id="4" name="Содержимое 3"/>
          <p:cNvSpPr>
            <a:spLocks noGrp="1"/>
          </p:cNvSpPr>
          <p:nvPr>
            <p:ph sz="half" idx="2"/>
          </p:nvPr>
        </p:nvSpPr>
        <p:spPr/>
        <p:txBody>
          <a:bodyPr/>
          <a:lstStyle/>
          <a:p>
            <a:r>
              <a:rPr lang="ru-RU" b="1" dirty="0" smtClean="0"/>
              <a:t>В нечерноземных губерниях:</a:t>
            </a:r>
            <a:r>
              <a:rPr lang="ru-RU" dirty="0" smtClean="0"/>
              <a:t> освобождение с землей, но большой выкуп за землю и за личность крестьянина</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Основные положения манифеста </a:t>
            </a:r>
            <a:br>
              <a:rPr lang="ru-RU" sz="3600" dirty="0" smtClean="0"/>
            </a:br>
            <a:r>
              <a:rPr lang="ru-RU" sz="3600" dirty="0" smtClean="0"/>
              <a:t>19 февраля 1861 г.</a:t>
            </a:r>
            <a:endParaRPr lang="ru-RU" sz="3600" dirty="0"/>
          </a:p>
        </p:txBody>
      </p:sp>
      <p:sp>
        <p:nvSpPr>
          <p:cNvPr id="3" name="Содержимое 2"/>
          <p:cNvSpPr>
            <a:spLocks noGrp="1"/>
          </p:cNvSpPr>
          <p:nvPr>
            <p:ph idx="1"/>
          </p:nvPr>
        </p:nvSpPr>
        <p:spPr/>
        <p:txBody>
          <a:bodyPr>
            <a:normAutofit fontScale="55000" lnSpcReduction="20000"/>
          </a:bodyPr>
          <a:lstStyle/>
          <a:p>
            <a:pPr>
              <a:buNone/>
            </a:pPr>
            <a:r>
              <a:rPr lang="ru-RU" b="1" dirty="0" smtClean="0"/>
              <a:t>         Крестьяне:</a:t>
            </a:r>
          </a:p>
          <a:p>
            <a:pPr lvl="0"/>
            <a:r>
              <a:rPr lang="ru-RU" dirty="0" smtClean="0"/>
              <a:t>Лично свободны; </a:t>
            </a:r>
          </a:p>
          <a:p>
            <a:pPr lvl="0"/>
            <a:r>
              <a:rPr lang="ru-RU" dirty="0" smtClean="0"/>
              <a:t>Наделены общегражданскими и имущественными правами. Но! </a:t>
            </a:r>
          </a:p>
          <a:p>
            <a:pPr lvl="0">
              <a:buNone/>
            </a:pPr>
            <a:r>
              <a:rPr lang="ru-RU" b="1" dirty="0" smtClean="0"/>
              <a:t>         Сохранились</a:t>
            </a:r>
            <a:endParaRPr lang="ru-RU" dirty="0" smtClean="0"/>
          </a:p>
          <a:p>
            <a:pPr lvl="0"/>
            <a:r>
              <a:rPr lang="ru-RU" dirty="0" smtClean="0"/>
              <a:t>Сословное деление</a:t>
            </a:r>
          </a:p>
          <a:p>
            <a:pPr lvl="0"/>
            <a:r>
              <a:rPr lang="ru-RU" dirty="0" smtClean="0"/>
              <a:t>Крестьянские повинности  (крестьяне считались </a:t>
            </a:r>
            <a:r>
              <a:rPr lang="ru-RU" dirty="0" err="1" smtClean="0"/>
              <a:t>временнообязанными</a:t>
            </a:r>
            <a:r>
              <a:rPr lang="ru-RU" dirty="0" smtClean="0"/>
              <a:t> до выкупа своих земельных наделов)</a:t>
            </a:r>
          </a:p>
          <a:p>
            <a:pPr lvl="0"/>
            <a:r>
              <a:rPr lang="ru-RU" dirty="0" smtClean="0"/>
              <a:t>Рекрутские наборы</a:t>
            </a:r>
          </a:p>
          <a:p>
            <a:pPr lvl="0"/>
            <a:r>
              <a:rPr lang="ru-RU" dirty="0" smtClean="0"/>
              <a:t>Зависимость от общины</a:t>
            </a:r>
          </a:p>
          <a:p>
            <a:pPr>
              <a:buNone/>
            </a:pPr>
            <a:r>
              <a:rPr lang="ru-RU" b="1" dirty="0" smtClean="0"/>
              <a:t>         Пункт 6 – порядок наделения землей</a:t>
            </a:r>
          </a:p>
          <a:p>
            <a:pPr lvl="0"/>
            <a:r>
              <a:rPr lang="ru-RU" dirty="0" smtClean="0"/>
              <a:t>Сохранялось помещичье землевладение</a:t>
            </a:r>
          </a:p>
          <a:p>
            <a:pPr lvl="0"/>
            <a:r>
              <a:rPr lang="ru-RU" dirty="0" smtClean="0"/>
              <a:t>Крестьяне наделялись землей, но в ограниченном размере и за выкуп на особых условиях</a:t>
            </a:r>
          </a:p>
          <a:p>
            <a:pPr lvl="0"/>
            <a:r>
              <a:rPr lang="ru-RU" dirty="0" smtClean="0"/>
              <a:t>Размер выкупной нормы составлял от 3 до 12 десятин (1 десятина = 1,1 га)</a:t>
            </a:r>
          </a:p>
          <a:p>
            <a:pPr lvl="0"/>
            <a:r>
              <a:rPr lang="ru-RU" dirty="0" err="1" smtClean="0"/>
              <a:t>Временнообязанное</a:t>
            </a:r>
            <a:r>
              <a:rPr lang="ru-RU" dirty="0" smtClean="0"/>
              <a:t> состояние крестьян могло продолжаться 9 лет. В течение этого времени крестьянин не мог отказаться от своего надела земли</a:t>
            </a:r>
          </a:p>
          <a:p>
            <a:pPr lvl="0"/>
            <a:r>
              <a:rPr lang="ru-RU" dirty="0" smtClean="0"/>
              <a:t>Размер надела, оброка, барщины определялся Уставной грамотой. Срок ее подписания – 2 года.</a:t>
            </a:r>
          </a:p>
          <a:p>
            <a:pPr lvl="0"/>
            <a:r>
              <a:rPr lang="ru-RU" dirty="0" smtClean="0"/>
              <a:t>Крестьяне, в пользовании которых было больше земли, чем предусматривалось нормами реформы, должны были вернуть излишки помещику – так называемые «отрезки»</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583</TotalTime>
  <Words>700</Words>
  <PresentationFormat>Экран (4:3)</PresentationFormat>
  <Paragraphs>148</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Изящная</vt:lpstr>
      <vt:lpstr>Крестьянская реформа 1861 г.</vt:lpstr>
      <vt:lpstr>Предпосылки реформы </vt:lpstr>
      <vt:lpstr>   </vt:lpstr>
      <vt:lpstr>Причины проведения реформы</vt:lpstr>
      <vt:lpstr>  Проявления кризиса феодально-крепостнической системы </vt:lpstr>
      <vt:lpstr>Кризис феодально-крепостнической системы</vt:lpstr>
      <vt:lpstr>Подготовка реформы</vt:lpstr>
      <vt:lpstr>Дворянские проекты освобождения крестьян</vt:lpstr>
      <vt:lpstr>Основные положения манифеста  19 февраля 1861 г.</vt:lpstr>
      <vt:lpstr>Выкупная операция</vt:lpstr>
      <vt:lpstr>Значение и последствия реформы</vt:lpstr>
      <vt:lpstr>Значение и последствия реформы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Крестьянская реформа 1861 г.</dc:title>
  <cp:lastModifiedBy>Елена Ивановна</cp:lastModifiedBy>
  <cp:revision>59</cp:revision>
  <dcterms:modified xsi:type="dcterms:W3CDTF">2015-09-27T11:28:36Z</dcterms:modified>
</cp:coreProperties>
</file>