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sldIdLst>
    <p:sldId id="269" r:id="rId2"/>
    <p:sldId id="256" r:id="rId3"/>
    <p:sldId id="260" r:id="rId4"/>
    <p:sldId id="261" r:id="rId5"/>
    <p:sldId id="262" r:id="rId6"/>
    <p:sldId id="271" r:id="rId7"/>
    <p:sldId id="272" r:id="rId8"/>
    <p:sldId id="273" r:id="rId9"/>
    <p:sldId id="275" r:id="rId10"/>
    <p:sldId id="276" r:id="rId11"/>
    <p:sldId id="278" r:id="rId12"/>
    <p:sldId id="279" r:id="rId13"/>
    <p:sldId id="270" r:id="rId14"/>
    <p:sldId id="280" r:id="rId15"/>
    <p:sldId id="281" r:id="rId16"/>
    <p:sldId id="285" r:id="rId17"/>
    <p:sldId id="286" r:id="rId18"/>
    <p:sldId id="287" r:id="rId19"/>
    <p:sldId id="282" r:id="rId20"/>
    <p:sldId id="288" r:id="rId21"/>
    <p:sldId id="289" r:id="rId22"/>
    <p:sldId id="28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CCFF"/>
    <a:srgbClr val="3399FF"/>
    <a:srgbClr val="66FFFF"/>
    <a:srgbClr val="FFFF99"/>
    <a:srgbClr val="FFFFCC"/>
    <a:srgbClr val="FF66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20" autoAdjust="0"/>
    <p:restoredTop sz="94660"/>
  </p:normalViewPr>
  <p:slideViewPr>
    <p:cSldViewPr>
      <p:cViewPr varScale="1">
        <p:scale>
          <a:sx n="75" d="100"/>
          <a:sy n="75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B7974-3275-4528-90C5-4DB16E38A0F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C242-3F10-4287-A673-BA97EBCE47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E3F46-3E89-469E-879F-6CAF26E5FB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FFE98-5646-409F-95AD-D5F6BB9470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E24C1-5BC8-40BD-B6A1-AEA344254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19D4-E1EC-4F02-AA80-B66B926A0C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7B90E-0185-4C05-B066-3D99A838DEC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8DAFD-5BEF-4F57-AAD4-6E20DA068E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4F3D7-2347-4862-B1A3-E46FBD2C9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7F4B-1336-4573-B441-2C992950EC0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472FC-3072-4E86-85F4-9243B692EC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7B9F902-4114-4FE2-8624-881DA8EBB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42" r:id="rId2"/>
    <p:sldLayoutId id="2147484051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52" r:id="rId9"/>
    <p:sldLayoutId id="2147484048" r:id="rId10"/>
    <p:sldLayoutId id="2147484049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slide" Target="slide5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437063"/>
            <a:ext cx="5635625" cy="8826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ru-RU" sz="3200" smtClean="0"/>
              <a:t>Свойства алгоритмов. </a:t>
            </a:r>
          </a:p>
          <a:p>
            <a:pPr eaLnBrk="1" hangingPunct="1">
              <a:defRPr/>
            </a:pPr>
            <a:r>
              <a:rPr lang="ru-RU" sz="3200" smtClean="0"/>
              <a:t>Способы записи алгоритмов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175351" cy="179316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6600" dirty="0" smtClean="0"/>
              <a:t>АЛГОРИТМЫ</a:t>
            </a:r>
            <a:endParaRPr lang="ru-RU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7164288" y="6165304"/>
            <a:ext cx="172819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Лекция 3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107950" y="765175"/>
            <a:ext cx="4608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 b="1"/>
              <a:t>Шаги алгоритмов обозначаются геометрическими фигурами.</a:t>
            </a:r>
          </a:p>
        </p:txBody>
      </p:sp>
      <p:grpSp>
        <p:nvGrpSpPr>
          <p:cNvPr id="14339" name="Group 24"/>
          <p:cNvGrpSpPr>
            <a:grpSpLocks/>
          </p:cNvGrpSpPr>
          <p:nvPr/>
        </p:nvGrpSpPr>
        <p:grpSpPr bwMode="auto">
          <a:xfrm>
            <a:off x="250825" y="1549400"/>
            <a:ext cx="4105275" cy="4967288"/>
            <a:chOff x="158" y="845"/>
            <a:chExt cx="2586" cy="3129"/>
          </a:xfrm>
        </p:grpSpPr>
        <p:sp>
          <p:nvSpPr>
            <p:cNvPr id="14358" name="Text Box 25"/>
            <p:cNvSpPr txBox="1">
              <a:spLocks noChangeArrowheads="1"/>
            </p:cNvSpPr>
            <p:nvPr/>
          </p:nvSpPr>
          <p:spPr bwMode="auto">
            <a:xfrm>
              <a:off x="1429" y="890"/>
              <a:ext cx="1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600" b="1" i="1">
                  <a:latin typeface="Arial" charset="0"/>
                </a:rPr>
                <a:t>Начало или конец</a:t>
              </a:r>
            </a:p>
          </p:txBody>
        </p:sp>
        <p:sp>
          <p:nvSpPr>
            <p:cNvPr id="14359" name="Text Box 26"/>
            <p:cNvSpPr txBox="1">
              <a:spLocks noChangeArrowheads="1"/>
            </p:cNvSpPr>
            <p:nvPr/>
          </p:nvSpPr>
          <p:spPr bwMode="auto">
            <a:xfrm>
              <a:off x="1383" y="1253"/>
              <a:ext cx="13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altLang="ru-RU" sz="1800">
                <a:latin typeface="Arial" charset="0"/>
              </a:endParaRPr>
            </a:p>
          </p:txBody>
        </p:sp>
        <p:sp>
          <p:nvSpPr>
            <p:cNvPr id="14360" name="Text Box 27"/>
            <p:cNvSpPr txBox="1">
              <a:spLocks noChangeArrowheads="1"/>
            </p:cNvSpPr>
            <p:nvPr/>
          </p:nvSpPr>
          <p:spPr bwMode="auto">
            <a:xfrm>
              <a:off x="1429" y="1298"/>
              <a:ext cx="1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600" b="1" i="1">
                  <a:latin typeface="Arial" charset="0"/>
                </a:rPr>
                <a:t>Ввод или вывод</a:t>
              </a:r>
            </a:p>
          </p:txBody>
        </p:sp>
        <p:grpSp>
          <p:nvGrpSpPr>
            <p:cNvPr id="14361" name="Group 28"/>
            <p:cNvGrpSpPr>
              <a:grpSpLocks/>
            </p:cNvGrpSpPr>
            <p:nvPr/>
          </p:nvGrpSpPr>
          <p:grpSpPr bwMode="auto">
            <a:xfrm>
              <a:off x="158" y="845"/>
              <a:ext cx="2450" cy="3129"/>
              <a:chOff x="158" y="845"/>
              <a:chExt cx="2450" cy="3129"/>
            </a:xfrm>
          </p:grpSpPr>
          <p:sp>
            <p:nvSpPr>
              <p:cNvPr id="14362" name="AutoShape 29"/>
              <p:cNvSpPr>
                <a:spLocks noChangeArrowheads="1"/>
              </p:cNvSpPr>
              <p:nvPr/>
            </p:nvSpPr>
            <p:spPr bwMode="auto">
              <a:xfrm>
                <a:off x="204" y="845"/>
                <a:ext cx="952" cy="272"/>
              </a:xfrm>
              <a:prstGeom prst="flowChartTerminator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3" name="AutoShape 30"/>
              <p:cNvSpPr>
                <a:spLocks noChangeArrowheads="1"/>
              </p:cNvSpPr>
              <p:nvPr/>
            </p:nvSpPr>
            <p:spPr bwMode="auto">
              <a:xfrm>
                <a:off x="158" y="1253"/>
                <a:ext cx="1088" cy="408"/>
              </a:xfrm>
              <a:prstGeom prst="flowChartInputOutput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4" name="AutoShape 31"/>
              <p:cNvSpPr>
                <a:spLocks noChangeArrowheads="1"/>
              </p:cNvSpPr>
              <p:nvPr/>
            </p:nvSpPr>
            <p:spPr bwMode="auto">
              <a:xfrm>
                <a:off x="158" y="1797"/>
                <a:ext cx="907" cy="408"/>
              </a:xfrm>
              <a:prstGeom prst="flowChartProcess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5" name="AutoShape 32"/>
              <p:cNvSpPr>
                <a:spLocks noChangeArrowheads="1"/>
              </p:cNvSpPr>
              <p:nvPr/>
            </p:nvSpPr>
            <p:spPr bwMode="auto">
              <a:xfrm>
                <a:off x="158" y="2341"/>
                <a:ext cx="998" cy="499"/>
              </a:xfrm>
              <a:prstGeom prst="flowChartDecision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6" name="AutoShape 33"/>
              <p:cNvSpPr>
                <a:spLocks noChangeArrowheads="1"/>
              </p:cNvSpPr>
              <p:nvPr/>
            </p:nvSpPr>
            <p:spPr bwMode="auto">
              <a:xfrm>
                <a:off x="204" y="3113"/>
                <a:ext cx="998" cy="317"/>
              </a:xfrm>
              <a:prstGeom prst="flowChartPreparation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7" name="AutoShape 34"/>
              <p:cNvSpPr>
                <a:spLocks noChangeArrowheads="1"/>
              </p:cNvSpPr>
              <p:nvPr/>
            </p:nvSpPr>
            <p:spPr bwMode="auto">
              <a:xfrm>
                <a:off x="340" y="3748"/>
                <a:ext cx="227" cy="181"/>
              </a:xfrm>
              <a:prstGeom prst="flowChartConnector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8" name="AutoShape 35"/>
              <p:cNvSpPr>
                <a:spLocks noChangeArrowheads="1"/>
              </p:cNvSpPr>
              <p:nvPr/>
            </p:nvSpPr>
            <p:spPr bwMode="auto">
              <a:xfrm>
                <a:off x="703" y="3702"/>
                <a:ext cx="272" cy="272"/>
              </a:xfrm>
              <a:prstGeom prst="flowChartOffpageConnector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69" name="Text Box 36"/>
              <p:cNvSpPr txBox="1">
                <a:spLocks noChangeArrowheads="1"/>
              </p:cNvSpPr>
              <p:nvPr/>
            </p:nvSpPr>
            <p:spPr bwMode="auto">
              <a:xfrm>
                <a:off x="1429" y="1752"/>
                <a:ext cx="1179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Выполнение действия</a:t>
                </a:r>
              </a:p>
            </p:txBody>
          </p:sp>
          <p:sp>
            <p:nvSpPr>
              <p:cNvPr id="14370" name="Text Box 37"/>
              <p:cNvSpPr txBox="1">
                <a:spLocks noChangeArrowheads="1"/>
              </p:cNvSpPr>
              <p:nvPr/>
            </p:nvSpPr>
            <p:spPr bwMode="auto">
              <a:xfrm>
                <a:off x="1474" y="2387"/>
                <a:ext cx="113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Принятие решения</a:t>
                </a:r>
              </a:p>
            </p:txBody>
          </p:sp>
          <p:sp>
            <p:nvSpPr>
              <p:cNvPr id="14371" name="Text Box 38"/>
              <p:cNvSpPr txBox="1">
                <a:spLocks noChangeArrowheads="1"/>
              </p:cNvSpPr>
              <p:nvPr/>
            </p:nvSpPr>
            <p:spPr bwMode="auto">
              <a:xfrm>
                <a:off x="1565" y="3067"/>
                <a:ext cx="997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Цикл со счетчиком</a:t>
                </a:r>
              </a:p>
            </p:txBody>
          </p:sp>
          <p:sp>
            <p:nvSpPr>
              <p:cNvPr id="14372" name="Text Box 39"/>
              <p:cNvSpPr txBox="1">
                <a:spLocks noChangeArrowheads="1"/>
              </p:cNvSpPr>
              <p:nvPr/>
            </p:nvSpPr>
            <p:spPr bwMode="auto">
              <a:xfrm>
                <a:off x="1519" y="3748"/>
                <a:ext cx="81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Переход</a:t>
                </a:r>
              </a:p>
            </p:txBody>
          </p:sp>
          <p:sp>
            <p:nvSpPr>
              <p:cNvPr id="14373" name="Line 40"/>
              <p:cNvSpPr>
                <a:spLocks noChangeShapeType="1"/>
              </p:cNvSpPr>
              <p:nvPr/>
            </p:nvSpPr>
            <p:spPr bwMode="auto">
              <a:xfrm>
                <a:off x="1247" y="981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4" name="Line 41"/>
              <p:cNvSpPr>
                <a:spLocks noChangeShapeType="1"/>
              </p:cNvSpPr>
              <p:nvPr/>
            </p:nvSpPr>
            <p:spPr bwMode="auto">
              <a:xfrm>
                <a:off x="1202" y="1434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5" name="Line 42"/>
              <p:cNvSpPr>
                <a:spLocks noChangeShapeType="1"/>
              </p:cNvSpPr>
              <p:nvPr/>
            </p:nvSpPr>
            <p:spPr bwMode="auto">
              <a:xfrm>
                <a:off x="1202" y="1979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6" name="Line 43"/>
              <p:cNvSpPr>
                <a:spLocks noChangeShapeType="1"/>
              </p:cNvSpPr>
              <p:nvPr/>
            </p:nvSpPr>
            <p:spPr bwMode="auto">
              <a:xfrm>
                <a:off x="1247" y="2568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7" name="Line 44"/>
              <p:cNvSpPr>
                <a:spLocks noChangeShapeType="1"/>
              </p:cNvSpPr>
              <p:nvPr/>
            </p:nvSpPr>
            <p:spPr bwMode="auto">
              <a:xfrm>
                <a:off x="1292" y="3249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78" name="Line 45"/>
              <p:cNvSpPr>
                <a:spLocks noChangeShapeType="1"/>
              </p:cNvSpPr>
              <p:nvPr/>
            </p:nvSpPr>
            <p:spPr bwMode="auto">
              <a:xfrm>
                <a:off x="1292" y="3838"/>
                <a:ext cx="182" cy="0"/>
              </a:xfrm>
              <a:prstGeom prst="line">
                <a:avLst/>
              </a:prstGeom>
              <a:noFill/>
              <a:ln w="9525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" name="Группа 3"/>
          <p:cNvGrpSpPr>
            <a:grpSpLocks/>
          </p:cNvGrpSpPr>
          <p:nvPr/>
        </p:nvGrpSpPr>
        <p:grpSpPr bwMode="auto">
          <a:xfrm>
            <a:off x="4643438" y="908050"/>
            <a:ext cx="4248150" cy="5689600"/>
            <a:chOff x="4643438" y="908050"/>
            <a:chExt cx="4248150" cy="5689302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4643438" y="908050"/>
              <a:ext cx="4248150" cy="5689302"/>
            </a:xfrm>
            <a:prstGeom prst="roundRect">
              <a:avLst/>
            </a:prstGeom>
            <a:effectLst>
              <a:glow rad="63500">
                <a:schemeClr val="accent4">
                  <a:satMod val="175000"/>
                  <a:alpha val="40000"/>
                </a:schemeClr>
              </a:glow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4345" name="Text Box 46"/>
            <p:cNvSpPr txBox="1">
              <a:spLocks noChangeArrowheads="1"/>
            </p:cNvSpPr>
            <p:nvPr/>
          </p:nvSpPr>
          <p:spPr bwMode="auto">
            <a:xfrm>
              <a:off x="4643438" y="974506"/>
              <a:ext cx="42481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1800" b="1">
                  <a:solidFill>
                    <a:srgbClr val="CC0000"/>
                  </a:solidFill>
                </a:rPr>
                <a:t>Пример алгоритма </a:t>
              </a:r>
              <a:endParaRPr lang="en-US" altLang="ru-RU" sz="1800" b="1">
                <a:solidFill>
                  <a:srgbClr val="CC0000"/>
                </a:solidFill>
              </a:endParaRPr>
            </a:p>
            <a:p>
              <a:pPr algn="ctr"/>
              <a:r>
                <a:rPr lang="ru-RU" altLang="ru-RU" sz="1800" b="1">
                  <a:solidFill>
                    <a:srgbClr val="CC0000"/>
                  </a:solidFill>
                </a:rPr>
                <a:t>представленного в форме блок-схемы</a:t>
              </a:r>
            </a:p>
          </p:txBody>
        </p:sp>
        <p:grpSp>
          <p:nvGrpSpPr>
            <p:cNvPr id="14346" name="Group 48"/>
            <p:cNvGrpSpPr>
              <a:grpSpLocks/>
            </p:cNvGrpSpPr>
            <p:nvPr/>
          </p:nvGrpSpPr>
          <p:grpSpPr bwMode="auto">
            <a:xfrm>
              <a:off x="5780181" y="1691426"/>
              <a:ext cx="1728788" cy="4321175"/>
              <a:chOff x="3878" y="1071"/>
              <a:chExt cx="1089" cy="2722"/>
            </a:xfrm>
          </p:grpSpPr>
          <p:sp>
            <p:nvSpPr>
              <p:cNvPr id="14347" name="AutoShape 49"/>
              <p:cNvSpPr>
                <a:spLocks noChangeArrowheads="1"/>
              </p:cNvSpPr>
              <p:nvPr/>
            </p:nvSpPr>
            <p:spPr bwMode="auto">
              <a:xfrm>
                <a:off x="3878" y="1071"/>
                <a:ext cx="1089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8" name="AutoShape 50"/>
              <p:cNvSpPr>
                <a:spLocks noChangeArrowheads="1"/>
              </p:cNvSpPr>
              <p:nvPr/>
            </p:nvSpPr>
            <p:spPr bwMode="auto">
              <a:xfrm>
                <a:off x="3923" y="3521"/>
                <a:ext cx="1044" cy="272"/>
              </a:xfrm>
              <a:prstGeom prst="flowChartTerminator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9" name="Text Box 51"/>
              <p:cNvSpPr txBox="1">
                <a:spLocks noChangeArrowheads="1"/>
              </p:cNvSpPr>
              <p:nvPr/>
            </p:nvSpPr>
            <p:spPr bwMode="auto">
              <a:xfrm>
                <a:off x="3878" y="1570"/>
                <a:ext cx="1088" cy="37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1600" b="1">
                    <a:latin typeface="Arial" charset="0"/>
                  </a:rPr>
                  <a:t>Подойти к переходу</a:t>
                </a:r>
              </a:p>
            </p:txBody>
          </p:sp>
          <p:sp>
            <p:nvSpPr>
              <p:cNvPr id="14350" name="Text Box 52"/>
              <p:cNvSpPr txBox="1">
                <a:spLocks noChangeArrowheads="1"/>
              </p:cNvSpPr>
              <p:nvPr/>
            </p:nvSpPr>
            <p:spPr bwMode="auto">
              <a:xfrm>
                <a:off x="3878" y="2205"/>
                <a:ext cx="1089" cy="5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1600" b="1">
                    <a:latin typeface="Arial" charset="0"/>
                  </a:rPr>
                  <a:t>Дождаться зеленого света</a:t>
                </a:r>
              </a:p>
            </p:txBody>
          </p:sp>
          <p:sp>
            <p:nvSpPr>
              <p:cNvPr id="14351" name="Text Box 53"/>
              <p:cNvSpPr txBox="1">
                <a:spLocks noChangeArrowheads="1"/>
              </p:cNvSpPr>
              <p:nvPr/>
            </p:nvSpPr>
            <p:spPr bwMode="auto">
              <a:xfrm>
                <a:off x="3923" y="2931"/>
                <a:ext cx="1044" cy="37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Перейти улицу</a:t>
                </a:r>
                <a:endParaRPr lang="ru-RU" altLang="ru-RU" sz="1600">
                  <a:latin typeface="Arial" charset="0"/>
                </a:endParaRPr>
              </a:p>
            </p:txBody>
          </p:sp>
          <p:sp>
            <p:nvSpPr>
              <p:cNvPr id="14352" name="Text Box 54"/>
              <p:cNvSpPr txBox="1">
                <a:spLocks noChangeArrowheads="1"/>
              </p:cNvSpPr>
              <p:nvPr/>
            </p:nvSpPr>
            <p:spPr bwMode="auto">
              <a:xfrm>
                <a:off x="4105" y="1117"/>
                <a:ext cx="77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1600" b="1">
                    <a:latin typeface="Arial" charset="0"/>
                  </a:rPr>
                  <a:t>Начало</a:t>
                </a:r>
              </a:p>
            </p:txBody>
          </p:sp>
          <p:sp>
            <p:nvSpPr>
              <p:cNvPr id="14353" name="Text Box 55"/>
              <p:cNvSpPr txBox="1">
                <a:spLocks noChangeArrowheads="1"/>
              </p:cNvSpPr>
              <p:nvPr/>
            </p:nvSpPr>
            <p:spPr bwMode="auto">
              <a:xfrm>
                <a:off x="4059" y="3566"/>
                <a:ext cx="77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1600" b="1" i="1">
                    <a:latin typeface="Arial" charset="0"/>
                  </a:rPr>
                  <a:t>Конец</a:t>
                </a:r>
              </a:p>
            </p:txBody>
          </p:sp>
          <p:sp>
            <p:nvSpPr>
              <p:cNvPr id="14354" name="Line 56"/>
              <p:cNvSpPr>
                <a:spLocks noChangeShapeType="1"/>
              </p:cNvSpPr>
              <p:nvPr/>
            </p:nvSpPr>
            <p:spPr bwMode="auto">
              <a:xfrm>
                <a:off x="4468" y="1344"/>
                <a:ext cx="0" cy="22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5" name="Line 57"/>
              <p:cNvSpPr>
                <a:spLocks noChangeShapeType="1"/>
              </p:cNvSpPr>
              <p:nvPr/>
            </p:nvSpPr>
            <p:spPr bwMode="auto">
              <a:xfrm>
                <a:off x="4468" y="1933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6" name="Line 58"/>
              <p:cNvSpPr>
                <a:spLocks noChangeShapeType="1"/>
              </p:cNvSpPr>
              <p:nvPr/>
            </p:nvSpPr>
            <p:spPr bwMode="auto">
              <a:xfrm>
                <a:off x="4468" y="2750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57" name="Line 59"/>
              <p:cNvSpPr>
                <a:spLocks noChangeShapeType="1"/>
              </p:cNvSpPr>
              <p:nvPr/>
            </p:nvSpPr>
            <p:spPr bwMode="auto">
              <a:xfrm>
                <a:off x="4468" y="3294"/>
                <a:ext cx="0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-35554"/>
            <a:ext cx="8820150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Графическая форма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3200" y="4391025"/>
            <a:ext cx="4010025" cy="22780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3200" y="2066925"/>
            <a:ext cx="4060825" cy="2298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152400" y="757238"/>
            <a:ext cx="8883650" cy="13223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defTabSz="91440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548640" indent="-182880" defTabSz="91440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 marL="822960" indent="-182880" defTabSz="91440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 marL="1097280" indent="-182880" defTabSz="91440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 marL="1389888" indent="-182880" defTabSz="91440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  <a:lvl6pPr marL="1664208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6pPr>
            <a:lvl7pPr marL="196596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7pPr>
            <a:lvl8pPr marL="2286000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8pPr>
            <a:lvl9pPr marL="2587752" indent="-182880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ru-RU" altLang="ru-RU" dirty="0"/>
              <a:t>Представляет собой систему обозначений и правил, предназначенную для единообразной записи алгоритмов. 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r>
              <a:rPr lang="ru-RU" altLang="ru-RU" dirty="0" smtClean="0"/>
              <a:t>Он </a:t>
            </a:r>
            <a:r>
              <a:rPr lang="ru-RU" altLang="ru-RU" dirty="0"/>
              <a:t>занимает </a:t>
            </a:r>
            <a:r>
              <a:rPr lang="ru-RU" altLang="ru-RU" u="sng" dirty="0"/>
              <a:t>промежуточное</a:t>
            </a:r>
            <a:r>
              <a:rPr lang="ru-RU" altLang="ru-RU" dirty="0"/>
              <a:t> место между естественным и формальным языком.</a:t>
            </a:r>
          </a:p>
        </p:txBody>
      </p:sp>
      <p:grpSp>
        <p:nvGrpSpPr>
          <p:cNvPr id="15365" name="Group 6"/>
          <p:cNvGrpSpPr>
            <a:grpSpLocks/>
          </p:cNvGrpSpPr>
          <p:nvPr/>
        </p:nvGrpSpPr>
        <p:grpSpPr bwMode="auto">
          <a:xfrm>
            <a:off x="395288" y="2079625"/>
            <a:ext cx="3744912" cy="2309813"/>
            <a:chOff x="249" y="396"/>
            <a:chExt cx="2359" cy="1454"/>
          </a:xfrm>
        </p:grpSpPr>
        <p:sp>
          <p:nvSpPr>
            <p:cNvPr id="15376" name="Text Box 7"/>
            <p:cNvSpPr txBox="1">
              <a:spLocks noChangeArrowheads="1"/>
            </p:cNvSpPr>
            <p:nvPr/>
          </p:nvSpPr>
          <p:spPr bwMode="auto">
            <a:xfrm>
              <a:off x="249" y="396"/>
              <a:ext cx="2359" cy="14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АЛГ</a:t>
              </a:r>
              <a:r>
                <a:rPr lang="ru-RU" altLang="ru-RU" sz="1800" b="1"/>
                <a:t> </a:t>
              </a:r>
              <a:r>
                <a:rPr lang="en-US" altLang="ru-RU" sz="1800" b="1"/>
                <a:t>&lt;</a:t>
              </a:r>
              <a:r>
                <a:rPr lang="ru-RU" altLang="ru-RU" sz="1800" b="1"/>
                <a:t>Имя алгоритма</a:t>
              </a:r>
              <a:r>
                <a:rPr lang="en-US" altLang="ru-RU" sz="1800" b="1"/>
                <a:t>&gt;</a:t>
              </a:r>
              <a:endParaRPr lang="ru-RU" altLang="ru-RU" sz="1800" b="1"/>
            </a:p>
            <a:p>
              <a:r>
                <a:rPr lang="ru-RU" altLang="ru-RU" sz="1800" b="1" u="sng"/>
                <a:t>НАЧ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</a:t>
              </a:r>
              <a:r>
                <a:rPr lang="ru-RU" altLang="ru-RU" sz="1800" b="1" u="sng"/>
                <a:t>Ввод</a:t>
              </a:r>
              <a:r>
                <a:rPr lang="ru-RU" altLang="ru-RU" sz="1800" b="1"/>
                <a:t> </a:t>
              </a:r>
              <a:r>
                <a:rPr lang="en-US" altLang="ru-RU" sz="1800" b="1"/>
                <a:t>&lt;</a:t>
              </a:r>
              <a:r>
                <a:rPr lang="ru-RU" altLang="ru-RU" sz="1800" b="1"/>
                <a:t>Исходные данные</a:t>
              </a:r>
              <a:r>
                <a:rPr lang="en-US" altLang="ru-RU" sz="1800" b="1"/>
                <a:t>&gt;</a:t>
              </a:r>
              <a:endParaRPr lang="ru-RU" altLang="ru-RU" sz="1800" b="1"/>
            </a:p>
            <a:p>
              <a:pPr>
                <a:spcBef>
                  <a:spcPct val="50000"/>
                </a:spcBef>
              </a:pPr>
              <a:r>
                <a:rPr lang="en-US" altLang="ru-RU" sz="1800" b="1"/>
                <a:t>                  &lt;</a:t>
              </a:r>
              <a:r>
                <a:rPr lang="ru-RU" altLang="ru-RU" sz="1800" b="1"/>
                <a:t>Серия команд</a:t>
              </a:r>
              <a:r>
                <a:rPr lang="en-US" altLang="ru-RU" sz="1800" b="1"/>
                <a:t>&gt;</a:t>
              </a:r>
              <a:endParaRPr lang="ru-RU" altLang="ru-RU" sz="1800" b="1"/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</a:t>
              </a:r>
              <a:r>
                <a:rPr lang="ru-RU" altLang="ru-RU" sz="1800" b="1" u="sng"/>
                <a:t>Вывод</a:t>
              </a:r>
              <a:r>
                <a:rPr lang="ru-RU" altLang="ru-RU" sz="1800" b="1"/>
                <a:t> </a:t>
              </a:r>
              <a:r>
                <a:rPr lang="en-US" altLang="ru-RU" sz="1800" b="1"/>
                <a:t>&lt;</a:t>
              </a:r>
              <a:r>
                <a:rPr lang="ru-RU" altLang="ru-RU" sz="1800" b="1"/>
                <a:t>Результат</a:t>
              </a:r>
              <a:r>
                <a:rPr lang="en-US" altLang="ru-RU" sz="1800" b="1"/>
                <a:t>&gt;</a:t>
              </a:r>
              <a:endParaRPr lang="ru-RU" altLang="ru-RU" sz="1800" b="1"/>
            </a:p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КОН</a:t>
              </a:r>
            </a:p>
          </p:txBody>
        </p:sp>
        <p:sp>
          <p:nvSpPr>
            <p:cNvPr id="15377" name="Line 8"/>
            <p:cNvSpPr>
              <a:spLocks noChangeShapeType="1"/>
            </p:cNvSpPr>
            <p:nvPr/>
          </p:nvSpPr>
          <p:spPr bwMode="auto">
            <a:xfrm>
              <a:off x="319" y="799"/>
              <a:ext cx="0" cy="8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366" name="Group 9"/>
          <p:cNvGrpSpPr>
            <a:grpSpLocks/>
          </p:cNvGrpSpPr>
          <p:nvPr/>
        </p:nvGrpSpPr>
        <p:grpSpPr bwMode="auto">
          <a:xfrm>
            <a:off x="323850" y="4441825"/>
            <a:ext cx="3889375" cy="2185988"/>
            <a:chOff x="249" y="2192"/>
            <a:chExt cx="2450" cy="1377"/>
          </a:xfrm>
        </p:grpSpPr>
        <p:sp>
          <p:nvSpPr>
            <p:cNvPr id="15374" name="Text Box 10"/>
            <p:cNvSpPr txBox="1">
              <a:spLocks noChangeArrowheads="1"/>
            </p:cNvSpPr>
            <p:nvPr/>
          </p:nvSpPr>
          <p:spPr bwMode="auto">
            <a:xfrm>
              <a:off x="249" y="2192"/>
              <a:ext cx="2450" cy="1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200"/>
                </a:spcBef>
              </a:pPr>
              <a:r>
                <a:rPr lang="ru-RU" altLang="ru-RU" sz="1800" b="1" u="sng"/>
                <a:t>АЛГ</a:t>
              </a:r>
              <a:r>
                <a:rPr lang="ru-RU" altLang="ru-RU" sz="1800" b="1"/>
                <a:t> Вычислить </a:t>
              </a:r>
              <a:r>
                <a:rPr lang="en-US" altLang="ru-RU" sz="1800" b="1"/>
                <a:t>Y=R+T-X</a:t>
              </a:r>
            </a:p>
            <a:p>
              <a:pPr>
                <a:spcBef>
                  <a:spcPts val="200"/>
                </a:spcBef>
              </a:pPr>
              <a:r>
                <a:rPr lang="ru-RU" altLang="ru-RU" sz="1800" b="1" u="sng"/>
                <a:t>НАЧ</a:t>
              </a:r>
            </a:p>
            <a:p>
              <a:pPr>
                <a:spcBef>
                  <a:spcPts val="200"/>
                </a:spcBef>
              </a:pPr>
              <a:r>
                <a:rPr lang="ru-RU" altLang="ru-RU" sz="1800" b="1"/>
                <a:t>        </a:t>
              </a:r>
              <a:r>
                <a:rPr lang="ru-RU" altLang="ru-RU" sz="1800" b="1" u="sng"/>
                <a:t>Ввод</a:t>
              </a:r>
              <a:r>
                <a:rPr lang="ru-RU" altLang="ru-RU" sz="1800" b="1"/>
                <a:t> </a:t>
              </a:r>
              <a:r>
                <a:rPr lang="en-US" altLang="ru-RU" sz="1800" b="1"/>
                <a:t>R,T,X</a:t>
              </a:r>
            </a:p>
            <a:p>
              <a:pPr>
                <a:spcBef>
                  <a:spcPts val="200"/>
                </a:spcBef>
              </a:pPr>
              <a:r>
                <a:rPr lang="en-US" altLang="ru-RU" sz="1800" b="1"/>
                <a:t>                 A1:= R+T</a:t>
              </a:r>
            </a:p>
            <a:p>
              <a:pPr>
                <a:spcBef>
                  <a:spcPts val="200"/>
                </a:spcBef>
              </a:pPr>
              <a:r>
                <a:rPr lang="en-US" altLang="ru-RU" sz="1800" b="1"/>
                <a:t>                  Y:= A1-X</a:t>
              </a:r>
            </a:p>
            <a:p>
              <a:pPr>
                <a:spcBef>
                  <a:spcPts val="200"/>
                </a:spcBef>
              </a:pPr>
              <a:r>
                <a:rPr lang="ru-RU" altLang="ru-RU" sz="1800" b="1"/>
                <a:t>        </a:t>
              </a:r>
              <a:r>
                <a:rPr lang="ru-RU" altLang="ru-RU" sz="1800" b="1" u="sng"/>
                <a:t>Вывод</a:t>
              </a:r>
              <a:r>
                <a:rPr lang="ru-RU" altLang="ru-RU" sz="1800" b="1"/>
                <a:t> </a:t>
              </a:r>
              <a:r>
                <a:rPr lang="en-US" altLang="ru-RU" sz="1800" b="1"/>
                <a:t>Y</a:t>
              </a:r>
            </a:p>
            <a:p>
              <a:pPr>
                <a:spcBef>
                  <a:spcPts val="200"/>
                </a:spcBef>
              </a:pPr>
              <a:r>
                <a:rPr lang="ru-RU" altLang="ru-RU" sz="1800" b="1" u="sng"/>
                <a:t>КОН</a:t>
              </a:r>
            </a:p>
          </p:txBody>
        </p:sp>
        <p:sp>
          <p:nvSpPr>
            <p:cNvPr id="15375" name="Line 11"/>
            <p:cNvSpPr>
              <a:spLocks noChangeShapeType="1"/>
            </p:cNvSpPr>
            <p:nvPr/>
          </p:nvSpPr>
          <p:spPr bwMode="auto">
            <a:xfrm>
              <a:off x="319" y="2580"/>
              <a:ext cx="0" cy="72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4373563" y="2066925"/>
            <a:ext cx="44656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800" b="1">
                <a:solidFill>
                  <a:srgbClr val="CC0000"/>
                </a:solidFill>
                <a:latin typeface="Arial" charset="0"/>
              </a:rPr>
              <a:t>Примеры записи алгоритмов на алгоритмическом языке.</a:t>
            </a:r>
          </a:p>
        </p:txBody>
      </p:sp>
      <p:grpSp>
        <p:nvGrpSpPr>
          <p:cNvPr id="15368" name="Group 14"/>
          <p:cNvGrpSpPr>
            <a:grpSpLocks/>
          </p:cNvGrpSpPr>
          <p:nvPr/>
        </p:nvGrpSpPr>
        <p:grpSpPr bwMode="auto">
          <a:xfrm>
            <a:off x="4708525" y="2708275"/>
            <a:ext cx="4105275" cy="3255963"/>
            <a:chOff x="3061" y="1207"/>
            <a:chExt cx="2586" cy="2051"/>
          </a:xfrm>
        </p:grpSpPr>
        <p:sp>
          <p:nvSpPr>
            <p:cNvPr id="15371" name="Text Box 15"/>
            <p:cNvSpPr txBox="1">
              <a:spLocks noChangeArrowheads="1"/>
            </p:cNvSpPr>
            <p:nvPr/>
          </p:nvSpPr>
          <p:spPr bwMode="auto">
            <a:xfrm>
              <a:off x="3061" y="1207"/>
              <a:ext cx="2586" cy="20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АЛГ</a:t>
              </a:r>
              <a:r>
                <a:rPr lang="ru-RU" altLang="ru-RU" sz="1800" b="1"/>
                <a:t> Дождь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НАЧ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Подойди к окну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</a:t>
              </a:r>
              <a:r>
                <a:rPr lang="ru-RU" altLang="ru-RU" sz="1800" b="1" u="sng"/>
                <a:t>ЕСЛИ</a:t>
              </a:r>
              <a:r>
                <a:rPr lang="ru-RU" altLang="ru-RU" sz="1800" b="1"/>
                <a:t> Идет дождь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     </a:t>
              </a:r>
              <a:r>
                <a:rPr lang="ru-RU" altLang="ru-RU" sz="1800" b="1" u="sng"/>
                <a:t>ТО</a:t>
              </a:r>
              <a:r>
                <a:rPr lang="ru-RU" altLang="ru-RU" sz="1800" b="1"/>
                <a:t> Останься дома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     </a:t>
              </a:r>
              <a:r>
                <a:rPr lang="ru-RU" altLang="ru-RU" sz="1800" b="1" u="sng"/>
                <a:t>ИНАЧЕ</a:t>
              </a:r>
              <a:r>
                <a:rPr lang="ru-RU" altLang="ru-RU" sz="1800" b="1"/>
                <a:t> Иди гулять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/>
                <a:t>         </a:t>
              </a:r>
              <a:r>
                <a:rPr lang="ru-RU" altLang="ru-RU" sz="1800" b="1" u="sng"/>
                <a:t>ВСЕ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КОН</a:t>
              </a:r>
              <a:r>
                <a:rPr lang="ru-RU" altLang="ru-RU" sz="1800" b="1">
                  <a:latin typeface="Arial" charset="0"/>
                </a:rPr>
                <a:t>   </a:t>
              </a:r>
            </a:p>
          </p:txBody>
        </p:sp>
        <p:sp>
          <p:nvSpPr>
            <p:cNvPr id="15372" name="Line 16"/>
            <p:cNvSpPr>
              <a:spLocks noChangeShapeType="1"/>
            </p:cNvSpPr>
            <p:nvPr/>
          </p:nvSpPr>
          <p:spPr bwMode="auto">
            <a:xfrm>
              <a:off x="3424" y="2205"/>
              <a:ext cx="0" cy="59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17"/>
            <p:cNvSpPr>
              <a:spLocks noChangeShapeType="1"/>
            </p:cNvSpPr>
            <p:nvPr/>
          </p:nvSpPr>
          <p:spPr bwMode="auto">
            <a:xfrm>
              <a:off x="3107" y="1706"/>
              <a:ext cx="0" cy="13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69" name="Picture 18" descr="j02938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8513" y="5019675"/>
            <a:ext cx="1744662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92724" cy="746261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Псевдокод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572000" y="1412875"/>
            <a:ext cx="4362450" cy="18002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87" name="Picture 8" descr="http://www.streamclub.ru/Mindi/Programming/2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7975" y="3328988"/>
            <a:ext cx="62642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643438" y="1557338"/>
            <a:ext cx="42910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400"/>
              <a:t>Алгоритм</a:t>
            </a:r>
            <a:r>
              <a:rPr lang="en-US" altLang="ru-RU" sz="2400"/>
              <a:t>,</a:t>
            </a:r>
            <a:r>
              <a:rPr lang="ru-RU" altLang="ru-RU" sz="2400"/>
              <a:t> записанный на понятном компьютеру языке программирования</a:t>
            </a:r>
            <a:r>
              <a:rPr lang="en-US" altLang="ru-RU" sz="2400"/>
              <a:t>,</a:t>
            </a:r>
            <a:r>
              <a:rPr lang="ru-RU" altLang="ru-RU" sz="2400"/>
              <a:t> называется </a:t>
            </a:r>
            <a:r>
              <a:rPr lang="ru-RU" altLang="ru-RU" sz="2400" b="1">
                <a:solidFill>
                  <a:srgbClr val="CC3300"/>
                </a:solidFill>
              </a:rPr>
              <a:t>программой.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68313" y="1068388"/>
            <a:ext cx="3960812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altLang="ru-RU" sz="2400" b="1">
                <a:solidFill>
                  <a:schemeClr val="accent1"/>
                </a:solidFill>
                <a:hlinkClick r:id="rId3" action="ppaction://hlinksldjump"/>
              </a:rPr>
              <a:t>Program</a:t>
            </a:r>
            <a:r>
              <a:rPr lang="ru-RU" altLang="ru-RU" sz="2400" b="1">
                <a:solidFill>
                  <a:schemeClr val="accent1"/>
                </a:solidFill>
              </a:rPr>
              <a:t> </a:t>
            </a:r>
            <a:r>
              <a:rPr lang="en-US" altLang="ru-RU" sz="2400" b="1">
                <a:solidFill>
                  <a:schemeClr val="accent1"/>
                </a:solidFill>
              </a:rPr>
              <a:t>ostatok;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Uses crt;	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Var a, b, max: real;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Begin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ClrScr;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Readln (a, b);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If a&gt;b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        then  max:=a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        else   max:=b;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 writeln (max);</a:t>
            </a:r>
          </a:p>
          <a:p>
            <a:pPr>
              <a:spcBef>
                <a:spcPts val="300"/>
              </a:spcBef>
            </a:pPr>
            <a:r>
              <a:rPr lang="en-US" altLang="ru-RU" sz="2400" b="1"/>
              <a:t>End.</a:t>
            </a:r>
            <a:endParaRPr lang="ru-RU" altLang="ru-RU" sz="2400" b="1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8369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Программа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48872" cy="1008112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Виды алгоритмов: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196975"/>
            <a:ext cx="8569325" cy="5545138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000" b="1" u="sng" dirty="0">
                <a:solidFill>
                  <a:schemeClr val="accent6"/>
                </a:solidFill>
              </a:rPr>
              <a:t>Линейный алгоритм</a:t>
            </a:r>
            <a:r>
              <a:rPr lang="ru-RU" alt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–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это описание </a:t>
            </a:r>
            <a:r>
              <a:rPr lang="ru-RU" altLang="ru-RU" sz="30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последовательности</a:t>
            </a:r>
            <a:r>
              <a:rPr lang="ru-RU" altLang="ru-RU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действий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которые выполняются </a:t>
            </a:r>
            <a:r>
              <a:rPr lang="ru-RU" altLang="ru-RU" sz="30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однократно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 заданном порядке.</a:t>
            </a:r>
            <a:r>
              <a:rPr lang="ru-RU" altLang="ru-RU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000" b="1" u="sng" dirty="0">
                <a:solidFill>
                  <a:schemeClr val="accent6"/>
                </a:solidFill>
              </a:rPr>
              <a:t>Разветвляющийся  алгоритм</a:t>
            </a:r>
            <a:r>
              <a:rPr lang="ru-RU" alt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алгоритм, в котором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зависимости от условия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выполняется </a:t>
            </a:r>
            <a:r>
              <a:rPr lang="ru-RU" altLang="ru-RU" sz="30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либо одна, либо другая последовательность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действий.</a:t>
            </a:r>
            <a:r>
              <a:rPr lang="ru-RU" altLang="ru-RU" sz="3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altLang="ru-RU" sz="3000" b="1" u="sng" dirty="0">
                <a:solidFill>
                  <a:schemeClr val="accent6"/>
                </a:solidFill>
              </a:rPr>
              <a:t>Циклический</a:t>
            </a:r>
            <a:r>
              <a:rPr lang="ru-RU" altLang="ru-RU" sz="3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–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это описание действий, которые </a:t>
            </a:r>
            <a:r>
              <a:rPr lang="ru-RU" altLang="ru-RU" sz="3000" b="1" i="1" u="sng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должны повторяться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указанное число раз или пока не выполнено заданное </a:t>
            </a:r>
            <a:r>
              <a:rPr lang="ru-RU" altLang="ru-RU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условие</a:t>
            </a:r>
            <a:r>
              <a:rPr lang="ru-RU" altLang="ru-RU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ru-RU" altLang="ru-RU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параметр </a:t>
            </a:r>
            <a:r>
              <a:rPr lang="ru-RU" altLang="ru-RU" sz="3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цикла</a:t>
            </a:r>
            <a:r>
              <a:rPr lang="ru-RU" altLang="ru-RU" sz="3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  <a:endParaRPr lang="ru-RU" altLang="ru-RU" sz="3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2843213" y="2693988"/>
            <a:ext cx="3384550" cy="3843337"/>
            <a:chOff x="2843808" y="2694781"/>
            <a:chExt cx="3384376" cy="384224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2843808" y="2694781"/>
              <a:ext cx="3384376" cy="3842242"/>
            </a:xfrm>
            <a:prstGeom prst="roundRect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18441" name="Group 5"/>
            <p:cNvGrpSpPr>
              <a:grpSpLocks/>
            </p:cNvGrpSpPr>
            <p:nvPr/>
          </p:nvGrpSpPr>
          <p:grpSpPr bwMode="auto">
            <a:xfrm>
              <a:off x="2987675" y="2781300"/>
              <a:ext cx="3124200" cy="3548063"/>
              <a:chOff x="1791" y="1480"/>
              <a:chExt cx="1968" cy="2235"/>
            </a:xfrm>
          </p:grpSpPr>
          <p:sp>
            <p:nvSpPr>
              <p:cNvPr id="18442" name="Line 6"/>
              <p:cNvSpPr>
                <a:spLocks noChangeShapeType="1"/>
              </p:cNvSpPr>
              <p:nvPr/>
            </p:nvSpPr>
            <p:spPr bwMode="auto">
              <a:xfrm>
                <a:off x="2744" y="1480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3" name="Rectangle 7"/>
              <p:cNvSpPr>
                <a:spLocks noChangeArrowheads="1"/>
              </p:cNvSpPr>
              <p:nvPr/>
            </p:nvSpPr>
            <p:spPr bwMode="auto">
              <a:xfrm>
                <a:off x="1791" y="1661"/>
                <a:ext cx="196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 i="1">
                    <a:solidFill>
                      <a:srgbClr val="800000"/>
                    </a:solidFill>
                  </a:rPr>
                  <a:t>Действие 1 </a:t>
                </a:r>
              </a:p>
            </p:txBody>
          </p:sp>
          <p:sp>
            <p:nvSpPr>
              <p:cNvPr id="18444" name="Line 8"/>
              <p:cNvSpPr>
                <a:spLocks noChangeShapeType="1"/>
              </p:cNvSpPr>
              <p:nvPr/>
            </p:nvSpPr>
            <p:spPr bwMode="auto">
              <a:xfrm>
                <a:off x="2744" y="1979"/>
                <a:ext cx="0" cy="192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Rectangle 9"/>
              <p:cNvSpPr>
                <a:spLocks noChangeArrowheads="1"/>
              </p:cNvSpPr>
              <p:nvPr/>
            </p:nvSpPr>
            <p:spPr bwMode="auto">
              <a:xfrm>
                <a:off x="1791" y="2160"/>
                <a:ext cx="196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 i="1">
                    <a:solidFill>
                      <a:srgbClr val="800000"/>
                    </a:solidFill>
                  </a:rPr>
                  <a:t>Действие 2 </a:t>
                </a:r>
              </a:p>
            </p:txBody>
          </p:sp>
          <p:sp>
            <p:nvSpPr>
              <p:cNvPr id="18446" name="Line 10"/>
              <p:cNvSpPr>
                <a:spLocks noChangeShapeType="1"/>
              </p:cNvSpPr>
              <p:nvPr/>
            </p:nvSpPr>
            <p:spPr bwMode="auto">
              <a:xfrm>
                <a:off x="2744" y="2478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7" name="Rectangle 11"/>
              <p:cNvSpPr>
                <a:spLocks noChangeArrowheads="1"/>
              </p:cNvSpPr>
              <p:nvPr/>
            </p:nvSpPr>
            <p:spPr bwMode="auto">
              <a:xfrm>
                <a:off x="1791" y="3203"/>
                <a:ext cx="1968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altLang="ru-RU" b="1" i="1">
                    <a:solidFill>
                      <a:srgbClr val="800000"/>
                    </a:solidFill>
                  </a:rPr>
                  <a:t>Действие </a:t>
                </a:r>
                <a:r>
                  <a:rPr lang="en-US" altLang="ru-RU" b="1" i="1">
                    <a:solidFill>
                      <a:srgbClr val="800000"/>
                    </a:solidFill>
                  </a:rPr>
                  <a:t>N</a:t>
                </a:r>
                <a:endParaRPr lang="ru-RU" altLang="ru-RU" b="1" i="1">
                  <a:solidFill>
                    <a:srgbClr val="800000"/>
                  </a:solidFill>
                </a:endParaRPr>
              </a:p>
            </p:txBody>
          </p:sp>
          <p:sp>
            <p:nvSpPr>
              <p:cNvPr id="18448" name="Line 12"/>
              <p:cNvSpPr>
                <a:spLocks noChangeShapeType="1"/>
              </p:cNvSpPr>
              <p:nvPr/>
            </p:nvSpPr>
            <p:spPr bwMode="auto">
              <a:xfrm>
                <a:off x="2744" y="3475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9" name="Line 13"/>
              <p:cNvSpPr>
                <a:spLocks noChangeShapeType="1"/>
              </p:cNvSpPr>
              <p:nvPr/>
            </p:nvSpPr>
            <p:spPr bwMode="auto">
              <a:xfrm>
                <a:off x="2744" y="2963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8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50" name="Text Box 14"/>
              <p:cNvSpPr txBox="1">
                <a:spLocks noChangeArrowheads="1"/>
              </p:cNvSpPr>
              <p:nvPr/>
            </p:nvSpPr>
            <p:spPr bwMode="auto">
              <a:xfrm>
                <a:off x="2018" y="2523"/>
                <a:ext cx="1451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altLang="ru-RU" sz="4400" b="1" i="1">
                    <a:solidFill>
                      <a:srgbClr val="800000"/>
                    </a:solidFill>
                  </a:rPr>
                  <a:t>. . .</a:t>
                </a:r>
              </a:p>
            </p:txBody>
          </p:sp>
        </p:grpSp>
      </p:grp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755650" y="2176463"/>
            <a:ext cx="741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линейного алгоритма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2262" y="94621"/>
            <a:ext cx="7992814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Линейные алгоритмы</a:t>
            </a:r>
            <a:endParaRPr lang="ru-RU" dirty="0"/>
          </a:p>
        </p:txBody>
      </p:sp>
      <p:sp>
        <p:nvSpPr>
          <p:cNvPr id="18437" name="Объект 2"/>
          <p:cNvSpPr>
            <a:spLocks noGrp="1"/>
          </p:cNvSpPr>
          <p:nvPr>
            <p:ph sz="quarter" idx="13"/>
          </p:nvPr>
        </p:nvSpPr>
        <p:spPr>
          <a:xfrm>
            <a:off x="250825" y="1052513"/>
            <a:ext cx="8642350" cy="1123950"/>
          </a:xfrm>
        </p:spPr>
        <p:txBody>
          <a:bodyPr/>
          <a:lstStyle/>
          <a:p>
            <a:pPr eaLnBrk="1" hangingPunct="1"/>
            <a:r>
              <a:rPr lang="ru-RU" altLang="ru-RU" sz="2500" b="1" smtClean="0"/>
              <a:t>Состоят из нескольких команд (операторов), которые должны быть выполнены последовательно одна за другой</a:t>
            </a:r>
            <a:endParaRPr lang="ru-RU" sz="250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2852738"/>
            <a:ext cx="3236318" cy="1871663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99992" y="2575555"/>
            <a:ext cx="4176464" cy="2280023"/>
          </a:xfrm>
          <a:prstGeom prst="roundRect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464" name="Line 33"/>
          <p:cNvSpPr>
            <a:spLocks noChangeShapeType="1"/>
          </p:cNvSpPr>
          <p:nvPr/>
        </p:nvSpPr>
        <p:spPr bwMode="auto">
          <a:xfrm flipH="1">
            <a:off x="5691188" y="5422900"/>
            <a:ext cx="55562" cy="1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755650" y="2155825"/>
            <a:ext cx="6951663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000" b="1" i="1" dirty="0">
                <a:solidFill>
                  <a:schemeClr val="accent6"/>
                </a:solidFill>
                <a:latin typeface="Arial" charset="0"/>
              </a:rPr>
              <a:t>Логику принятия решения можно описать так:</a:t>
            </a:r>
          </a:p>
        </p:txBody>
      </p:sp>
      <p:grpSp>
        <p:nvGrpSpPr>
          <p:cNvPr id="19466" name="Group 41"/>
          <p:cNvGrpSpPr>
            <a:grpSpLocks/>
          </p:cNvGrpSpPr>
          <p:nvPr/>
        </p:nvGrpSpPr>
        <p:grpSpPr bwMode="auto">
          <a:xfrm>
            <a:off x="755650" y="2997200"/>
            <a:ext cx="3095625" cy="1604963"/>
            <a:chOff x="204" y="1979"/>
            <a:chExt cx="1950" cy="1011"/>
          </a:xfrm>
        </p:grpSpPr>
        <p:sp>
          <p:nvSpPr>
            <p:cNvPr id="19487" name="Text Box 42"/>
            <p:cNvSpPr txBox="1">
              <a:spLocks noChangeArrowheads="1"/>
            </p:cNvSpPr>
            <p:nvPr/>
          </p:nvSpPr>
          <p:spPr bwMode="auto">
            <a:xfrm>
              <a:off x="204" y="1979"/>
              <a:ext cx="1950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ЕСЛИ</a:t>
              </a:r>
              <a:r>
                <a:rPr lang="ru-RU" altLang="ru-RU" sz="1800"/>
                <a:t> </a:t>
              </a:r>
              <a:r>
                <a:rPr lang="en-US" altLang="ru-RU" sz="1800"/>
                <a:t>&lt;</a:t>
              </a:r>
              <a:r>
                <a:rPr lang="ru-RU" altLang="ru-RU" sz="1800"/>
                <a:t>условие</a:t>
              </a:r>
              <a:r>
                <a:rPr lang="en-US" altLang="ru-RU" sz="1800"/>
                <a:t>&gt;</a:t>
              </a:r>
              <a:r>
                <a:rPr lang="ru-RU" altLang="ru-RU" sz="1800"/>
                <a:t> </a:t>
              </a:r>
            </a:p>
            <a:p>
              <a:pPr>
                <a:spcBef>
                  <a:spcPct val="50000"/>
                </a:spcBef>
              </a:pPr>
              <a:r>
                <a:rPr lang="ru-RU" altLang="ru-RU" sz="1800"/>
                <a:t>      </a:t>
              </a:r>
              <a:r>
                <a:rPr lang="ru-RU" altLang="ru-RU" sz="1800" b="1" u="sng"/>
                <a:t>ТО</a:t>
              </a:r>
              <a:r>
                <a:rPr lang="ru-RU" altLang="ru-RU" sz="1800"/>
                <a:t> </a:t>
              </a:r>
              <a:r>
                <a:rPr lang="en-US" altLang="ru-RU" sz="1800"/>
                <a:t>&lt;</a:t>
              </a:r>
              <a:r>
                <a:rPr lang="ru-RU" altLang="ru-RU" sz="1800"/>
                <a:t>действия 1</a:t>
              </a:r>
              <a:r>
                <a:rPr lang="en-US" altLang="ru-RU" sz="1800"/>
                <a:t>&gt;</a:t>
              </a:r>
              <a:endParaRPr lang="ru-RU" altLang="ru-RU" sz="1800"/>
            </a:p>
            <a:p>
              <a:pPr>
                <a:spcBef>
                  <a:spcPct val="50000"/>
                </a:spcBef>
              </a:pPr>
              <a:r>
                <a:rPr lang="ru-RU" altLang="ru-RU" sz="1800"/>
                <a:t>      </a:t>
              </a:r>
              <a:r>
                <a:rPr lang="ru-RU" altLang="ru-RU" sz="1800" b="1" u="sng"/>
                <a:t>ИНАЧЕ</a:t>
              </a:r>
              <a:r>
                <a:rPr lang="ru-RU" altLang="ru-RU" sz="1800"/>
                <a:t> </a:t>
              </a:r>
              <a:r>
                <a:rPr lang="en-US" altLang="ru-RU" sz="1800"/>
                <a:t>&lt;</a:t>
              </a:r>
              <a:r>
                <a:rPr lang="ru-RU" altLang="ru-RU" sz="1800"/>
                <a:t>действия 2</a:t>
              </a:r>
              <a:r>
                <a:rPr lang="en-US" altLang="ru-RU" sz="1800"/>
                <a:t>&gt;</a:t>
              </a:r>
              <a:endParaRPr lang="ru-RU" altLang="ru-RU" sz="1800"/>
            </a:p>
            <a:p>
              <a:pPr>
                <a:spcBef>
                  <a:spcPct val="50000"/>
                </a:spcBef>
              </a:pPr>
              <a:r>
                <a:rPr lang="ru-RU" altLang="ru-RU" sz="1800" b="1" u="sng"/>
                <a:t>ВСЕ</a:t>
              </a:r>
            </a:p>
          </p:txBody>
        </p:sp>
        <p:sp>
          <p:nvSpPr>
            <p:cNvPr id="19488" name="Line 43"/>
            <p:cNvSpPr>
              <a:spLocks noChangeShapeType="1"/>
            </p:cNvSpPr>
            <p:nvPr/>
          </p:nvSpPr>
          <p:spPr bwMode="auto">
            <a:xfrm>
              <a:off x="295" y="2197"/>
              <a:ext cx="0" cy="5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9467" name="Группа 1"/>
          <p:cNvGrpSpPr>
            <a:grpSpLocks/>
          </p:cNvGrpSpPr>
          <p:nvPr/>
        </p:nvGrpSpPr>
        <p:grpSpPr bwMode="auto">
          <a:xfrm>
            <a:off x="4654550" y="2671763"/>
            <a:ext cx="3743325" cy="2089150"/>
            <a:chOff x="4643438" y="2852738"/>
            <a:chExt cx="3743325" cy="2089151"/>
          </a:xfrm>
        </p:grpSpPr>
        <p:sp>
          <p:nvSpPr>
            <p:cNvPr id="19472" name="Line 60"/>
            <p:cNvSpPr>
              <a:spLocks noChangeShapeType="1"/>
            </p:cNvSpPr>
            <p:nvPr/>
          </p:nvSpPr>
          <p:spPr bwMode="auto">
            <a:xfrm flipV="1">
              <a:off x="6483351" y="2852738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49"/>
            <p:cNvSpPr>
              <a:spLocks noChangeShapeType="1"/>
            </p:cNvSpPr>
            <p:nvPr/>
          </p:nvSpPr>
          <p:spPr bwMode="auto">
            <a:xfrm>
              <a:off x="7758113" y="3395663"/>
              <a:ext cx="0" cy="132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51"/>
            <p:cNvSpPr>
              <a:spLocks noChangeShapeType="1"/>
            </p:cNvSpPr>
            <p:nvPr/>
          </p:nvSpPr>
          <p:spPr bwMode="auto">
            <a:xfrm flipH="1">
              <a:off x="5289551" y="3395663"/>
              <a:ext cx="1588" cy="13287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AutoShape 45"/>
            <p:cNvSpPr>
              <a:spLocks noChangeArrowheads="1"/>
            </p:cNvSpPr>
            <p:nvPr/>
          </p:nvSpPr>
          <p:spPr bwMode="auto">
            <a:xfrm>
              <a:off x="5868988" y="3105151"/>
              <a:ext cx="1227138" cy="581025"/>
            </a:xfrm>
            <a:prstGeom prst="flowChartDecision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6" name="Rectangle 46"/>
            <p:cNvSpPr>
              <a:spLocks noChangeArrowheads="1"/>
            </p:cNvSpPr>
            <p:nvPr/>
          </p:nvSpPr>
          <p:spPr bwMode="auto">
            <a:xfrm>
              <a:off x="7094538" y="3879851"/>
              <a:ext cx="1292225" cy="515938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7" name="Rectangle 47"/>
            <p:cNvSpPr>
              <a:spLocks noChangeArrowheads="1"/>
            </p:cNvSpPr>
            <p:nvPr/>
          </p:nvSpPr>
          <p:spPr bwMode="auto">
            <a:xfrm>
              <a:off x="4643438" y="3944938"/>
              <a:ext cx="1292225" cy="517525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8" name="Line 48"/>
            <p:cNvSpPr>
              <a:spLocks noChangeShapeType="1"/>
            </p:cNvSpPr>
            <p:nvPr/>
          </p:nvSpPr>
          <p:spPr bwMode="auto">
            <a:xfrm>
              <a:off x="7094538" y="3395663"/>
              <a:ext cx="6810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Line 50"/>
            <p:cNvSpPr>
              <a:spLocks noChangeShapeType="1"/>
            </p:cNvSpPr>
            <p:nvPr/>
          </p:nvSpPr>
          <p:spPr bwMode="auto">
            <a:xfrm flipH="1">
              <a:off x="5291138" y="3395663"/>
              <a:ext cx="577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Line 52"/>
            <p:cNvSpPr>
              <a:spLocks noChangeShapeType="1"/>
            </p:cNvSpPr>
            <p:nvPr/>
          </p:nvSpPr>
          <p:spPr bwMode="auto">
            <a:xfrm>
              <a:off x="5291138" y="4724401"/>
              <a:ext cx="24495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Text Box 53"/>
            <p:cNvSpPr txBox="1">
              <a:spLocks noChangeArrowheads="1"/>
            </p:cNvSpPr>
            <p:nvPr/>
          </p:nvSpPr>
          <p:spPr bwMode="auto">
            <a:xfrm>
              <a:off x="7094538" y="3040063"/>
              <a:ext cx="612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Да</a:t>
              </a:r>
            </a:p>
          </p:txBody>
        </p:sp>
        <p:sp>
          <p:nvSpPr>
            <p:cNvPr id="19482" name="Text Box 54"/>
            <p:cNvSpPr txBox="1">
              <a:spLocks noChangeArrowheads="1"/>
            </p:cNvSpPr>
            <p:nvPr/>
          </p:nvSpPr>
          <p:spPr bwMode="auto">
            <a:xfrm>
              <a:off x="5392738" y="3040063"/>
              <a:ext cx="9525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Нет</a:t>
              </a:r>
            </a:p>
          </p:txBody>
        </p:sp>
        <p:sp>
          <p:nvSpPr>
            <p:cNvPr id="19483" name="Text Box 55"/>
            <p:cNvSpPr txBox="1">
              <a:spLocks noChangeArrowheads="1"/>
            </p:cNvSpPr>
            <p:nvPr/>
          </p:nvSpPr>
          <p:spPr bwMode="auto">
            <a:xfrm>
              <a:off x="6073776" y="3233738"/>
              <a:ext cx="885825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300" b="1">
                  <a:latin typeface="Arial" charset="0"/>
                </a:rPr>
                <a:t>Условие</a:t>
              </a:r>
            </a:p>
          </p:txBody>
        </p:sp>
        <p:sp>
          <p:nvSpPr>
            <p:cNvPr id="19484" name="Text Box 56"/>
            <p:cNvSpPr txBox="1">
              <a:spLocks noChangeArrowheads="1"/>
            </p:cNvSpPr>
            <p:nvPr/>
          </p:nvSpPr>
          <p:spPr bwMode="auto">
            <a:xfrm>
              <a:off x="7164388" y="4008438"/>
              <a:ext cx="1155700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300" b="1">
                  <a:latin typeface="Arial" charset="0"/>
                </a:rPr>
                <a:t>Действие 1</a:t>
              </a:r>
            </a:p>
          </p:txBody>
        </p:sp>
        <p:sp>
          <p:nvSpPr>
            <p:cNvPr id="19485" name="Text Box 57"/>
            <p:cNvSpPr txBox="1">
              <a:spLocks noChangeArrowheads="1"/>
            </p:cNvSpPr>
            <p:nvPr/>
          </p:nvSpPr>
          <p:spPr bwMode="auto">
            <a:xfrm>
              <a:off x="4711701" y="4073526"/>
              <a:ext cx="1157288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300" b="1">
                  <a:latin typeface="Arial" charset="0"/>
                </a:rPr>
                <a:t>Действие 2</a:t>
              </a:r>
            </a:p>
          </p:txBody>
        </p:sp>
        <p:sp>
          <p:nvSpPr>
            <p:cNvPr id="19486" name="Line 61"/>
            <p:cNvSpPr>
              <a:spLocks noChangeShapeType="1"/>
            </p:cNvSpPr>
            <p:nvPr/>
          </p:nvSpPr>
          <p:spPr bwMode="auto">
            <a:xfrm>
              <a:off x="6516688" y="4724401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68" name="Text Box 62"/>
          <p:cNvSpPr txBox="1">
            <a:spLocks noChangeArrowheads="1"/>
          </p:cNvSpPr>
          <p:nvPr/>
        </p:nvSpPr>
        <p:spPr bwMode="auto">
          <a:xfrm>
            <a:off x="2840038" y="4724400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600" b="1" i="1">
                <a:solidFill>
                  <a:srgbClr val="CC0000"/>
                </a:solidFill>
                <a:latin typeface="Arial" charset="0"/>
              </a:rPr>
              <a:t>П р и м е р ы :</a:t>
            </a:r>
          </a:p>
        </p:txBody>
      </p:sp>
      <p:sp>
        <p:nvSpPr>
          <p:cNvPr id="19469" name="Text Box 63"/>
          <p:cNvSpPr txBox="1">
            <a:spLocks noChangeArrowheads="1"/>
          </p:cNvSpPr>
          <p:nvPr/>
        </p:nvSpPr>
        <p:spPr bwMode="auto">
          <a:xfrm>
            <a:off x="250825" y="5157788"/>
            <a:ext cx="864235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800" b="1" u="sng"/>
              <a:t>ЕСЛИ</a:t>
            </a:r>
            <a:r>
              <a:rPr lang="ru-RU" altLang="ru-RU" sz="1800" b="1"/>
              <a:t> хочешь быть здоров, </a:t>
            </a:r>
            <a:r>
              <a:rPr lang="ru-RU" altLang="ru-RU" sz="1800" b="1" u="sng"/>
              <a:t>ТО</a:t>
            </a:r>
            <a:r>
              <a:rPr lang="ru-RU" altLang="ru-RU" sz="1800" b="1"/>
              <a:t> закаляйся, </a:t>
            </a:r>
            <a:r>
              <a:rPr lang="ru-RU" altLang="ru-RU" sz="1800" b="1" u="sng"/>
              <a:t>ИНАЧЕ</a:t>
            </a:r>
            <a:r>
              <a:rPr lang="ru-RU" altLang="ru-RU" sz="1800" b="1"/>
              <a:t> валяйся весь день на диване;</a:t>
            </a:r>
          </a:p>
          <a:p>
            <a:pPr>
              <a:spcBef>
                <a:spcPct val="50000"/>
              </a:spcBef>
            </a:pPr>
            <a:r>
              <a:rPr lang="ru-RU" altLang="ru-RU" sz="1800" b="1" u="sng"/>
              <a:t>ЕСЛИ</a:t>
            </a:r>
            <a:r>
              <a:rPr lang="ru-RU" altLang="ru-RU" sz="1800" b="1"/>
              <a:t> низко ласточки летают, </a:t>
            </a:r>
            <a:r>
              <a:rPr lang="ru-RU" altLang="ru-RU" sz="1800" b="1" u="sng"/>
              <a:t>ТО</a:t>
            </a:r>
            <a:r>
              <a:rPr lang="ru-RU" altLang="ru-RU" sz="1800" b="1"/>
              <a:t> будет дождь, </a:t>
            </a:r>
            <a:r>
              <a:rPr lang="ru-RU" altLang="ru-RU" sz="1800" b="1" u="sng"/>
              <a:t>ИНАЧЕ</a:t>
            </a:r>
            <a:r>
              <a:rPr lang="ru-RU" altLang="ru-RU" sz="1800" b="1"/>
              <a:t> дождя не будет;</a:t>
            </a:r>
          </a:p>
          <a:p>
            <a:pPr>
              <a:spcBef>
                <a:spcPct val="50000"/>
              </a:spcBef>
            </a:pPr>
            <a:r>
              <a:rPr lang="ru-RU" altLang="ru-RU" sz="1800" b="1" u="sng"/>
              <a:t>ЕСЛИ</a:t>
            </a:r>
            <a:r>
              <a:rPr lang="ru-RU" altLang="ru-RU" sz="1800" b="1"/>
              <a:t> уроки выучены, </a:t>
            </a:r>
            <a:r>
              <a:rPr lang="ru-RU" altLang="ru-RU" sz="1800" b="1" u="sng"/>
              <a:t>ТО</a:t>
            </a:r>
            <a:r>
              <a:rPr lang="ru-RU" altLang="ru-RU" sz="1800" b="1"/>
              <a:t> иди гулять, </a:t>
            </a:r>
            <a:r>
              <a:rPr lang="ru-RU" altLang="ru-RU" sz="1800" b="1" u="sng"/>
              <a:t>ИНАЧЕ</a:t>
            </a:r>
            <a:r>
              <a:rPr lang="ru-RU" altLang="ru-RU" sz="1800" b="1"/>
              <a:t> учи уроки. </a:t>
            </a:r>
          </a:p>
        </p:txBody>
      </p: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500" dirty="0" smtClean="0"/>
              <a:t>Разветвляющиеся алгоритмы</a:t>
            </a:r>
            <a:endParaRPr lang="ru-RU" sz="4500" dirty="0"/>
          </a:p>
        </p:txBody>
      </p:sp>
      <p:sp>
        <p:nvSpPr>
          <p:cNvPr id="32" name="Объект 2"/>
          <p:cNvSpPr>
            <a:spLocks noGrp="1"/>
          </p:cNvSpPr>
          <p:nvPr>
            <p:ph sz="quarter" idx="13"/>
          </p:nvPr>
        </p:nvSpPr>
        <p:spPr>
          <a:xfrm>
            <a:off x="142875" y="981075"/>
            <a:ext cx="8856663" cy="1223963"/>
          </a:xfrm>
        </p:spPr>
        <p:txBody>
          <a:bodyPr rtlCol="0">
            <a:normAutofit lnSpcReduction="10000"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Состоят из нескольких команд. В 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зависимости от выполнения некоторого условия совершается одна или другая последовательность шагов.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932363" y="736902"/>
            <a:ext cx="2375941" cy="2515627"/>
          </a:xfrm>
          <a:prstGeom prst="round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1638" y="3357563"/>
            <a:ext cx="4392612" cy="25304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413" y="3252788"/>
            <a:ext cx="3598862" cy="219233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288" y="1263650"/>
            <a:ext cx="3240087" cy="175101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252413" y="415925"/>
            <a:ext cx="43195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800" b="1"/>
              <a:t>В некоторых случаях </a:t>
            </a:r>
            <a:r>
              <a:rPr lang="en-US" altLang="ru-RU" sz="1800" b="1"/>
              <a:t>&lt;</a:t>
            </a:r>
            <a:r>
              <a:rPr lang="ru-RU" altLang="ru-RU" sz="1800" b="1"/>
              <a:t>действия 2</a:t>
            </a:r>
            <a:r>
              <a:rPr lang="en-US" altLang="ru-RU" sz="1800" b="1"/>
              <a:t>&gt;</a:t>
            </a:r>
            <a:r>
              <a:rPr lang="ru-RU" altLang="ru-RU" sz="1800" b="1"/>
              <a:t> могут отсутствовать:</a:t>
            </a:r>
          </a:p>
        </p:txBody>
      </p:sp>
      <p:grpSp>
        <p:nvGrpSpPr>
          <p:cNvPr id="20489" name="Group 6"/>
          <p:cNvGrpSpPr>
            <a:grpSpLocks/>
          </p:cNvGrpSpPr>
          <p:nvPr/>
        </p:nvGrpSpPr>
        <p:grpSpPr bwMode="auto">
          <a:xfrm>
            <a:off x="755650" y="1484313"/>
            <a:ext cx="2592388" cy="1323975"/>
            <a:chOff x="340" y="709"/>
            <a:chExt cx="1633" cy="834"/>
          </a:xfrm>
        </p:grpSpPr>
        <p:sp>
          <p:nvSpPr>
            <p:cNvPr id="20511" name="Text Box 7"/>
            <p:cNvSpPr txBox="1">
              <a:spLocks noChangeArrowheads="1"/>
            </p:cNvSpPr>
            <p:nvPr/>
          </p:nvSpPr>
          <p:spPr bwMode="auto">
            <a:xfrm>
              <a:off x="340" y="709"/>
              <a:ext cx="1633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000" b="1" u="sng"/>
                <a:t>ЕСЛИ</a:t>
              </a:r>
              <a:r>
                <a:rPr lang="ru-RU" altLang="ru-RU" sz="2000" b="1"/>
                <a:t> </a:t>
              </a:r>
              <a:r>
                <a:rPr lang="en-US" altLang="ru-RU" sz="2000" b="1"/>
                <a:t>&lt;</a:t>
              </a:r>
              <a:r>
                <a:rPr lang="ru-RU" altLang="ru-RU" sz="2000" b="1"/>
                <a:t>условие</a:t>
              </a:r>
              <a:r>
                <a:rPr lang="en-US" altLang="ru-RU" sz="2000" b="1"/>
                <a:t>&gt;</a:t>
              </a:r>
              <a:endParaRPr lang="ru-RU" altLang="ru-RU" sz="2000" b="1"/>
            </a:p>
            <a:p>
              <a:pPr>
                <a:spcBef>
                  <a:spcPct val="50000"/>
                </a:spcBef>
              </a:pPr>
              <a:r>
                <a:rPr lang="ru-RU" altLang="ru-RU" sz="2000" b="1"/>
                <a:t>      </a:t>
              </a:r>
              <a:r>
                <a:rPr lang="ru-RU" altLang="ru-RU" sz="2000" b="1" u="sng"/>
                <a:t>ТО</a:t>
              </a:r>
              <a:r>
                <a:rPr lang="ru-RU" altLang="ru-RU" sz="2000" b="1"/>
                <a:t> </a:t>
              </a:r>
              <a:r>
                <a:rPr lang="en-US" altLang="ru-RU" sz="2000" b="1"/>
                <a:t>&lt;</a:t>
              </a:r>
              <a:r>
                <a:rPr lang="ru-RU" altLang="ru-RU" sz="2000" b="1"/>
                <a:t>действия 1</a:t>
              </a:r>
              <a:r>
                <a:rPr lang="en-US" altLang="ru-RU" sz="2000" b="1"/>
                <a:t>&gt;</a:t>
              </a:r>
              <a:endParaRPr lang="ru-RU" altLang="ru-RU" sz="2000" b="1"/>
            </a:p>
            <a:p>
              <a:pPr>
                <a:spcBef>
                  <a:spcPct val="50000"/>
                </a:spcBef>
              </a:pPr>
              <a:r>
                <a:rPr lang="ru-RU" altLang="ru-RU" sz="2000" b="1" u="sng"/>
                <a:t>ВСЕ</a:t>
              </a:r>
            </a:p>
          </p:txBody>
        </p:sp>
        <p:sp>
          <p:nvSpPr>
            <p:cNvPr id="20512" name="Line 8"/>
            <p:cNvSpPr>
              <a:spLocks noChangeShapeType="1"/>
            </p:cNvSpPr>
            <p:nvPr/>
          </p:nvSpPr>
          <p:spPr bwMode="auto">
            <a:xfrm flipH="1">
              <a:off x="403" y="935"/>
              <a:ext cx="2" cy="4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490" name="Text Box 19"/>
          <p:cNvSpPr txBox="1">
            <a:spLocks noChangeArrowheads="1"/>
          </p:cNvSpPr>
          <p:nvPr/>
        </p:nvSpPr>
        <p:spPr bwMode="auto">
          <a:xfrm>
            <a:off x="5214938" y="2324100"/>
            <a:ext cx="11557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>
                <a:latin typeface="Arial" charset="0"/>
              </a:rPr>
              <a:t>Действие 1</a:t>
            </a:r>
          </a:p>
        </p:txBody>
      </p:sp>
      <p:grpSp>
        <p:nvGrpSpPr>
          <p:cNvPr id="20491" name="Group 22"/>
          <p:cNvGrpSpPr>
            <a:grpSpLocks/>
          </p:cNvGrpSpPr>
          <p:nvPr/>
        </p:nvGrpSpPr>
        <p:grpSpPr bwMode="auto">
          <a:xfrm>
            <a:off x="395288" y="3357563"/>
            <a:ext cx="3671887" cy="1938337"/>
            <a:chOff x="2971" y="618"/>
            <a:chExt cx="2313" cy="1221"/>
          </a:xfrm>
        </p:grpSpPr>
        <p:sp>
          <p:nvSpPr>
            <p:cNvPr id="20508" name="Text Box 23"/>
            <p:cNvSpPr txBox="1">
              <a:spLocks noChangeArrowheads="1"/>
            </p:cNvSpPr>
            <p:nvPr/>
          </p:nvSpPr>
          <p:spPr bwMode="auto">
            <a:xfrm>
              <a:off x="2971" y="618"/>
              <a:ext cx="2313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 b="1" u="sng"/>
                <a:t>АЛГ</a:t>
              </a:r>
              <a:r>
                <a:rPr lang="ru-RU" altLang="ru-RU" sz="2000" b="1"/>
                <a:t> Пословица</a:t>
              </a:r>
            </a:p>
            <a:p>
              <a:r>
                <a:rPr lang="ru-RU" altLang="ru-RU" sz="2000" b="1" u="sng"/>
                <a:t>НАЧ</a:t>
              </a:r>
            </a:p>
            <a:p>
              <a:r>
                <a:rPr lang="ru-RU" altLang="ru-RU" sz="2000" b="1"/>
                <a:t>      </a:t>
              </a:r>
              <a:r>
                <a:rPr lang="ru-RU" altLang="ru-RU" sz="2000" b="1" u="sng"/>
                <a:t>ЕСЛИ</a:t>
              </a:r>
              <a:r>
                <a:rPr lang="ru-RU" altLang="ru-RU" sz="2000" b="1"/>
                <a:t> Назвался груздем</a:t>
              </a:r>
            </a:p>
            <a:p>
              <a:r>
                <a:rPr lang="ru-RU" altLang="ru-RU" sz="2000" b="1"/>
                <a:t>         </a:t>
              </a:r>
              <a:r>
                <a:rPr lang="ru-RU" altLang="ru-RU" sz="2000" b="1" u="sng"/>
                <a:t>ТО</a:t>
              </a:r>
              <a:r>
                <a:rPr lang="ru-RU" altLang="ru-RU" sz="2000" b="1"/>
                <a:t> Полезай в кузов</a:t>
              </a:r>
            </a:p>
            <a:p>
              <a:r>
                <a:rPr lang="ru-RU" altLang="ru-RU" sz="2000" b="1"/>
                <a:t>      </a:t>
              </a:r>
              <a:r>
                <a:rPr lang="ru-RU" altLang="ru-RU" sz="2000" b="1" u="sng"/>
                <a:t>ВСЕ</a:t>
              </a:r>
            </a:p>
            <a:p>
              <a:r>
                <a:rPr lang="ru-RU" altLang="ru-RU" sz="2000" b="1" u="sng">
                  <a:latin typeface="Arial" charset="0"/>
                </a:rPr>
                <a:t>КОН</a:t>
              </a:r>
              <a:endParaRPr lang="ru-RU" altLang="ru-RU" sz="2000">
                <a:latin typeface="Arial" charset="0"/>
              </a:endParaRPr>
            </a:p>
          </p:txBody>
        </p:sp>
        <p:sp>
          <p:nvSpPr>
            <p:cNvPr id="20509" name="Line 24"/>
            <p:cNvSpPr>
              <a:spLocks noChangeShapeType="1"/>
            </p:cNvSpPr>
            <p:nvPr/>
          </p:nvSpPr>
          <p:spPr bwMode="auto">
            <a:xfrm>
              <a:off x="3052" y="1053"/>
              <a:ext cx="0" cy="5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10" name="Line 25"/>
            <p:cNvSpPr>
              <a:spLocks noChangeShapeType="1"/>
            </p:cNvSpPr>
            <p:nvPr/>
          </p:nvSpPr>
          <p:spPr bwMode="auto">
            <a:xfrm>
              <a:off x="3261" y="1230"/>
              <a:ext cx="0" cy="2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92" name="Group 26"/>
          <p:cNvGrpSpPr>
            <a:grpSpLocks/>
          </p:cNvGrpSpPr>
          <p:nvPr/>
        </p:nvGrpSpPr>
        <p:grpSpPr bwMode="auto">
          <a:xfrm>
            <a:off x="4500563" y="3429000"/>
            <a:ext cx="4319587" cy="2292350"/>
            <a:chOff x="2835" y="2160"/>
            <a:chExt cx="2721" cy="1444"/>
          </a:xfrm>
        </p:grpSpPr>
        <p:sp>
          <p:nvSpPr>
            <p:cNvPr id="20505" name="Text Box 27"/>
            <p:cNvSpPr txBox="1">
              <a:spLocks noChangeArrowheads="1"/>
            </p:cNvSpPr>
            <p:nvPr/>
          </p:nvSpPr>
          <p:spPr bwMode="auto">
            <a:xfrm>
              <a:off x="2835" y="2160"/>
              <a:ext cx="2721" cy="1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1600" b="1" u="sng"/>
                <a:t>АЛГ</a:t>
              </a:r>
              <a:r>
                <a:rPr lang="ru-RU" altLang="ru-RU" sz="1600" b="1"/>
                <a:t> Раскрасить листок</a:t>
              </a:r>
            </a:p>
            <a:p>
              <a:r>
                <a:rPr lang="ru-RU" altLang="ru-RU" sz="1600" b="1"/>
                <a:t>НАЧ</a:t>
              </a:r>
            </a:p>
            <a:p>
              <a:r>
                <a:rPr lang="ru-RU" altLang="ru-RU" sz="1600" b="1"/>
                <a:t>     ЕСЛИ Ты любишь осень?</a:t>
              </a:r>
            </a:p>
            <a:p>
              <a:r>
                <a:rPr lang="ru-RU" altLang="ru-RU" sz="1600" b="1"/>
                <a:t>           </a:t>
              </a:r>
              <a:r>
                <a:rPr lang="ru-RU" altLang="ru-RU" sz="1600" b="1" u="sng"/>
                <a:t>ТО</a:t>
              </a:r>
              <a:r>
                <a:rPr lang="ru-RU" altLang="ru-RU" sz="1600" b="1"/>
                <a:t> Возьми желтый карандаш</a:t>
              </a:r>
            </a:p>
            <a:p>
              <a:r>
                <a:rPr lang="ru-RU" altLang="ru-RU" sz="1600" b="1"/>
                <a:t>          </a:t>
              </a:r>
              <a:r>
                <a:rPr lang="ru-RU" altLang="ru-RU" sz="1600" b="1" u="sng"/>
                <a:t>ИНАЧЕ</a:t>
              </a:r>
              <a:r>
                <a:rPr lang="ru-RU" altLang="ru-RU" sz="1600" b="1"/>
                <a:t> Возьми зеленый карандаш</a:t>
              </a:r>
            </a:p>
            <a:p>
              <a:r>
                <a:rPr lang="ru-RU" altLang="ru-RU" sz="1600" b="1"/>
                <a:t>      </a:t>
              </a:r>
              <a:r>
                <a:rPr lang="ru-RU" altLang="ru-RU" sz="1600" b="1" u="sng"/>
                <a:t>ВСЕ</a:t>
              </a:r>
            </a:p>
            <a:p>
              <a:r>
                <a:rPr lang="ru-RU" altLang="ru-RU" sz="1600" b="1"/>
                <a:t>      Раскрась листок</a:t>
              </a:r>
            </a:p>
            <a:p>
              <a:r>
                <a:rPr lang="ru-RU" altLang="ru-RU" sz="1600" b="1"/>
                <a:t>      Убери карандаш</a:t>
              </a:r>
            </a:p>
            <a:p>
              <a:r>
                <a:rPr lang="ru-RU" altLang="ru-RU" sz="1600" b="1" u="sng"/>
                <a:t>КОН</a:t>
              </a:r>
              <a:endParaRPr lang="ru-RU" altLang="ru-RU" sz="1600"/>
            </a:p>
          </p:txBody>
        </p:sp>
        <p:sp>
          <p:nvSpPr>
            <p:cNvPr id="20506" name="Line 28"/>
            <p:cNvSpPr>
              <a:spLocks noChangeShapeType="1"/>
            </p:cNvSpPr>
            <p:nvPr/>
          </p:nvSpPr>
          <p:spPr bwMode="auto">
            <a:xfrm flipH="1">
              <a:off x="2880" y="2478"/>
              <a:ext cx="0" cy="9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7" name="Line 29"/>
            <p:cNvSpPr>
              <a:spLocks noChangeShapeType="1"/>
            </p:cNvSpPr>
            <p:nvPr/>
          </p:nvSpPr>
          <p:spPr bwMode="auto">
            <a:xfrm>
              <a:off x="3107" y="2658"/>
              <a:ext cx="0" cy="3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493" name="Группа 2"/>
          <p:cNvGrpSpPr>
            <a:grpSpLocks/>
          </p:cNvGrpSpPr>
          <p:nvPr/>
        </p:nvGrpSpPr>
        <p:grpSpPr bwMode="auto">
          <a:xfrm>
            <a:off x="5141913" y="882650"/>
            <a:ext cx="1858962" cy="2089150"/>
            <a:chOff x="5141502" y="882650"/>
            <a:chExt cx="1859371" cy="2089150"/>
          </a:xfrm>
        </p:grpSpPr>
        <p:sp>
          <p:nvSpPr>
            <p:cNvPr id="20494" name="Line 20"/>
            <p:cNvSpPr>
              <a:spLocks noChangeShapeType="1"/>
            </p:cNvSpPr>
            <p:nvPr/>
          </p:nvSpPr>
          <p:spPr bwMode="auto">
            <a:xfrm flipV="1">
              <a:off x="5749431" y="882650"/>
              <a:ext cx="0" cy="287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 flipH="1">
              <a:off x="5749431" y="1674813"/>
              <a:ext cx="0" cy="1296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6" name="Line 12"/>
            <p:cNvSpPr>
              <a:spLocks noChangeShapeType="1"/>
            </p:cNvSpPr>
            <p:nvPr/>
          </p:nvSpPr>
          <p:spPr bwMode="auto">
            <a:xfrm>
              <a:off x="6319836" y="1425575"/>
              <a:ext cx="681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497" name="AutoShape 10"/>
            <p:cNvSpPr>
              <a:spLocks noChangeArrowheads="1"/>
            </p:cNvSpPr>
            <p:nvPr/>
          </p:nvSpPr>
          <p:spPr bwMode="auto">
            <a:xfrm>
              <a:off x="5143089" y="1135063"/>
              <a:ext cx="1227137" cy="581025"/>
            </a:xfrm>
            <a:prstGeom prst="flowChartDecision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8" name="Rectangle 11"/>
            <p:cNvSpPr>
              <a:spLocks noChangeArrowheads="1"/>
            </p:cNvSpPr>
            <p:nvPr/>
          </p:nvSpPr>
          <p:spPr bwMode="auto">
            <a:xfrm>
              <a:off x="5141502" y="2251075"/>
              <a:ext cx="1292225" cy="515938"/>
            </a:xfrm>
            <a:prstGeom prst="rect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99" name="Line 14"/>
            <p:cNvSpPr>
              <a:spLocks noChangeShapeType="1"/>
            </p:cNvSpPr>
            <p:nvPr/>
          </p:nvSpPr>
          <p:spPr bwMode="auto">
            <a:xfrm flipH="1">
              <a:off x="5749431" y="2971800"/>
              <a:ext cx="12514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0" name="Text Box 16"/>
            <p:cNvSpPr txBox="1">
              <a:spLocks noChangeArrowheads="1"/>
            </p:cNvSpPr>
            <p:nvPr/>
          </p:nvSpPr>
          <p:spPr bwMode="auto">
            <a:xfrm>
              <a:off x="5214527" y="1747838"/>
              <a:ext cx="6127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Да</a:t>
              </a:r>
            </a:p>
          </p:txBody>
        </p:sp>
        <p:sp>
          <p:nvSpPr>
            <p:cNvPr id="20501" name="Text Box 17"/>
            <p:cNvSpPr txBox="1">
              <a:spLocks noChangeArrowheads="1"/>
            </p:cNvSpPr>
            <p:nvPr/>
          </p:nvSpPr>
          <p:spPr bwMode="auto">
            <a:xfrm>
              <a:off x="6319836" y="1135063"/>
              <a:ext cx="55642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400" b="1">
                  <a:latin typeface="Arial" charset="0"/>
                </a:rPr>
                <a:t>Нет</a:t>
              </a:r>
            </a:p>
          </p:txBody>
        </p:sp>
        <p:sp>
          <p:nvSpPr>
            <p:cNvPr id="20502" name="Text Box 18"/>
            <p:cNvSpPr txBox="1">
              <a:spLocks noChangeArrowheads="1"/>
            </p:cNvSpPr>
            <p:nvPr/>
          </p:nvSpPr>
          <p:spPr bwMode="auto">
            <a:xfrm>
              <a:off x="5347877" y="1263650"/>
              <a:ext cx="885825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300" b="1">
                  <a:latin typeface="Arial" charset="0"/>
                </a:rPr>
                <a:t>Условие</a:t>
              </a:r>
            </a:p>
          </p:txBody>
        </p:sp>
        <p:sp>
          <p:nvSpPr>
            <p:cNvPr id="20503" name="Line 21"/>
            <p:cNvSpPr>
              <a:spLocks noChangeShapeType="1"/>
            </p:cNvSpPr>
            <p:nvPr/>
          </p:nvSpPr>
          <p:spPr bwMode="auto">
            <a:xfrm>
              <a:off x="7000873" y="1425575"/>
              <a:ext cx="0" cy="1546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504" name="Text Box 18"/>
            <p:cNvSpPr txBox="1">
              <a:spLocks noChangeArrowheads="1"/>
            </p:cNvSpPr>
            <p:nvPr/>
          </p:nvSpPr>
          <p:spPr bwMode="auto">
            <a:xfrm>
              <a:off x="5234959" y="2337019"/>
              <a:ext cx="1105309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1300" b="1">
                  <a:latin typeface="Arial" charset="0"/>
                </a:rPr>
                <a:t>Действие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0"/>
            <a:ext cx="7956550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kern="0" dirty="0" smtClean="0">
                <a:solidFill>
                  <a:srgbClr val="1F497D"/>
                </a:solidFill>
              </a:rPr>
              <a:t>Фальшивая монета</a:t>
            </a:r>
            <a:endParaRPr lang="ru-RU" kern="0" dirty="0">
              <a:solidFill>
                <a:srgbClr val="1F497D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71500" y="1214438"/>
            <a:ext cx="8358188" cy="175736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tx2">
                    <a:lumMod val="75000"/>
                  </a:schemeClr>
                </a:solidFill>
              </a:rPr>
              <a:t>Задача: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Из трёх монет одинакового достоинства одна фальшивая (более лёгкая). Как её найти с помощью одного взвешивания на чашечных весах без гирь?</a:t>
            </a:r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1E7FC"/>
              </a:clrFrom>
              <a:clrTo>
                <a:srgbClr val="C1E7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4572000"/>
            <a:ext cx="10795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2E6FC"/>
              </a:clrFrom>
              <a:clrTo>
                <a:srgbClr val="C2E6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072063"/>
            <a:ext cx="10795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2E7FA"/>
              </a:clrFrom>
              <a:clrTo>
                <a:srgbClr val="C2E7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38" y="3714750"/>
            <a:ext cx="10795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8001000" y="71438"/>
            <a:ext cx="1000125" cy="1000125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kern="0" dirty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?</a:t>
            </a:r>
          </a:p>
        </p:txBody>
      </p:sp>
      <p:pic>
        <p:nvPicPr>
          <p:cNvPr id="21514" name="Picture 4" descr="http://static.freepik.com/free-photo/libra----vector-material_34-56899.jpg"/>
          <p:cNvPicPr>
            <a:picLocks noChangeAspect="1" noChangeArrowheads="1"/>
          </p:cNvPicPr>
          <p:nvPr/>
        </p:nvPicPr>
        <p:blipFill>
          <a:blip r:embed="rId3" cstate="print"/>
          <a:srcRect t="8388" b="10143"/>
          <a:stretch>
            <a:fillRect/>
          </a:stretch>
        </p:blipFill>
        <p:spPr bwMode="auto">
          <a:xfrm>
            <a:off x="4813300" y="3429000"/>
            <a:ext cx="3687763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2988" y="188913"/>
            <a:ext cx="7643812" cy="633412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kern="0" dirty="0">
                <a:solidFill>
                  <a:srgbClr val="1F497D"/>
                </a:solidFill>
              </a:rPr>
              <a:t>Блок-схема</a:t>
            </a:r>
          </a:p>
        </p:txBody>
      </p:sp>
      <p:sp>
        <p:nvSpPr>
          <p:cNvPr id="75783" name="AutoShape 7"/>
          <p:cNvSpPr>
            <a:spLocks noChangeArrowheads="1"/>
          </p:cNvSpPr>
          <p:nvPr/>
        </p:nvSpPr>
        <p:spPr bwMode="auto">
          <a:xfrm>
            <a:off x="4325948" y="1160462"/>
            <a:ext cx="1674812" cy="432000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Начало</a:t>
            </a:r>
          </a:p>
        </p:txBody>
      </p:sp>
      <p:sp>
        <p:nvSpPr>
          <p:cNvPr id="75784" name="AutoShape 8"/>
          <p:cNvSpPr>
            <a:spLocks noChangeArrowheads="1"/>
          </p:cNvSpPr>
          <p:nvPr/>
        </p:nvSpPr>
        <p:spPr bwMode="auto">
          <a:xfrm>
            <a:off x="3497263" y="1816100"/>
            <a:ext cx="3390900" cy="1025525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Положить по одной монете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каждую чашу весов,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третью монету отложить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сторону</a:t>
            </a:r>
          </a:p>
        </p:txBody>
      </p:sp>
      <p:sp>
        <p:nvSpPr>
          <p:cNvPr id="75785" name="AutoShape 9"/>
          <p:cNvSpPr>
            <a:spLocks noChangeArrowheads="1"/>
          </p:cNvSpPr>
          <p:nvPr/>
        </p:nvSpPr>
        <p:spPr bwMode="auto">
          <a:xfrm>
            <a:off x="3889375" y="3049588"/>
            <a:ext cx="2754313" cy="1641475"/>
          </a:xfrm>
          <a:prstGeom prst="flowChartDecision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Весы 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равновесии?</a:t>
            </a:r>
          </a:p>
        </p:txBody>
      </p:sp>
      <p:sp>
        <p:nvSpPr>
          <p:cNvPr id="75787" name="AutoShape 11"/>
          <p:cNvSpPr>
            <a:spLocks noChangeArrowheads="1"/>
          </p:cNvSpPr>
          <p:nvPr/>
        </p:nvSpPr>
        <p:spPr bwMode="auto">
          <a:xfrm>
            <a:off x="6122988" y="4481513"/>
            <a:ext cx="2809875" cy="642937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Монета на поднявшейся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вверх чаше фальшивая</a:t>
            </a:r>
          </a:p>
        </p:txBody>
      </p:sp>
      <p:sp>
        <p:nvSpPr>
          <p:cNvPr id="75788" name="AutoShape 12"/>
          <p:cNvSpPr>
            <a:spLocks noChangeArrowheads="1"/>
          </p:cNvSpPr>
          <p:nvPr/>
        </p:nvSpPr>
        <p:spPr bwMode="auto">
          <a:xfrm>
            <a:off x="4386263" y="5824538"/>
            <a:ext cx="1554162" cy="432000"/>
          </a:xfrm>
          <a:prstGeom prst="flowChartTerminator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</a:t>
            </a:r>
          </a:p>
        </p:txBody>
      </p:sp>
      <p:sp>
        <p:nvSpPr>
          <p:cNvPr id="22536" name="Line 13"/>
          <p:cNvSpPr>
            <a:spLocks noChangeShapeType="1"/>
          </p:cNvSpPr>
          <p:nvPr/>
        </p:nvSpPr>
        <p:spPr bwMode="auto">
          <a:xfrm>
            <a:off x="5172075" y="1584325"/>
            <a:ext cx="0" cy="2174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4"/>
          <p:cNvSpPr>
            <a:spLocks noChangeShapeType="1"/>
          </p:cNvSpPr>
          <p:nvPr/>
        </p:nvSpPr>
        <p:spPr bwMode="auto">
          <a:xfrm>
            <a:off x="5264150" y="2854325"/>
            <a:ext cx="0" cy="2190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5"/>
          <p:cNvSpPr>
            <a:spLocks noChangeShapeType="1"/>
          </p:cNvSpPr>
          <p:nvPr/>
        </p:nvSpPr>
        <p:spPr bwMode="auto">
          <a:xfrm>
            <a:off x="6616700" y="3856038"/>
            <a:ext cx="13779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Line 16"/>
          <p:cNvSpPr>
            <a:spLocks noChangeShapeType="1"/>
          </p:cNvSpPr>
          <p:nvPr/>
        </p:nvSpPr>
        <p:spPr bwMode="auto">
          <a:xfrm>
            <a:off x="2522538" y="3868738"/>
            <a:ext cx="13763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Line 17"/>
          <p:cNvSpPr>
            <a:spLocks noChangeShapeType="1"/>
          </p:cNvSpPr>
          <p:nvPr/>
        </p:nvSpPr>
        <p:spPr bwMode="auto">
          <a:xfrm>
            <a:off x="2525713" y="3868738"/>
            <a:ext cx="0" cy="5889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1" name="Line 18"/>
          <p:cNvSpPr>
            <a:spLocks noChangeShapeType="1"/>
          </p:cNvSpPr>
          <p:nvPr/>
        </p:nvSpPr>
        <p:spPr bwMode="auto">
          <a:xfrm>
            <a:off x="7978775" y="3867150"/>
            <a:ext cx="0" cy="5905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42" name="Line 19"/>
          <p:cNvSpPr>
            <a:spLocks noChangeShapeType="1"/>
          </p:cNvSpPr>
          <p:nvPr/>
        </p:nvSpPr>
        <p:spPr bwMode="auto">
          <a:xfrm>
            <a:off x="2551113" y="5100638"/>
            <a:ext cx="0" cy="479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7953375" y="5110163"/>
            <a:ext cx="0" cy="4794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4" name="Line 21"/>
          <p:cNvSpPr>
            <a:spLocks noChangeShapeType="1"/>
          </p:cNvSpPr>
          <p:nvPr/>
        </p:nvSpPr>
        <p:spPr bwMode="auto">
          <a:xfrm>
            <a:off x="2551113" y="5592763"/>
            <a:ext cx="5402262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5" name="Line 22"/>
          <p:cNvSpPr>
            <a:spLocks noChangeShapeType="1"/>
          </p:cNvSpPr>
          <p:nvPr/>
        </p:nvSpPr>
        <p:spPr bwMode="auto">
          <a:xfrm>
            <a:off x="5157788" y="5580063"/>
            <a:ext cx="0" cy="2603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3100388" y="3500438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Да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6746875" y="3500438"/>
            <a:ext cx="7540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Нет</a:t>
            </a:r>
          </a:p>
        </p:txBody>
      </p:sp>
      <p:pic>
        <p:nvPicPr>
          <p:cNvPr id="22548" name="Picture 2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1E7FE"/>
              </a:clrFrom>
              <a:clrTo>
                <a:srgbClr val="C1E7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2857500"/>
            <a:ext cx="7207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9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1E7FE"/>
              </a:clrFrom>
              <a:clrTo>
                <a:srgbClr val="C1E7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2714625"/>
            <a:ext cx="7207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0" name="Picture 2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1E7FE"/>
              </a:clrFrom>
              <a:clrTo>
                <a:srgbClr val="C1E7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88" y="3214688"/>
            <a:ext cx="720725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9" name="AutoShape 33"/>
          <p:cNvSpPr>
            <a:spLocks noChangeArrowheads="1"/>
          </p:cNvSpPr>
          <p:nvPr/>
        </p:nvSpPr>
        <p:spPr bwMode="auto">
          <a:xfrm>
            <a:off x="1547664" y="4509120"/>
            <a:ext cx="2809875" cy="642938"/>
          </a:xfrm>
          <a:prstGeom prst="flowChartProcess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Отложенная монета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фальшивая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52" name="Picture 4" descr="http://static.freepik.com/free-photo/libra----vector-material_34-56899.jpg"/>
          <p:cNvPicPr>
            <a:picLocks noChangeAspect="1" noChangeArrowheads="1"/>
          </p:cNvPicPr>
          <p:nvPr/>
        </p:nvPicPr>
        <p:blipFill>
          <a:blip r:embed="rId3" cstate="print"/>
          <a:srcRect t="8388" b="10143"/>
          <a:stretch>
            <a:fillRect/>
          </a:stretch>
        </p:blipFill>
        <p:spPr bwMode="auto">
          <a:xfrm>
            <a:off x="857250" y="928688"/>
            <a:ext cx="23352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69863" y="1085850"/>
            <a:ext cx="5345112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</a:pPr>
            <a:r>
              <a:rPr lang="ru-RU" altLang="ru-RU" sz="2400" b="1">
                <a:solidFill>
                  <a:srgbClr val="404040"/>
                </a:solidFill>
                <a:latin typeface="Trebuchet MS" pitchFamily="34" charset="0"/>
              </a:rPr>
              <a:t>Состоят из нескольких команд. Команды повторяются несколько раз (или ни разу) до тех пор,  пока выполняется некоторое условие.</a:t>
            </a:r>
          </a:p>
        </p:txBody>
      </p:sp>
      <p:grpSp>
        <p:nvGrpSpPr>
          <p:cNvPr id="23555" name="Группа 15"/>
          <p:cNvGrpSpPr>
            <a:grpSpLocks/>
          </p:cNvGrpSpPr>
          <p:nvPr/>
        </p:nvGrpSpPr>
        <p:grpSpPr bwMode="auto">
          <a:xfrm>
            <a:off x="268288" y="3235325"/>
            <a:ext cx="3960812" cy="3384550"/>
            <a:chOff x="-242386" y="3151168"/>
            <a:chExt cx="3960813" cy="338447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89849" y="3151168"/>
              <a:ext cx="3096344" cy="3384476"/>
            </a:xfrm>
            <a:prstGeom prst="roundRect">
              <a:avLst/>
            </a:prstGeom>
            <a:effectLst>
              <a:glow rad="63500">
                <a:schemeClr val="accent2">
                  <a:satMod val="175000"/>
                  <a:alpha val="40000"/>
                </a:schemeClr>
              </a:glow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3591" name="Группа 5"/>
            <p:cNvGrpSpPr>
              <a:grpSpLocks/>
            </p:cNvGrpSpPr>
            <p:nvPr/>
          </p:nvGrpSpPr>
          <p:grpSpPr bwMode="auto">
            <a:xfrm>
              <a:off x="436505" y="3803750"/>
              <a:ext cx="2670991" cy="2592288"/>
              <a:chOff x="611560" y="3212977"/>
              <a:chExt cx="2670991" cy="2592288"/>
            </a:xfrm>
          </p:grpSpPr>
          <p:sp>
            <p:nvSpPr>
              <p:cNvPr id="23593" name="Line 8"/>
              <p:cNvSpPr>
                <a:spLocks noChangeShapeType="1"/>
              </p:cNvSpPr>
              <p:nvPr/>
            </p:nvSpPr>
            <p:spPr bwMode="auto">
              <a:xfrm flipH="1">
                <a:off x="1946275" y="3212977"/>
                <a:ext cx="0" cy="21083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4" name="AutoShape 6"/>
              <p:cNvSpPr>
                <a:spLocks noChangeArrowheads="1"/>
              </p:cNvSpPr>
              <p:nvPr/>
            </p:nvSpPr>
            <p:spPr bwMode="auto">
              <a:xfrm>
                <a:off x="1117600" y="3436938"/>
                <a:ext cx="1657350" cy="765175"/>
              </a:xfrm>
              <a:prstGeom prst="flowChartPreparation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500"/>
                  <a:t>счетчик</a:t>
                </a:r>
              </a:p>
            </p:txBody>
          </p:sp>
          <p:sp>
            <p:nvSpPr>
              <p:cNvPr id="23595" name="Rectangle 9"/>
              <p:cNvSpPr>
                <a:spLocks noChangeArrowheads="1"/>
              </p:cNvSpPr>
              <p:nvPr/>
            </p:nvSpPr>
            <p:spPr bwMode="auto">
              <a:xfrm>
                <a:off x="1119187" y="4412736"/>
                <a:ext cx="1655763" cy="588962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500"/>
                  <a:t>Тело цикла</a:t>
                </a:r>
              </a:p>
            </p:txBody>
          </p:sp>
          <p:sp>
            <p:nvSpPr>
              <p:cNvPr id="23596" name="Line 12"/>
              <p:cNvSpPr>
                <a:spLocks noChangeShapeType="1"/>
              </p:cNvSpPr>
              <p:nvPr/>
            </p:nvSpPr>
            <p:spPr bwMode="auto">
              <a:xfrm flipH="1" flipV="1">
                <a:off x="611560" y="5321300"/>
                <a:ext cx="1335508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7" name="Line 13"/>
              <p:cNvSpPr>
                <a:spLocks noChangeShapeType="1"/>
              </p:cNvSpPr>
              <p:nvPr/>
            </p:nvSpPr>
            <p:spPr bwMode="auto">
              <a:xfrm flipH="1" flipV="1">
                <a:off x="611560" y="3825009"/>
                <a:ext cx="0" cy="14962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8" name="Line 14"/>
              <p:cNvSpPr>
                <a:spLocks noChangeShapeType="1"/>
              </p:cNvSpPr>
              <p:nvPr/>
            </p:nvSpPr>
            <p:spPr bwMode="auto">
              <a:xfrm>
                <a:off x="611560" y="3825010"/>
                <a:ext cx="5060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99" name="Line 15"/>
              <p:cNvSpPr>
                <a:spLocks noChangeShapeType="1"/>
              </p:cNvSpPr>
              <p:nvPr/>
            </p:nvSpPr>
            <p:spPr bwMode="auto">
              <a:xfrm flipV="1">
                <a:off x="2774950" y="3825009"/>
                <a:ext cx="507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00" name="Line 16"/>
              <p:cNvSpPr>
                <a:spLocks noChangeShapeType="1"/>
              </p:cNvSpPr>
              <p:nvPr/>
            </p:nvSpPr>
            <p:spPr bwMode="auto">
              <a:xfrm>
                <a:off x="3282551" y="3811587"/>
                <a:ext cx="0" cy="16336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01" name="Line 17"/>
              <p:cNvSpPr>
                <a:spLocks noChangeShapeType="1"/>
              </p:cNvSpPr>
              <p:nvPr/>
            </p:nvSpPr>
            <p:spPr bwMode="auto">
              <a:xfrm flipH="1">
                <a:off x="1947068" y="5445224"/>
                <a:ext cx="13354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602" name="Line 18"/>
              <p:cNvSpPr>
                <a:spLocks noChangeShapeType="1"/>
              </p:cNvSpPr>
              <p:nvPr/>
            </p:nvSpPr>
            <p:spPr bwMode="auto">
              <a:xfrm flipH="1">
                <a:off x="1946275" y="5445225"/>
                <a:ext cx="793" cy="3600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92" name="Text Box 20"/>
            <p:cNvSpPr txBox="1">
              <a:spLocks noChangeArrowheads="1"/>
            </p:cNvSpPr>
            <p:nvPr/>
          </p:nvSpPr>
          <p:spPr bwMode="auto">
            <a:xfrm>
              <a:off x="-242386" y="3256706"/>
              <a:ext cx="3960813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2000" b="1"/>
                <a:t>Цикл со счетчиком</a:t>
              </a:r>
            </a:p>
          </p:txBody>
        </p:sp>
      </p:grpSp>
      <p:grpSp>
        <p:nvGrpSpPr>
          <p:cNvPr id="23556" name="Группа 13"/>
          <p:cNvGrpSpPr>
            <a:grpSpLocks/>
          </p:cNvGrpSpPr>
          <p:nvPr/>
        </p:nvGrpSpPr>
        <p:grpSpPr bwMode="auto">
          <a:xfrm>
            <a:off x="4295775" y="4084638"/>
            <a:ext cx="3240088" cy="2339975"/>
            <a:chOff x="5609770" y="900741"/>
            <a:chExt cx="3240000" cy="23400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609770" y="900741"/>
              <a:ext cx="3240000" cy="2340000"/>
            </a:xfrm>
            <a:prstGeom prst="roundRect">
              <a:avLst/>
            </a:prstGeom>
            <a:effectLst>
              <a:glow rad="63500">
                <a:schemeClr val="accent3">
                  <a:satMod val="175000"/>
                  <a:alpha val="40000"/>
                </a:schemeClr>
              </a:glow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3576" name="Группа 7"/>
            <p:cNvGrpSpPr>
              <a:grpSpLocks/>
            </p:cNvGrpSpPr>
            <p:nvPr/>
          </p:nvGrpSpPr>
          <p:grpSpPr bwMode="auto">
            <a:xfrm>
              <a:off x="5915875" y="1397061"/>
              <a:ext cx="2930624" cy="1671899"/>
              <a:chOff x="3779912" y="2740837"/>
              <a:chExt cx="2930624" cy="1671899"/>
            </a:xfrm>
          </p:grpSpPr>
          <p:sp>
            <p:nvSpPr>
              <p:cNvPr id="41" name="Прямоугольник 40"/>
              <p:cNvSpPr/>
              <p:nvPr/>
            </p:nvSpPr>
            <p:spPr>
              <a:xfrm>
                <a:off x="5796257" y="2741409"/>
                <a:ext cx="914375" cy="4460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/>
                  <a:t>Нет</a:t>
                </a:r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4408820" y="3287515"/>
                <a:ext cx="914375" cy="44609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/>
                  <a:t>Да</a:t>
                </a:r>
              </a:p>
            </p:txBody>
          </p:sp>
          <p:sp>
            <p:nvSpPr>
              <p:cNvPr id="23580" name="Line 26"/>
              <p:cNvSpPr>
                <a:spLocks noChangeShapeType="1"/>
              </p:cNvSpPr>
              <p:nvPr/>
            </p:nvSpPr>
            <p:spPr bwMode="auto">
              <a:xfrm>
                <a:off x="5279710" y="2750293"/>
                <a:ext cx="0" cy="16624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1" name="Line 21"/>
              <p:cNvSpPr>
                <a:spLocks noChangeShapeType="1"/>
              </p:cNvSpPr>
              <p:nvPr/>
            </p:nvSpPr>
            <p:spPr bwMode="auto">
              <a:xfrm flipH="1">
                <a:off x="3779912" y="3192392"/>
                <a:ext cx="0" cy="12203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2" name="Line 22"/>
              <p:cNvSpPr>
                <a:spLocks noChangeShapeType="1"/>
              </p:cNvSpPr>
              <p:nvPr/>
            </p:nvSpPr>
            <p:spPr bwMode="auto">
              <a:xfrm>
                <a:off x="3779913" y="4412736"/>
                <a:ext cx="149979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Rectangle 24"/>
              <p:cNvSpPr>
                <a:spLocks noChangeArrowheads="1"/>
              </p:cNvSpPr>
              <p:nvPr/>
            </p:nvSpPr>
            <p:spPr bwMode="auto">
              <a:xfrm>
                <a:off x="4532709" y="3714626"/>
                <a:ext cx="1494001" cy="45835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Тело цикла</a:t>
                </a:r>
              </a:p>
            </p:txBody>
          </p:sp>
          <p:sp>
            <p:nvSpPr>
              <p:cNvPr id="23584" name="Line 25"/>
              <p:cNvSpPr>
                <a:spLocks noChangeShapeType="1"/>
              </p:cNvSpPr>
              <p:nvPr/>
            </p:nvSpPr>
            <p:spPr bwMode="auto">
              <a:xfrm flipV="1">
                <a:off x="3779912" y="3187219"/>
                <a:ext cx="6282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5" name="AutoShape 27"/>
              <p:cNvSpPr>
                <a:spLocks noChangeArrowheads="1"/>
              </p:cNvSpPr>
              <p:nvPr/>
            </p:nvSpPr>
            <p:spPr bwMode="auto">
              <a:xfrm>
                <a:off x="4408210" y="2877274"/>
                <a:ext cx="1743001" cy="630238"/>
              </a:xfrm>
              <a:prstGeom prst="flowChartDecision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условие</a:t>
                </a:r>
              </a:p>
            </p:txBody>
          </p:sp>
          <p:sp>
            <p:nvSpPr>
              <p:cNvPr id="23586" name="Line 32"/>
              <p:cNvSpPr>
                <a:spLocks noChangeShapeType="1"/>
              </p:cNvSpPr>
              <p:nvPr/>
            </p:nvSpPr>
            <p:spPr bwMode="auto">
              <a:xfrm>
                <a:off x="6480970" y="3192394"/>
                <a:ext cx="0" cy="12203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Line 33"/>
              <p:cNvSpPr>
                <a:spLocks noChangeShapeType="1"/>
              </p:cNvSpPr>
              <p:nvPr/>
            </p:nvSpPr>
            <p:spPr bwMode="auto">
              <a:xfrm flipH="1" flipV="1">
                <a:off x="6151211" y="3187219"/>
                <a:ext cx="32975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77" name="Text Box 35"/>
            <p:cNvSpPr txBox="1">
              <a:spLocks noChangeArrowheads="1"/>
            </p:cNvSpPr>
            <p:nvPr/>
          </p:nvSpPr>
          <p:spPr bwMode="auto">
            <a:xfrm>
              <a:off x="5879428" y="996951"/>
              <a:ext cx="27006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2000" b="1"/>
                <a:t>Цикл с предусловием</a:t>
              </a:r>
            </a:p>
          </p:txBody>
        </p:sp>
      </p:grp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61" y="116632"/>
            <a:ext cx="9122539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Циклические алгоритмы</a:t>
            </a:r>
            <a:endParaRPr lang="ru-RU" dirty="0"/>
          </a:p>
        </p:txBody>
      </p:sp>
      <p:grpSp>
        <p:nvGrpSpPr>
          <p:cNvPr id="23558" name="Группа 14"/>
          <p:cNvGrpSpPr>
            <a:grpSpLocks/>
          </p:cNvGrpSpPr>
          <p:nvPr/>
        </p:nvGrpSpPr>
        <p:grpSpPr bwMode="auto">
          <a:xfrm>
            <a:off x="5543550" y="1549400"/>
            <a:ext cx="3240088" cy="2339975"/>
            <a:chOff x="5540822" y="4220599"/>
            <a:chExt cx="3240000" cy="234000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540822" y="4220599"/>
              <a:ext cx="3240000" cy="2340000"/>
            </a:xfrm>
            <a:prstGeom prst="roundRect">
              <a:avLst/>
            </a:prstGeom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3562" name="Группа 8"/>
            <p:cNvGrpSpPr>
              <a:grpSpLocks/>
            </p:cNvGrpSpPr>
            <p:nvPr/>
          </p:nvGrpSpPr>
          <p:grpSpPr bwMode="auto">
            <a:xfrm>
              <a:off x="6048789" y="4628405"/>
              <a:ext cx="2356407" cy="1907239"/>
              <a:chOff x="4788025" y="4628405"/>
              <a:chExt cx="2356407" cy="1907239"/>
            </a:xfrm>
          </p:grpSpPr>
          <p:sp>
            <p:nvSpPr>
              <p:cNvPr id="44" name="Прямоугольник 43"/>
              <p:cNvSpPr/>
              <p:nvPr/>
            </p:nvSpPr>
            <p:spPr>
              <a:xfrm>
                <a:off x="4788044" y="5460450"/>
                <a:ext cx="914375" cy="4460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/>
                  <a:t>Нет</a:t>
                </a:r>
              </a:p>
            </p:txBody>
          </p:sp>
          <p:sp>
            <p:nvSpPr>
              <p:cNvPr id="45" name="Прямоугольник 44"/>
              <p:cNvSpPr/>
              <p:nvPr/>
            </p:nvSpPr>
            <p:spPr>
              <a:xfrm>
                <a:off x="6119921" y="6089106"/>
                <a:ext cx="914375" cy="4460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1600" dirty="0"/>
                  <a:t>Да</a:t>
                </a:r>
              </a:p>
            </p:txBody>
          </p:sp>
          <p:sp>
            <p:nvSpPr>
              <p:cNvPr id="23566" name="Line 26"/>
              <p:cNvSpPr>
                <a:spLocks noChangeShapeType="1"/>
              </p:cNvSpPr>
              <p:nvPr/>
            </p:nvSpPr>
            <p:spPr bwMode="auto">
              <a:xfrm flipH="1">
                <a:off x="6272931" y="4628405"/>
                <a:ext cx="0" cy="13929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7" name="Line 21"/>
              <p:cNvSpPr>
                <a:spLocks noChangeShapeType="1"/>
              </p:cNvSpPr>
              <p:nvPr/>
            </p:nvSpPr>
            <p:spPr bwMode="auto">
              <a:xfrm flipH="1">
                <a:off x="4788025" y="4797152"/>
                <a:ext cx="1" cy="10946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8" name="Line 22"/>
              <p:cNvSpPr>
                <a:spLocks noChangeShapeType="1"/>
              </p:cNvSpPr>
              <p:nvPr/>
            </p:nvSpPr>
            <p:spPr bwMode="auto">
              <a:xfrm flipV="1">
                <a:off x="4788026" y="5891813"/>
                <a:ext cx="62829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9" name="Rectangle 24"/>
              <p:cNvSpPr>
                <a:spLocks noChangeArrowheads="1"/>
              </p:cNvSpPr>
              <p:nvPr/>
            </p:nvSpPr>
            <p:spPr bwMode="auto">
              <a:xfrm>
                <a:off x="5540822" y="4932244"/>
                <a:ext cx="1494001" cy="458355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Тело цикла</a:t>
                </a:r>
              </a:p>
            </p:txBody>
          </p:sp>
          <p:sp>
            <p:nvSpPr>
              <p:cNvPr id="23570" name="Line 25"/>
              <p:cNvSpPr>
                <a:spLocks noChangeShapeType="1"/>
              </p:cNvSpPr>
              <p:nvPr/>
            </p:nvSpPr>
            <p:spPr bwMode="auto">
              <a:xfrm flipV="1">
                <a:off x="4788026" y="4797152"/>
                <a:ext cx="14849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1" name="AutoShape 27"/>
              <p:cNvSpPr>
                <a:spLocks noChangeArrowheads="1"/>
              </p:cNvSpPr>
              <p:nvPr/>
            </p:nvSpPr>
            <p:spPr bwMode="auto">
              <a:xfrm>
                <a:off x="5401431" y="5576694"/>
                <a:ext cx="1743001" cy="630238"/>
              </a:xfrm>
              <a:prstGeom prst="flowChartDecision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 sz="2000" b="1"/>
                  <a:t>условие</a:t>
                </a:r>
              </a:p>
            </p:txBody>
          </p:sp>
          <p:sp>
            <p:nvSpPr>
              <p:cNvPr id="23572" name="Line 32"/>
              <p:cNvSpPr>
                <a:spLocks noChangeShapeType="1"/>
              </p:cNvSpPr>
              <p:nvPr/>
            </p:nvSpPr>
            <p:spPr bwMode="auto">
              <a:xfrm>
                <a:off x="6272932" y="6206930"/>
                <a:ext cx="0" cy="3184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3" name="Text Box 35"/>
            <p:cNvSpPr txBox="1">
              <a:spLocks noChangeArrowheads="1"/>
            </p:cNvSpPr>
            <p:nvPr/>
          </p:nvSpPr>
          <p:spPr bwMode="auto">
            <a:xfrm>
              <a:off x="5876651" y="4244435"/>
              <a:ext cx="270068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altLang="ru-RU" sz="2000" b="1"/>
                <a:t>Цикл с постусловием</a:t>
              </a:r>
            </a:p>
          </p:txBody>
        </p:sp>
      </p:grp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FFFF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157163" y="5373688"/>
            <a:ext cx="8807450" cy="1289050"/>
          </a:xfrm>
          <a:prstGeom prst="rect">
            <a:avLst/>
          </a:prstGeom>
          <a:solidFill>
            <a:schemeClr val="bg1"/>
          </a:solidFill>
          <a:ln w="762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С  появлением  ЭВМ  </a:t>
            </a:r>
            <a:r>
              <a:rPr lang="ru-RU" altLang="ru-RU" sz="2000" i="1">
                <a:solidFill>
                  <a:schemeClr val="tx2"/>
                </a:solidFill>
                <a:latin typeface="Arial Narrow" pitchFamily="34" charset="0"/>
              </a:rPr>
              <a:t>(2-я  половина  </a:t>
            </a:r>
            <a:r>
              <a:rPr lang="en-US" altLang="ru-RU" sz="2000" i="1">
                <a:solidFill>
                  <a:schemeClr val="tx2"/>
                </a:solidFill>
                <a:latin typeface="Arial Narrow" pitchFamily="34" charset="0"/>
              </a:rPr>
              <a:t>XX</a:t>
            </a:r>
            <a:r>
              <a:rPr lang="ru-RU" altLang="ru-RU" sz="2000" i="1">
                <a:solidFill>
                  <a:schemeClr val="tx2"/>
                </a:solidFill>
                <a:latin typeface="Arial Narrow" pitchFamily="34" charset="0"/>
              </a:rPr>
              <a:t>  века)</a:t>
            </a: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  понятие  </a:t>
            </a:r>
            <a:r>
              <a:rPr lang="ru-RU" altLang="ru-RU" sz="2000">
                <a:solidFill>
                  <a:srgbClr val="FF3300"/>
                </a:solidFill>
                <a:latin typeface="Arial Narrow" pitchFamily="34" charset="0"/>
              </a:rPr>
              <a:t>АЛГОРИТМА</a:t>
            </a:r>
          </a:p>
          <a:p>
            <a:pPr algn="ctr">
              <a:lnSpc>
                <a:spcPct val="90000"/>
              </a:lnSpc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связывается  с   </a:t>
            </a:r>
            <a:r>
              <a:rPr lang="ru-RU" altLang="ru-RU" sz="2000">
                <a:solidFill>
                  <a:srgbClr val="FF3300"/>
                </a:solidFill>
                <a:latin typeface="Arial Narrow" pitchFamily="34" charset="0"/>
              </a:rPr>
              <a:t>ПРОГРАММИРОВАНИЕМ</a:t>
            </a: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.        Появляется  большое</a:t>
            </a:r>
          </a:p>
          <a:p>
            <a:pPr algn="ctr">
              <a:lnSpc>
                <a:spcPct val="90000"/>
              </a:lnSpc>
            </a:pPr>
            <a:r>
              <a:rPr lang="ru-RU" altLang="ru-RU" sz="2000">
                <a:solidFill>
                  <a:schemeClr val="tx2"/>
                </a:solidFill>
                <a:latin typeface="Arial Narrow" pitchFamily="34" charset="0"/>
              </a:rPr>
              <a:t>количество  алгоритмических  языков: Фортран, Паскаль, Бейсик . . .</a:t>
            </a: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solidFill>
            <a:srgbClr val="FFCCFF"/>
          </a:solidFill>
          <a:ln w="2857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>
              <a:lnSpc>
                <a:spcPct val="90000"/>
              </a:lnSpc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  <p:sp>
        <p:nvSpPr>
          <p:cNvPr id="6150" name="WordArt 28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6154" name="Text Box 18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pic>
        <p:nvPicPr>
          <p:cNvPr id="6155" name="Picture 23" descr="horezmi">
            <a:hlinkHover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6" name="AutoShape 26"/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rgbClr val="FFFFCC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pic>
        <p:nvPicPr>
          <p:cNvPr id="6157" name="Picture 25" descr="markov_28">
            <a:hlinkHover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lum bright="18000" contrast="-30000"/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8" name="Text Box 50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6159" name="Text Box 19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latin typeface="Arial" charset="0"/>
              </a:rPr>
              <a:t>Возникает  научное</a:t>
            </a:r>
          </a:p>
          <a:p>
            <a:pPr algn="just"/>
            <a:r>
              <a:rPr lang="ru-RU" altLang="ru-RU" sz="1400">
                <a:latin typeface="Arial" charset="0"/>
              </a:rPr>
              <a:t>н а п р а в л е н и е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>
              <a:spcBef>
                <a:spcPct val="30000"/>
              </a:spcBef>
            </a:pPr>
            <a:r>
              <a:rPr lang="ru-RU" altLang="ru-RU" sz="1400">
                <a:latin typeface="Arial" charset="0"/>
              </a:rPr>
              <a:t>Направление  исследований</a:t>
            </a: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: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endParaRPr lang="ru-RU" altLang="ru-RU" sz="1400">
              <a:latin typeface="Arial" charset="0"/>
            </a:endParaRPr>
          </a:p>
        </p:txBody>
      </p:sp>
      <p:sp>
        <p:nvSpPr>
          <p:cNvPr id="6160" name="Rectangle 54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6161" name="Rectangle 55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6162" name="Picture 56" descr="turing">
            <a:hlinkHover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3" name="Rectangle 60"/>
          <p:cNvSpPr>
            <a:spLocks noChangeArrowheads="1"/>
          </p:cNvSpPr>
          <p:nvPr/>
        </p:nvSpPr>
        <p:spPr bwMode="auto">
          <a:xfrm>
            <a:off x="6227763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6164" name="Rectangle 61"/>
          <p:cNvSpPr>
            <a:spLocks noChangeArrowheads="1"/>
          </p:cNvSpPr>
          <p:nvPr/>
        </p:nvSpPr>
        <p:spPr bwMode="auto">
          <a:xfrm>
            <a:off x="5003800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6165" name="WordArt 63"/>
          <p:cNvSpPr>
            <a:spLocks noChangeArrowheads="1" noChangeShapeType="1" noTextEdit="1"/>
          </p:cNvSpPr>
          <p:nvPr/>
        </p:nvSpPr>
        <p:spPr bwMode="auto">
          <a:xfrm>
            <a:off x="8007350" y="1635125"/>
            <a:ext cx="790575" cy="395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6006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6166" name="Rectangle 64"/>
          <p:cNvSpPr>
            <a:spLocks noChangeArrowheads="1"/>
          </p:cNvSpPr>
          <p:nvPr/>
        </p:nvSpPr>
        <p:spPr bwMode="auto">
          <a:xfrm>
            <a:off x="8223250" y="1743075"/>
            <a:ext cx="407988" cy="1016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Oval 67">
            <a:hlinkHover r:id="rId8" action="ppaction://hlinksldjump"/>
          </p:cNvPr>
          <p:cNvSpPr>
            <a:spLocks noChangeArrowheads="1"/>
          </p:cNvSpPr>
          <p:nvPr/>
        </p:nvSpPr>
        <p:spPr bwMode="auto">
          <a:xfrm>
            <a:off x="7956550" y="908050"/>
            <a:ext cx="946150" cy="1206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358187" cy="1357313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kern="0" dirty="0" smtClean="0">
                <a:solidFill>
                  <a:srgbClr val="1F497D"/>
                </a:solidFill>
              </a:rPr>
              <a:t>Подготовка</a:t>
            </a:r>
            <a:br>
              <a:rPr lang="ru-RU" kern="0" dirty="0" smtClean="0">
                <a:solidFill>
                  <a:srgbClr val="1F497D"/>
                </a:solidFill>
              </a:rPr>
            </a:br>
            <a:r>
              <a:rPr lang="ru-RU" kern="0" dirty="0" smtClean="0">
                <a:solidFill>
                  <a:srgbClr val="1F497D"/>
                </a:solidFill>
              </a:rPr>
              <a:t>домашнего </a:t>
            </a:r>
            <a:r>
              <a:rPr lang="ru-RU" kern="0" dirty="0">
                <a:solidFill>
                  <a:srgbClr val="1F497D"/>
                </a:solidFill>
              </a:rPr>
              <a:t>задания</a:t>
            </a:r>
          </a:p>
        </p:txBody>
      </p:sp>
      <p:grpSp>
        <p:nvGrpSpPr>
          <p:cNvPr id="24579" name="Group 26"/>
          <p:cNvGrpSpPr>
            <a:grpSpLocks/>
          </p:cNvGrpSpPr>
          <p:nvPr/>
        </p:nvGrpSpPr>
        <p:grpSpPr bwMode="auto">
          <a:xfrm>
            <a:off x="1866900" y="1714500"/>
            <a:ext cx="5848350" cy="4848225"/>
            <a:chOff x="1176" y="1080"/>
            <a:chExt cx="3684" cy="3054"/>
          </a:xfrm>
        </p:grpSpPr>
        <p:sp>
          <p:nvSpPr>
            <p:cNvPr id="81924" name="AutoShape 4"/>
            <p:cNvSpPr>
              <a:spLocks noChangeArrowheads="1"/>
            </p:cNvSpPr>
            <p:nvPr/>
          </p:nvSpPr>
          <p:spPr bwMode="auto">
            <a:xfrm>
              <a:off x="1686" y="1080"/>
              <a:ext cx="1069" cy="386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Начало</a:t>
              </a:r>
            </a:p>
          </p:txBody>
        </p:sp>
        <p:sp>
          <p:nvSpPr>
            <p:cNvPr id="81925" name="AutoShape 5"/>
            <p:cNvSpPr>
              <a:spLocks noChangeArrowheads="1"/>
            </p:cNvSpPr>
            <p:nvPr/>
          </p:nvSpPr>
          <p:spPr bwMode="auto">
            <a:xfrm>
              <a:off x="1176" y="1791"/>
              <a:ext cx="2109" cy="988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Все задачи </a:t>
              </a:r>
              <a:b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математике </a:t>
              </a:r>
              <a:b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решены?</a:t>
              </a:r>
            </a:p>
          </p:txBody>
        </p:sp>
        <p:sp>
          <p:nvSpPr>
            <p:cNvPr id="81926" name="AutoShape 6"/>
            <p:cNvSpPr>
              <a:spLocks noChangeArrowheads="1"/>
            </p:cNvSpPr>
            <p:nvPr/>
          </p:nvSpPr>
          <p:spPr bwMode="auto">
            <a:xfrm>
              <a:off x="3510" y="1752"/>
              <a:ext cx="1350" cy="386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Решить задачу</a:t>
              </a:r>
            </a:p>
          </p:txBody>
        </p:sp>
        <p:sp>
          <p:nvSpPr>
            <p:cNvPr id="81927" name="AutoShape 7"/>
            <p:cNvSpPr>
              <a:spLocks noChangeArrowheads="1"/>
            </p:cNvSpPr>
            <p:nvPr/>
          </p:nvSpPr>
          <p:spPr bwMode="auto">
            <a:xfrm>
              <a:off x="1199" y="3073"/>
              <a:ext cx="2041" cy="387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Пойти гулять до ужина</a:t>
              </a:r>
            </a:p>
          </p:txBody>
        </p:sp>
        <p:sp>
          <p:nvSpPr>
            <p:cNvPr id="81928" name="AutoShape 8"/>
            <p:cNvSpPr>
              <a:spLocks noChangeArrowheads="1"/>
            </p:cNvSpPr>
            <p:nvPr/>
          </p:nvSpPr>
          <p:spPr bwMode="auto">
            <a:xfrm>
              <a:off x="1746" y="3748"/>
              <a:ext cx="992" cy="386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Конец</a:t>
              </a:r>
            </a:p>
          </p:txBody>
        </p:sp>
        <p:sp>
          <p:nvSpPr>
            <p:cNvPr id="24586" name="Line 9"/>
            <p:cNvSpPr>
              <a:spLocks noChangeShapeType="1"/>
            </p:cNvSpPr>
            <p:nvPr/>
          </p:nvSpPr>
          <p:spPr bwMode="auto">
            <a:xfrm>
              <a:off x="2225" y="1461"/>
              <a:ext cx="0" cy="33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>
              <a:off x="2220" y="2769"/>
              <a:ext cx="0" cy="29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5" name="Text Box 15"/>
            <p:cNvSpPr txBox="1">
              <a:spLocks noChangeArrowheads="1"/>
            </p:cNvSpPr>
            <p:nvPr/>
          </p:nvSpPr>
          <p:spPr bwMode="auto">
            <a:xfrm>
              <a:off x="2292" y="2754"/>
              <a:ext cx="37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Да</a:t>
              </a:r>
            </a:p>
          </p:txBody>
        </p:sp>
        <p:sp>
          <p:nvSpPr>
            <p:cNvPr id="81936" name="Text Box 16"/>
            <p:cNvSpPr txBox="1">
              <a:spLocks noChangeArrowheads="1"/>
            </p:cNvSpPr>
            <p:nvPr/>
          </p:nvSpPr>
          <p:spPr bwMode="auto">
            <a:xfrm>
              <a:off x="3330" y="2295"/>
              <a:ext cx="4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1">
                      <a:lumMod val="75000"/>
                    </a:schemeClr>
                  </a:solidFill>
                  <a:latin typeface="+mn-lt"/>
                </a:rPr>
                <a:t>Нет</a:t>
              </a:r>
            </a:p>
          </p:txBody>
        </p:sp>
        <p:sp>
          <p:nvSpPr>
            <p:cNvPr id="24590" name="Line 22"/>
            <p:cNvSpPr>
              <a:spLocks noChangeShapeType="1"/>
            </p:cNvSpPr>
            <p:nvPr/>
          </p:nvSpPr>
          <p:spPr bwMode="auto">
            <a:xfrm>
              <a:off x="3282" y="2286"/>
              <a:ext cx="907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Line 23"/>
            <p:cNvSpPr>
              <a:spLocks noChangeShapeType="1"/>
            </p:cNvSpPr>
            <p:nvPr/>
          </p:nvSpPr>
          <p:spPr bwMode="auto">
            <a:xfrm flipV="1">
              <a:off x="4189" y="2115"/>
              <a:ext cx="0" cy="18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Line 24"/>
            <p:cNvSpPr>
              <a:spLocks noChangeShapeType="1"/>
            </p:cNvSpPr>
            <p:nvPr/>
          </p:nvSpPr>
          <p:spPr bwMode="auto">
            <a:xfrm flipV="1">
              <a:off x="4189" y="1570"/>
              <a:ext cx="0" cy="18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3" name="Line 25"/>
            <p:cNvSpPr>
              <a:spLocks noChangeShapeType="1"/>
            </p:cNvSpPr>
            <p:nvPr/>
          </p:nvSpPr>
          <p:spPr bwMode="auto">
            <a:xfrm flipH="1">
              <a:off x="2232" y="1580"/>
              <a:ext cx="1950" cy="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4" name="Line 10"/>
            <p:cNvSpPr>
              <a:spLocks noChangeShapeType="1"/>
            </p:cNvSpPr>
            <p:nvPr/>
          </p:nvSpPr>
          <p:spPr bwMode="auto">
            <a:xfrm>
              <a:off x="2205" y="3437"/>
              <a:ext cx="0" cy="298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24580" name="Picture 4" descr="http://vseznajka.com.ua/images/portfolio-dlja-detej-doshkolnogo-vozrasta-1_2.jpg"/>
          <p:cNvPicPr>
            <a:picLocks noChangeAspect="1" noChangeArrowheads="1"/>
          </p:cNvPicPr>
          <p:nvPr/>
        </p:nvPicPr>
        <p:blipFill>
          <a:blip r:embed="rId2" cstate="print"/>
          <a:srcRect r="11290"/>
          <a:stretch>
            <a:fillRect/>
          </a:stretch>
        </p:blipFill>
        <p:spPr bwMode="auto">
          <a:xfrm>
            <a:off x="5572125" y="4071938"/>
            <a:ext cx="33004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Rot="1" noChangeArrowheads="1"/>
          </p:cNvSpPr>
          <p:nvPr/>
        </p:nvSpPr>
        <p:spPr bwMode="auto">
          <a:xfrm>
            <a:off x="395288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kern="0" dirty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Алгоритм поиска Золушки</a:t>
            </a:r>
          </a:p>
        </p:txBody>
      </p:sp>
      <p:grpSp>
        <p:nvGrpSpPr>
          <p:cNvPr id="25603" name="Group 0"/>
          <p:cNvGrpSpPr>
            <a:grpSpLocks/>
          </p:cNvGrpSpPr>
          <p:nvPr/>
        </p:nvGrpSpPr>
        <p:grpSpPr bwMode="auto">
          <a:xfrm>
            <a:off x="1524000" y="1295400"/>
            <a:ext cx="6477000" cy="4724400"/>
            <a:chOff x="960" y="816"/>
            <a:chExt cx="4080" cy="2976"/>
          </a:xfrm>
        </p:grpSpPr>
        <p:sp>
          <p:nvSpPr>
            <p:cNvPr id="7" name="AutoShape 26"/>
            <p:cNvSpPr>
              <a:spLocks noChangeArrowheads="1"/>
            </p:cNvSpPr>
            <p:nvPr/>
          </p:nvSpPr>
          <p:spPr bwMode="auto">
            <a:xfrm>
              <a:off x="1314" y="816"/>
              <a:ext cx="1248" cy="288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Начало</a:t>
              </a:r>
            </a:p>
          </p:txBody>
        </p:sp>
        <p:sp>
          <p:nvSpPr>
            <p:cNvPr id="25606" name="Line 28"/>
            <p:cNvSpPr>
              <a:spLocks noChangeShapeType="1"/>
            </p:cNvSpPr>
            <p:nvPr/>
          </p:nvSpPr>
          <p:spPr bwMode="auto">
            <a:xfrm>
              <a:off x="1938" y="1104"/>
              <a:ext cx="0" cy="19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utoShape 29"/>
            <p:cNvSpPr>
              <a:spLocks noChangeArrowheads="1"/>
            </p:cNvSpPr>
            <p:nvPr/>
          </p:nvSpPr>
          <p:spPr bwMode="auto">
            <a:xfrm>
              <a:off x="1092" y="1296"/>
              <a:ext cx="1680" cy="288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Встретить девушку</a:t>
              </a:r>
            </a:p>
          </p:txBody>
        </p:sp>
        <p:sp>
          <p:nvSpPr>
            <p:cNvPr id="25608" name="Line 31"/>
            <p:cNvSpPr>
              <a:spLocks noChangeShapeType="1"/>
            </p:cNvSpPr>
            <p:nvPr/>
          </p:nvSpPr>
          <p:spPr bwMode="auto">
            <a:xfrm>
              <a:off x="1938" y="1593"/>
              <a:ext cx="0" cy="19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32"/>
            <p:cNvSpPr>
              <a:spLocks noChangeArrowheads="1"/>
            </p:cNvSpPr>
            <p:nvPr/>
          </p:nvSpPr>
          <p:spPr bwMode="auto">
            <a:xfrm>
              <a:off x="969" y="1779"/>
              <a:ext cx="1941" cy="336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Примерить ей туфельку</a:t>
              </a:r>
            </a:p>
          </p:txBody>
        </p:sp>
        <p:sp>
          <p:nvSpPr>
            <p:cNvPr id="25610" name="Line 33"/>
            <p:cNvSpPr>
              <a:spLocks noChangeShapeType="1"/>
            </p:cNvSpPr>
            <p:nvPr/>
          </p:nvSpPr>
          <p:spPr bwMode="auto">
            <a:xfrm>
              <a:off x="1938" y="2112"/>
              <a:ext cx="0" cy="19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AutoShape 34"/>
            <p:cNvSpPr>
              <a:spLocks noChangeArrowheads="1"/>
            </p:cNvSpPr>
            <p:nvPr/>
          </p:nvSpPr>
          <p:spPr bwMode="auto">
            <a:xfrm>
              <a:off x="1170" y="2304"/>
              <a:ext cx="1536" cy="528"/>
            </a:xfrm>
            <a:prstGeom prst="flowChartDecision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Подошла?</a:t>
              </a:r>
            </a:p>
          </p:txBody>
        </p:sp>
        <p:sp>
          <p:nvSpPr>
            <p:cNvPr id="25612" name="Line 36"/>
            <p:cNvSpPr>
              <a:spLocks noChangeShapeType="1"/>
            </p:cNvSpPr>
            <p:nvPr/>
          </p:nvSpPr>
          <p:spPr bwMode="auto">
            <a:xfrm>
              <a:off x="1938" y="2832"/>
              <a:ext cx="0" cy="19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utoShape 37"/>
            <p:cNvSpPr>
              <a:spLocks noChangeArrowheads="1"/>
            </p:cNvSpPr>
            <p:nvPr/>
          </p:nvSpPr>
          <p:spPr bwMode="auto">
            <a:xfrm>
              <a:off x="960" y="3036"/>
              <a:ext cx="1968" cy="288"/>
            </a:xfrm>
            <a:prstGeom prst="flowChartInputOutput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Золушка найдена!</a:t>
              </a:r>
            </a:p>
          </p:txBody>
        </p:sp>
        <p:sp>
          <p:nvSpPr>
            <p:cNvPr id="25614" name="Line 41"/>
            <p:cNvSpPr>
              <a:spLocks noChangeShapeType="1"/>
            </p:cNvSpPr>
            <p:nvPr/>
          </p:nvSpPr>
          <p:spPr bwMode="auto">
            <a:xfrm>
              <a:off x="1938" y="3321"/>
              <a:ext cx="0" cy="19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AutoShape 42"/>
            <p:cNvSpPr>
              <a:spLocks noChangeArrowheads="1"/>
            </p:cNvSpPr>
            <p:nvPr/>
          </p:nvSpPr>
          <p:spPr bwMode="auto">
            <a:xfrm>
              <a:off x="1314" y="3504"/>
              <a:ext cx="1248" cy="288"/>
            </a:xfrm>
            <a:prstGeom prst="flowChartTerminator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Конец</a:t>
              </a:r>
            </a:p>
          </p:txBody>
        </p:sp>
        <p:sp>
          <p:nvSpPr>
            <p:cNvPr id="25616" name="Line 43"/>
            <p:cNvSpPr>
              <a:spLocks noChangeShapeType="1"/>
            </p:cNvSpPr>
            <p:nvPr/>
          </p:nvSpPr>
          <p:spPr bwMode="auto">
            <a:xfrm>
              <a:off x="2688" y="2562"/>
              <a:ext cx="1296" cy="0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3000" y="1794"/>
              <a:ext cx="2040" cy="318"/>
            </a:xfrm>
            <a:prstGeom prst="flowChartProcess">
              <a:avLst/>
            </a:prstGeom>
            <a:ln>
              <a:headEnd/>
              <a:tailEnd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Распрощаться с девушкой</a:t>
              </a:r>
            </a:p>
          </p:txBody>
        </p:sp>
        <p:sp>
          <p:nvSpPr>
            <p:cNvPr id="25618" name="Line 47"/>
            <p:cNvSpPr>
              <a:spLocks noChangeShapeType="1"/>
            </p:cNvSpPr>
            <p:nvPr/>
          </p:nvSpPr>
          <p:spPr bwMode="auto">
            <a:xfrm flipV="1">
              <a:off x="3984" y="2124"/>
              <a:ext cx="0" cy="432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19" name="Line 48"/>
            <p:cNvSpPr>
              <a:spLocks noChangeShapeType="1"/>
            </p:cNvSpPr>
            <p:nvPr/>
          </p:nvSpPr>
          <p:spPr bwMode="auto">
            <a:xfrm flipV="1">
              <a:off x="3984" y="1152"/>
              <a:ext cx="0" cy="624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620" name="Line 49"/>
            <p:cNvSpPr>
              <a:spLocks noChangeShapeType="1"/>
            </p:cNvSpPr>
            <p:nvPr/>
          </p:nvSpPr>
          <p:spPr bwMode="auto">
            <a:xfrm flipH="1">
              <a:off x="1920" y="1152"/>
              <a:ext cx="2064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Text Box 50"/>
            <p:cNvSpPr txBox="1">
              <a:spLocks noChangeArrowheads="1"/>
            </p:cNvSpPr>
            <p:nvPr/>
          </p:nvSpPr>
          <p:spPr bwMode="auto">
            <a:xfrm>
              <a:off x="2774" y="2362"/>
              <a:ext cx="371" cy="23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 dirty="0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Нет</a:t>
              </a:r>
            </a:p>
          </p:txBody>
        </p:sp>
        <p:sp>
          <p:nvSpPr>
            <p:cNvPr id="24" name="Text Box 51"/>
            <p:cNvSpPr txBox="1">
              <a:spLocks noChangeArrowheads="1"/>
            </p:cNvSpPr>
            <p:nvPr/>
          </p:nvSpPr>
          <p:spPr bwMode="auto">
            <a:xfrm>
              <a:off x="2016" y="2804"/>
              <a:ext cx="300" cy="233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800" b="1">
                  <a:solidFill>
                    <a:schemeClr val="tx2">
                      <a:lumMod val="75000"/>
                    </a:schemeClr>
                  </a:solidFill>
                  <a:latin typeface="+mn-lt"/>
                </a:rPr>
                <a:t>Да</a:t>
              </a:r>
            </a:p>
          </p:txBody>
        </p:sp>
      </p:grpSp>
      <p:pic>
        <p:nvPicPr>
          <p:cNvPr id="25604" name="Picture 4" descr="http://www.yugs.ru/images/cms/data/novosti/kul_tura/04_02_11/hrustal_naya_tufel_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9363" y="4329113"/>
            <a:ext cx="252888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47813" y="4508500"/>
            <a:ext cx="6048375" cy="145097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0"/>
            <a:ext cx="9036496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950" y="1125538"/>
            <a:ext cx="8856663" cy="4751387"/>
          </a:xfrm>
        </p:spPr>
        <p:txBody>
          <a:bodyPr rtlCol="0">
            <a:normAutofit/>
          </a:bodyPr>
          <a:lstStyle/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Семакин И.Г. Базовый уровень: 10 класс. стр.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86-98.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Программный принцип работы компьютера.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Рефераты:</a:t>
            </a:r>
          </a:p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Алгоритмы в математике.</a:t>
            </a:r>
          </a:p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Мухаммед ибн Муса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ал-Хорезми.</a:t>
            </a:r>
          </a:p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Алан  Тьюринг - создатель теории  «логических  вычисляющих  машин».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02920" indent="-45720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Андрей  Марков и общая  теория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алгоритмов</a:t>
            </a:r>
          </a:p>
          <a:p>
            <a:pPr marL="45720" indent="0" algn="ctr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Творческая работа:</a:t>
            </a:r>
          </a:p>
          <a:p>
            <a:pPr marL="1524000" indent="452438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Приготовление моего любимого блюда.</a:t>
            </a:r>
          </a:p>
          <a:p>
            <a:pPr marL="1524000" indent="452438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Мой обычный день.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6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FFFF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solidFill>
            <a:srgbClr val="FFCCFF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2400"/>
          </a:p>
        </p:txBody>
      </p:sp>
      <p:sp>
        <p:nvSpPr>
          <p:cNvPr id="7172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7173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7174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7175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sp>
        <p:nvSpPr>
          <p:cNvPr id="7176" name="AutoShape 18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7177" name="Rectangle 19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7178" name="Picture 20" descr="turing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21" descr="markov_28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lum bright="18000" contrast="-30000"/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7181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>
              <a:spcBef>
                <a:spcPct val="30000"/>
              </a:spcBef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endParaRPr lang="ru-RU" altLang="ru-RU" sz="1400">
              <a:latin typeface="Arial" charset="0"/>
            </a:endParaRPr>
          </a:p>
        </p:txBody>
      </p:sp>
      <p:sp>
        <p:nvSpPr>
          <p:cNvPr id="7182" name="Rectangle 3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>
              <a:latin typeface="Century Gothic" pitchFamily="34" charset="0"/>
            </a:endParaRPr>
          </a:p>
          <a:p>
            <a:pPr algn="ctr"/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7183" name="Text Box 29"/>
          <p:cNvSpPr txBox="1">
            <a:spLocks noChangeArrowheads="1"/>
          </p:cNvSpPr>
          <p:nvPr/>
        </p:nvSpPr>
        <p:spPr bwMode="auto">
          <a:xfrm>
            <a:off x="179388" y="5373688"/>
            <a:ext cx="8785225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ru-RU" altLang="ru-RU" sz="1400">
                <a:latin typeface="Century Gothic" pitchFamily="34" charset="0"/>
              </a:rPr>
              <a:t>В   </a:t>
            </a:r>
            <a:r>
              <a:rPr lang="en-US" altLang="ru-RU" sz="1400">
                <a:latin typeface="Century Gothic" pitchFamily="34" charset="0"/>
              </a:rPr>
              <a:t>X</a:t>
            </a:r>
            <a:r>
              <a:rPr lang="ru-RU" altLang="ru-RU" sz="1400">
                <a:latin typeface="Century Gothic" pitchFamily="34" charset="0"/>
              </a:rPr>
              <a:t> </a:t>
            </a:r>
            <a:r>
              <a:rPr lang="en-US" altLang="ru-RU" sz="1400">
                <a:latin typeface="Century Gothic" pitchFamily="34" charset="0"/>
              </a:rPr>
              <a:t>I</a:t>
            </a:r>
            <a:r>
              <a:rPr lang="ru-RU" altLang="ru-RU" sz="1400">
                <a:latin typeface="Century Gothic" pitchFamily="34" charset="0"/>
              </a:rPr>
              <a:t> </a:t>
            </a:r>
            <a:r>
              <a:rPr lang="en-US" altLang="ru-RU" sz="1400">
                <a:latin typeface="Century Gothic" pitchFamily="34" charset="0"/>
              </a:rPr>
              <a:t>I</a:t>
            </a:r>
            <a:r>
              <a:rPr lang="ru-RU" altLang="ru-RU" sz="1400">
                <a:latin typeface="Century Gothic" pitchFamily="34" charset="0"/>
              </a:rPr>
              <a:t>   </a:t>
            </a:r>
            <a:r>
              <a:rPr lang="en-US" altLang="ru-RU" sz="1400">
                <a:latin typeface="Century Gothic" pitchFamily="34" charset="0"/>
              </a:rPr>
              <a:t> </a:t>
            </a:r>
            <a:r>
              <a:rPr lang="ru-RU" altLang="ru-RU" sz="1400">
                <a:latin typeface="Century Gothic" pitchFamily="34" charset="0"/>
              </a:rPr>
              <a:t>веке  в  Европе вышел  латинский  перевод  математического трактата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аль – Хорезми</a:t>
            </a:r>
            <a:r>
              <a:rPr lang="ru-RU" altLang="ru-RU" sz="1400">
                <a:solidFill>
                  <a:srgbClr val="FF3300"/>
                </a:solidFill>
                <a:latin typeface="Century Gothic" pitchFamily="34" charset="0"/>
              </a:rPr>
              <a:t>.  </a:t>
            </a:r>
            <a:r>
              <a:rPr lang="ru-RU" altLang="ru-RU" sz="1400">
                <a:latin typeface="Century Gothic" pitchFamily="34" charset="0"/>
              </a:rPr>
              <a:t>Алгоритмами  назвали  описанные  в трактате  правила выполнения арифметических  вычислений  в  позиционной  десятичной системе  счисления.</a:t>
            </a:r>
          </a:p>
          <a:p>
            <a:pPr algn="r">
              <a:spcBef>
                <a:spcPct val="50000"/>
              </a:spcBef>
            </a:pPr>
            <a:r>
              <a:rPr lang="ru-RU" altLang="ru-RU" sz="1400" i="1">
                <a:latin typeface="Century Gothic" pitchFamily="34" charset="0"/>
              </a:rPr>
              <a:t>В  наше  время  понятие  алгоритма  понимается  шире, </a:t>
            </a:r>
          </a:p>
          <a:p>
            <a:pPr algn="r"/>
            <a:r>
              <a:rPr lang="ru-RU" altLang="ru-RU" sz="1400" i="1">
                <a:latin typeface="Century Gothic" pitchFamily="34" charset="0"/>
              </a:rPr>
              <a:t>не  ограничиваясь  только  арифметическими  вычислениями.</a:t>
            </a:r>
          </a:p>
        </p:txBody>
      </p:sp>
      <p:sp>
        <p:nvSpPr>
          <p:cNvPr id="7184" name="Rectangle 41"/>
          <p:cNvSpPr>
            <a:spLocks noChangeArrowheads="1"/>
          </p:cNvSpPr>
          <p:nvPr/>
        </p:nvSpPr>
        <p:spPr bwMode="auto">
          <a:xfrm>
            <a:off x="107950" y="2492375"/>
            <a:ext cx="1871663" cy="25209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85" name="Rectangle 42"/>
          <p:cNvSpPr>
            <a:spLocks noChangeArrowheads="1"/>
          </p:cNvSpPr>
          <p:nvPr/>
        </p:nvSpPr>
        <p:spPr bwMode="auto">
          <a:xfrm>
            <a:off x="179388" y="2565400"/>
            <a:ext cx="1728787" cy="194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7186" name="Picture 17" descr="horezmi">
            <a:hlinkClick r:id="rId5" action="ppaction://hlinksldjump" tooltip="Аль - Хорезми - автор  математического  трактата, в  котором  были  описаны  правила  выполнения  арифметических  вычислений, названные  алгоритмами.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850" y="2492375"/>
            <a:ext cx="143986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7" name="Rectangle 30"/>
          <p:cNvSpPr>
            <a:spLocks noChangeArrowheads="1"/>
          </p:cNvSpPr>
          <p:nvPr/>
        </p:nvSpPr>
        <p:spPr bwMode="auto">
          <a:xfrm>
            <a:off x="193675" y="4508500"/>
            <a:ext cx="1700213" cy="433388"/>
          </a:xfrm>
          <a:prstGeom prst="rect">
            <a:avLst/>
          </a:prstGeom>
          <a:solidFill>
            <a:srgbClr val="FFFFCC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7188" name="Line 43"/>
          <p:cNvSpPr>
            <a:spLocks noChangeShapeType="1"/>
          </p:cNvSpPr>
          <p:nvPr/>
        </p:nvSpPr>
        <p:spPr bwMode="auto">
          <a:xfrm>
            <a:off x="1042988" y="5013325"/>
            <a:ext cx="0" cy="360363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89" name="Rectangle 44"/>
          <p:cNvSpPr>
            <a:spLocks noChangeArrowheads="1"/>
          </p:cNvSpPr>
          <p:nvPr/>
        </p:nvSpPr>
        <p:spPr bwMode="auto">
          <a:xfrm>
            <a:off x="5003800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7190" name="Rectangle 45"/>
          <p:cNvSpPr>
            <a:spLocks noChangeArrowheads="1"/>
          </p:cNvSpPr>
          <p:nvPr/>
        </p:nvSpPr>
        <p:spPr bwMode="auto">
          <a:xfrm>
            <a:off x="6227763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7191" name="WordArt 46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7192" name="Rectangle 47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>
              <a:lnSpc>
                <a:spcPct val="90000"/>
              </a:lnSpc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  <p:sp>
        <p:nvSpPr>
          <p:cNvPr id="7193" name="WordArt 48"/>
          <p:cNvSpPr>
            <a:spLocks noChangeArrowheads="1" noChangeShapeType="1" noTextEdit="1"/>
          </p:cNvSpPr>
          <p:nvPr/>
        </p:nvSpPr>
        <p:spPr bwMode="auto">
          <a:xfrm>
            <a:off x="8007350" y="1635125"/>
            <a:ext cx="790575" cy="395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6006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7194" name="Rectangle 49"/>
          <p:cNvSpPr>
            <a:spLocks noChangeArrowheads="1"/>
          </p:cNvSpPr>
          <p:nvPr/>
        </p:nvSpPr>
        <p:spPr bwMode="auto">
          <a:xfrm>
            <a:off x="8223250" y="1743075"/>
            <a:ext cx="407988" cy="1016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5" name="Oval 50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908050"/>
            <a:ext cx="946150" cy="1206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1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FFFF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Rectangle 47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>
              <a:latin typeface="Century Gothic" pitchFamily="34" charset="0"/>
            </a:endParaRPr>
          </a:p>
          <a:p>
            <a:pPr algn="ctr"/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8196" name="Text Box 37"/>
          <p:cNvSpPr txBox="1">
            <a:spLocks noChangeArrowheads="1"/>
          </p:cNvSpPr>
          <p:nvPr/>
        </p:nvSpPr>
        <p:spPr bwMode="auto">
          <a:xfrm>
            <a:off x="179388" y="5445125"/>
            <a:ext cx="8785225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ru-RU" altLang="ru-RU" sz="1400">
                <a:latin typeface="Century Gothic" pitchFamily="34" charset="0"/>
              </a:rPr>
              <a:t>Английский  математик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Алан  Тьюринг</a:t>
            </a:r>
            <a:r>
              <a:rPr lang="ru-RU" altLang="ru-RU" sz="1400">
                <a:latin typeface="Century Gothic" pitchFamily="34" charset="0"/>
              </a:rPr>
              <a:t>  в  1935 – 1936  годах  создает  теорию  «логических  вычисляющих  машин». Разработанная  им  «</a:t>
            </a:r>
            <a:r>
              <a:rPr lang="ru-RU" altLang="ru-RU" sz="1400" b="1">
                <a:latin typeface="Century Gothic" pitchFamily="34" charset="0"/>
              </a:rPr>
              <a:t>Машина  Тьюринга</a:t>
            </a:r>
            <a:r>
              <a:rPr lang="ru-RU" altLang="ru-RU" sz="1400">
                <a:latin typeface="Century Gothic" pitchFamily="34" charset="0"/>
              </a:rPr>
              <a:t>»  стала  обязательной  частью  обучения  будущих  математиков  и  компьютерщиков. На  одной  из  лондонских  гостиниц  мемориальная  доска  гласит: «Здесь  родился  Алан  Тьюринг (1912 – 1954), взломщик  кодов  и  пионер  информатики».</a:t>
            </a:r>
            <a:endParaRPr lang="ru-RU" altLang="ru-RU" sz="1400" i="1">
              <a:latin typeface="Century Gothic" pitchFamily="34" charset="0"/>
            </a:endParaRPr>
          </a:p>
        </p:txBody>
      </p:sp>
      <p:sp>
        <p:nvSpPr>
          <p:cNvPr id="8197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solidFill>
            <a:srgbClr val="FFCCFF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8200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8201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pic>
        <p:nvPicPr>
          <p:cNvPr id="8202" name="Picture 17" descr="horezmi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AutoShape 18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pic>
        <p:nvPicPr>
          <p:cNvPr id="8204" name="Picture 21" descr="markov_28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lum bright="18000" contrast="-30000"/>
          </a:blip>
          <a:srcRect l="5762" r="7803" b="11357"/>
          <a:stretch>
            <a:fillRect/>
          </a:stretch>
        </p:blipFill>
        <p:spPr bwMode="auto">
          <a:xfrm>
            <a:off x="6300788" y="2781300"/>
            <a:ext cx="10080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5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8206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>
              <a:spcBef>
                <a:spcPct val="30000"/>
              </a:spcBef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endParaRPr lang="ru-RU" altLang="ru-RU" sz="1400">
              <a:latin typeface="Arial" charset="0"/>
            </a:endParaRPr>
          </a:p>
        </p:txBody>
      </p:sp>
      <p:sp>
        <p:nvSpPr>
          <p:cNvPr id="8207" name="Rectangle 27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8208" name="Rectangle 28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sp>
        <p:nvSpPr>
          <p:cNvPr id="8209" name="Rectangle 48"/>
          <p:cNvSpPr>
            <a:spLocks noChangeArrowheads="1"/>
          </p:cNvSpPr>
          <p:nvPr/>
        </p:nvSpPr>
        <p:spPr bwMode="auto">
          <a:xfrm>
            <a:off x="4932363" y="2636838"/>
            <a:ext cx="1295400" cy="21018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8210" name="Picture 29" descr="turing">
            <a:hlinkClick r:id="rId7" action="ppaction://hlinksldjump" tooltip="Английский  математик  Алан  Тьюринг. Его  модель  получила  название  &quot;Машина  Тьюринга&quot;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3800" y="2708275"/>
            <a:ext cx="1152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1" name="Rectangle 44"/>
          <p:cNvSpPr>
            <a:spLocks noChangeArrowheads="1"/>
          </p:cNvSpPr>
          <p:nvPr/>
        </p:nvSpPr>
        <p:spPr bwMode="auto">
          <a:xfrm>
            <a:off x="5018088" y="4144963"/>
            <a:ext cx="1123950" cy="498475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8212" name="Line 49"/>
          <p:cNvSpPr>
            <a:spLocks noChangeShapeType="1"/>
          </p:cNvSpPr>
          <p:nvPr/>
        </p:nvSpPr>
        <p:spPr bwMode="auto">
          <a:xfrm>
            <a:off x="5580063" y="4729163"/>
            <a:ext cx="0" cy="644525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Rectangle 50"/>
          <p:cNvSpPr>
            <a:spLocks noChangeArrowheads="1"/>
          </p:cNvSpPr>
          <p:nvPr/>
        </p:nvSpPr>
        <p:spPr bwMode="auto">
          <a:xfrm>
            <a:off x="6372225" y="4292600"/>
            <a:ext cx="1152525" cy="287338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8214" name="WordArt 51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8215" name="Rectangle 52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>
              <a:lnSpc>
                <a:spcPct val="90000"/>
              </a:lnSpc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  <p:sp>
        <p:nvSpPr>
          <p:cNvPr id="8216" name="WordArt 53"/>
          <p:cNvSpPr>
            <a:spLocks noChangeArrowheads="1" noChangeShapeType="1" noTextEdit="1"/>
          </p:cNvSpPr>
          <p:nvPr/>
        </p:nvSpPr>
        <p:spPr bwMode="auto">
          <a:xfrm>
            <a:off x="8007350" y="1635125"/>
            <a:ext cx="790575" cy="395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6006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8217" name="Rectangle 54"/>
          <p:cNvSpPr>
            <a:spLocks noChangeArrowheads="1"/>
          </p:cNvSpPr>
          <p:nvPr/>
        </p:nvSpPr>
        <p:spPr bwMode="auto">
          <a:xfrm>
            <a:off x="8223250" y="1743075"/>
            <a:ext cx="407988" cy="1016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8" name="Oval 55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908050"/>
            <a:ext cx="946150" cy="1206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9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66FFFF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Rectangle 44"/>
          <p:cNvSpPr>
            <a:spLocks noChangeArrowheads="1"/>
          </p:cNvSpPr>
          <p:nvPr/>
        </p:nvSpPr>
        <p:spPr bwMode="auto">
          <a:xfrm>
            <a:off x="107950" y="5373688"/>
            <a:ext cx="8928100" cy="1295400"/>
          </a:xfrm>
          <a:prstGeom prst="rect">
            <a:avLst/>
          </a:prstGeom>
          <a:solidFill>
            <a:schemeClr val="bg1"/>
          </a:solidFill>
          <a:ln w="57150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400">
              <a:latin typeface="Century Gothic" pitchFamily="34" charset="0"/>
            </a:endParaRPr>
          </a:p>
          <a:p>
            <a:pPr algn="ctr"/>
            <a:endParaRPr lang="ru-RU" altLang="ru-RU" sz="14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9220" name="Text Box 34"/>
          <p:cNvSpPr txBox="1">
            <a:spLocks noChangeArrowheads="1"/>
          </p:cNvSpPr>
          <p:nvPr/>
        </p:nvSpPr>
        <p:spPr bwMode="auto">
          <a:xfrm>
            <a:off x="179388" y="5581650"/>
            <a:ext cx="8713787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45000"/>
              </a:spcBef>
            </a:pPr>
            <a:r>
              <a:rPr lang="ru-RU" altLang="ru-RU" sz="1400">
                <a:latin typeface="Century Gothic" pitchFamily="34" charset="0"/>
              </a:rPr>
              <a:t>Русский  математик  </a:t>
            </a:r>
            <a:r>
              <a:rPr lang="ru-RU" altLang="ru-RU" sz="1400" b="1">
                <a:solidFill>
                  <a:srgbClr val="FF3300"/>
                </a:solidFill>
                <a:latin typeface="Century Gothic" pitchFamily="34" charset="0"/>
              </a:rPr>
              <a:t>Андрей  Марков</a:t>
            </a:r>
            <a:r>
              <a:rPr lang="ru-RU" altLang="ru-RU" sz="1400">
                <a:latin typeface="Century Gothic" pitchFamily="34" charset="0"/>
              </a:rPr>
              <a:t>  в  1947  году  ввел  понятие  «</a:t>
            </a:r>
            <a:r>
              <a:rPr lang="ru-RU" altLang="ru-RU" sz="1400" b="1">
                <a:solidFill>
                  <a:schemeClr val="tx2"/>
                </a:solidFill>
                <a:latin typeface="Century Gothic" pitchFamily="34" charset="0"/>
              </a:rPr>
              <a:t>нормального  алгоритма</a:t>
            </a:r>
            <a:r>
              <a:rPr lang="ru-RU" altLang="ru-RU" sz="1400">
                <a:latin typeface="Century Gothic" pitchFamily="34" charset="0"/>
              </a:rPr>
              <a:t>»  и  впервые  систематически  и  строго  построил  общую  теорию  алгоритмов.  Современные  языки  символьной  обработки  (Пролог)  берут  свое  начало  от  нормальных  алгоритмов  Маркова.</a:t>
            </a:r>
            <a:endParaRPr lang="ru-RU" altLang="ru-RU" sz="1400" i="1">
              <a:latin typeface="Century Gothic" pitchFamily="34" charset="0"/>
            </a:endParaRPr>
          </a:p>
        </p:txBody>
      </p:sp>
      <p:sp>
        <p:nvSpPr>
          <p:cNvPr id="9221" name="AutoShape 4"/>
          <p:cNvSpPr>
            <a:spLocks noChangeArrowheads="1"/>
          </p:cNvSpPr>
          <p:nvPr/>
        </p:nvSpPr>
        <p:spPr bwMode="auto">
          <a:xfrm>
            <a:off x="107950" y="1676400"/>
            <a:ext cx="8928100" cy="3505200"/>
          </a:xfrm>
          <a:prstGeom prst="rightArrow">
            <a:avLst>
              <a:gd name="adj1" fmla="val 72454"/>
              <a:gd name="adj2" fmla="val 38737"/>
            </a:avLst>
          </a:prstGeom>
          <a:solidFill>
            <a:srgbClr val="FFCCFF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914400" y="1981200"/>
            <a:ext cx="9144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IX</a:t>
            </a:r>
            <a:r>
              <a:rPr lang="ru-RU" altLang="ru-RU" sz="1800">
                <a:latin typeface="Arial Narrow" pitchFamily="34" charset="0"/>
              </a:rPr>
              <a:t>  век </a:t>
            </a:r>
          </a:p>
        </p:txBody>
      </p:sp>
      <p:sp>
        <p:nvSpPr>
          <p:cNvPr id="9223" name="Rectangle 14"/>
          <p:cNvSpPr>
            <a:spLocks noChangeArrowheads="1"/>
          </p:cNvSpPr>
          <p:nvPr/>
        </p:nvSpPr>
        <p:spPr bwMode="auto">
          <a:xfrm>
            <a:off x="2362200" y="1981200"/>
            <a:ext cx="1600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XX</a:t>
            </a:r>
            <a:r>
              <a:rPr lang="ru-RU" altLang="ru-RU" sz="1800">
                <a:latin typeface="Arial Narrow" pitchFamily="34" charset="0"/>
              </a:rPr>
              <a:t>  век</a:t>
            </a:r>
          </a:p>
        </p:txBody>
      </p:sp>
      <p:sp>
        <p:nvSpPr>
          <p:cNvPr id="9224" name="Rectangle 15"/>
          <p:cNvSpPr>
            <a:spLocks noChangeArrowheads="1"/>
          </p:cNvSpPr>
          <p:nvPr/>
        </p:nvSpPr>
        <p:spPr bwMode="auto">
          <a:xfrm>
            <a:off x="4419600" y="1981200"/>
            <a:ext cx="3124200" cy="457200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800">
                <a:solidFill>
                  <a:srgbClr val="FF3300"/>
                </a:solidFill>
                <a:latin typeface="Arial Narrow" pitchFamily="34" charset="0"/>
              </a:rPr>
              <a:t>Основатели  теории  алгоритмов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2727325" y="461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 sz="2400"/>
          </a:p>
        </p:txBody>
      </p:sp>
      <p:pic>
        <p:nvPicPr>
          <p:cNvPr id="9226" name="Picture 17" descr="horezmi">
            <a:hlinkHover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2565400"/>
            <a:ext cx="12969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AutoShape 18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2124075" y="2590800"/>
            <a:ext cx="5472113" cy="1752600"/>
          </a:xfrm>
          <a:prstGeom prst="roundRect">
            <a:avLst>
              <a:gd name="adj" fmla="val 10417"/>
            </a:avLst>
          </a:prstGeom>
          <a:solidFill>
            <a:schemeClr val="bg1"/>
          </a:solidFill>
          <a:ln w="9525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altLang="ru-RU" sz="1600">
              <a:solidFill>
                <a:srgbClr val="FF3300"/>
              </a:solidFill>
              <a:latin typeface="Arial Narrow" pitchFamily="34" charset="0"/>
            </a:endParaRPr>
          </a:p>
        </p:txBody>
      </p:sp>
      <p:sp>
        <p:nvSpPr>
          <p:cNvPr id="9228" name="Text Box 22"/>
          <p:cNvSpPr txBox="1">
            <a:spLocks noChangeArrowheads="1"/>
          </p:cNvSpPr>
          <p:nvPr/>
        </p:nvSpPr>
        <p:spPr bwMode="auto">
          <a:xfrm>
            <a:off x="1095375" y="4673600"/>
            <a:ext cx="1820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9229" name="Text Box 23"/>
          <p:cNvSpPr txBox="1">
            <a:spLocks noChangeArrowheads="1"/>
          </p:cNvSpPr>
          <p:nvPr/>
        </p:nvSpPr>
        <p:spPr bwMode="auto">
          <a:xfrm>
            <a:off x="2268538" y="2781300"/>
            <a:ext cx="266382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Возникает  научное</a:t>
            </a:r>
          </a:p>
          <a:p>
            <a:pPr algn="just"/>
            <a:r>
              <a:rPr lang="ru-RU" altLang="ru-RU" sz="1400">
                <a:solidFill>
                  <a:srgbClr val="339933"/>
                </a:solidFill>
                <a:latin typeface="Arial" charset="0"/>
              </a:rPr>
              <a:t>н а п р а в л е н и е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ТЕОРИЯ   АЛГОРИТМОВ</a:t>
            </a:r>
          </a:p>
          <a:p>
            <a:pPr algn="just">
              <a:spcBef>
                <a:spcPct val="30000"/>
              </a:spcBef>
            </a:pPr>
            <a:r>
              <a:rPr lang="ru-RU" altLang="ru-RU" sz="1400">
                <a:solidFill>
                  <a:srgbClr val="009900"/>
                </a:solidFill>
                <a:latin typeface="Arial" charset="0"/>
              </a:rPr>
              <a:t>Направление  исследований: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разработка    универсальной</a:t>
            </a:r>
          </a:p>
          <a:p>
            <a:pPr algn="just"/>
            <a:r>
              <a:rPr lang="ru-RU" altLang="ru-RU" sz="1400">
                <a:solidFill>
                  <a:srgbClr val="FF3300"/>
                </a:solidFill>
                <a:latin typeface="Arial" charset="0"/>
              </a:rPr>
              <a:t>алгоритмической      модели</a:t>
            </a:r>
          </a:p>
          <a:p>
            <a:endParaRPr lang="ru-RU" altLang="ru-RU" sz="1400">
              <a:latin typeface="Arial" charset="0"/>
            </a:endParaRPr>
          </a:p>
        </p:txBody>
      </p:sp>
      <p:sp>
        <p:nvSpPr>
          <p:cNvPr id="9230" name="Rectangle 27"/>
          <p:cNvSpPr>
            <a:spLocks noChangeArrowheads="1"/>
          </p:cNvSpPr>
          <p:nvPr/>
        </p:nvSpPr>
        <p:spPr bwMode="auto">
          <a:xfrm>
            <a:off x="323850" y="4508500"/>
            <a:ext cx="1295400" cy="3603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787 – 850 </a:t>
            </a:r>
            <a:r>
              <a:rPr lang="ru-RU" altLang="ru-RU" sz="1800">
                <a:latin typeface="Arial Narrow" pitchFamily="34" charset="0"/>
              </a:rPr>
              <a:t>г. </a:t>
            </a:r>
          </a:p>
        </p:txBody>
      </p:sp>
      <p:sp>
        <p:nvSpPr>
          <p:cNvPr id="9231" name="Rectangle 28"/>
          <p:cNvSpPr>
            <a:spLocks noChangeArrowheads="1"/>
          </p:cNvSpPr>
          <p:nvPr/>
        </p:nvSpPr>
        <p:spPr bwMode="auto">
          <a:xfrm>
            <a:off x="2843213" y="4508500"/>
            <a:ext cx="1752600" cy="385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ru-RU" sz="1800">
                <a:latin typeface="Arial Narrow" pitchFamily="34" charset="0"/>
              </a:rPr>
              <a:t>30 – </a:t>
            </a:r>
            <a:r>
              <a:rPr lang="ru-RU" altLang="ru-RU" sz="1800">
                <a:latin typeface="Arial Narrow" pitchFamily="34" charset="0"/>
              </a:rPr>
              <a:t>е  годы </a:t>
            </a:r>
          </a:p>
        </p:txBody>
      </p:sp>
      <p:pic>
        <p:nvPicPr>
          <p:cNvPr id="9232" name="Picture 29" descr="turing">
            <a:hlinkHover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3800" y="2781300"/>
            <a:ext cx="1079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3" name="Rectangle 45"/>
          <p:cNvSpPr>
            <a:spLocks noChangeArrowheads="1"/>
          </p:cNvSpPr>
          <p:nvPr/>
        </p:nvSpPr>
        <p:spPr bwMode="auto">
          <a:xfrm>
            <a:off x="6156325" y="2641600"/>
            <a:ext cx="1295400" cy="2139950"/>
          </a:xfrm>
          <a:prstGeom prst="rect">
            <a:avLst/>
          </a:prstGeom>
          <a:solidFill>
            <a:srgbClr val="FF3300"/>
          </a:solidFill>
          <a:ln w="28575">
            <a:solidFill>
              <a:srgbClr val="FFFF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9234" name="Picture 21" descr="markov_28">
            <a:hlinkClick r:id="rId7" action="ppaction://hlinksldjump" tooltip="Русский  математик  Андрей  Марков. Его  модель  называется  &quot;Нормальные  алгоритмы  Маркова&quot;"/>
          </p:cNvPr>
          <p:cNvPicPr>
            <a:picLocks noChangeAspect="1" noChangeArrowheads="1"/>
          </p:cNvPicPr>
          <p:nvPr/>
        </p:nvPicPr>
        <p:blipFill>
          <a:blip r:embed="rId8" cstate="print">
            <a:lum bright="18000" contrast="-30000"/>
          </a:blip>
          <a:srcRect l="5762" r="7803" b="11357"/>
          <a:stretch>
            <a:fillRect/>
          </a:stretch>
        </p:blipFill>
        <p:spPr bwMode="auto">
          <a:xfrm>
            <a:off x="6227763" y="2708275"/>
            <a:ext cx="1152525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5" name="Rectangle 41"/>
          <p:cNvSpPr>
            <a:spLocks noChangeArrowheads="1"/>
          </p:cNvSpPr>
          <p:nvPr/>
        </p:nvSpPr>
        <p:spPr bwMode="auto">
          <a:xfrm>
            <a:off x="6242050" y="4149725"/>
            <a:ext cx="1128713" cy="525463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1903 - 1979 г.</a:t>
            </a:r>
          </a:p>
        </p:txBody>
      </p:sp>
      <p:sp>
        <p:nvSpPr>
          <p:cNvPr id="9236" name="Rectangle 46"/>
          <p:cNvSpPr>
            <a:spLocks noChangeArrowheads="1"/>
          </p:cNvSpPr>
          <p:nvPr/>
        </p:nvSpPr>
        <p:spPr bwMode="auto">
          <a:xfrm>
            <a:off x="4859338" y="4294188"/>
            <a:ext cx="1152525" cy="287337"/>
          </a:xfrm>
          <a:prstGeom prst="rect">
            <a:avLst/>
          </a:prstGeom>
          <a:solidFill>
            <a:schemeClr val="bg1"/>
          </a:solidFill>
          <a:ln w="3810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sz="1600">
                <a:latin typeface="Arial Narrow" pitchFamily="34" charset="0"/>
              </a:rPr>
              <a:t>1912 - 1954 г.</a:t>
            </a:r>
          </a:p>
        </p:txBody>
      </p:sp>
      <p:sp>
        <p:nvSpPr>
          <p:cNvPr id="9237" name="Line 47"/>
          <p:cNvSpPr>
            <a:spLocks noChangeShapeType="1"/>
          </p:cNvSpPr>
          <p:nvPr/>
        </p:nvSpPr>
        <p:spPr bwMode="auto">
          <a:xfrm>
            <a:off x="6877050" y="4772025"/>
            <a:ext cx="0" cy="601663"/>
          </a:xfrm>
          <a:prstGeom prst="line">
            <a:avLst/>
          </a:prstGeom>
          <a:noFill/>
          <a:ln w="76200">
            <a:solidFill>
              <a:srgbClr val="FFFF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8" name="WordArt 48"/>
          <p:cNvSpPr>
            <a:spLocks noChangeArrowheads="1" noChangeShapeType="1" noTextEdit="1"/>
          </p:cNvSpPr>
          <p:nvPr/>
        </p:nvSpPr>
        <p:spPr bwMode="auto">
          <a:xfrm>
            <a:off x="250825" y="115888"/>
            <a:ext cx="7993063" cy="4683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Происхождение и  развитие  понятия  алгоритма</a:t>
            </a:r>
          </a:p>
        </p:txBody>
      </p:sp>
      <p:sp>
        <p:nvSpPr>
          <p:cNvPr id="9239" name="Rectangle 49"/>
          <p:cNvSpPr>
            <a:spLocks noChangeArrowheads="1"/>
          </p:cNvSpPr>
          <p:nvPr/>
        </p:nvSpPr>
        <p:spPr bwMode="auto">
          <a:xfrm>
            <a:off x="163513" y="762000"/>
            <a:ext cx="7227887" cy="838200"/>
          </a:xfrm>
          <a:prstGeom prst="rect">
            <a:avLst/>
          </a:prstGeom>
          <a:solidFill>
            <a:schemeClr val="bg1"/>
          </a:solidFill>
          <a:ln w="19050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ru-RU" altLang="ru-RU" sz="1800" b="1">
                <a:solidFill>
                  <a:srgbClr val="FF3300"/>
                </a:solidFill>
                <a:latin typeface="Arial Narrow" pitchFamily="34" charset="0"/>
              </a:rPr>
              <a:t>Алгоритм </a:t>
            </a:r>
            <a:r>
              <a:rPr lang="ru-RU" altLang="ru-RU" sz="1800">
                <a:latin typeface="Arial Narrow" pitchFamily="34" charset="0"/>
              </a:rPr>
              <a:t>– происходит  от  </a:t>
            </a:r>
            <a:r>
              <a:rPr lang="en-US" altLang="ru-RU" sz="1800">
                <a:latin typeface="Arial Narrow" pitchFamily="34" charset="0"/>
              </a:rPr>
              <a:t>Al Horithmi </a:t>
            </a:r>
            <a:r>
              <a:rPr lang="ru-RU" altLang="ru-RU" sz="1800">
                <a:latin typeface="Arial Narrow" pitchFamily="34" charset="0"/>
              </a:rPr>
              <a:t>– латинского  написания  </a:t>
            </a:r>
          </a:p>
          <a:p>
            <a:pPr algn="ctr">
              <a:lnSpc>
                <a:spcPct val="90000"/>
              </a:lnSpc>
            </a:pPr>
            <a:r>
              <a:rPr lang="ru-RU" altLang="ru-RU" sz="1800">
                <a:latin typeface="Arial Narrow" pitchFamily="34" charset="0"/>
              </a:rPr>
              <a:t>арабского  имени  среднеазиатского  математика  </a:t>
            </a:r>
            <a:r>
              <a:rPr lang="en-US" altLang="ru-RU" sz="1800">
                <a:latin typeface="Arial Narrow" pitchFamily="34" charset="0"/>
              </a:rPr>
              <a:t>IX  </a:t>
            </a:r>
            <a:r>
              <a:rPr lang="ru-RU" altLang="ru-RU" sz="1800">
                <a:latin typeface="Arial Narrow" pitchFamily="34" charset="0"/>
              </a:rPr>
              <a:t>века  аль - Хорезми</a:t>
            </a:r>
          </a:p>
        </p:txBody>
      </p:sp>
      <p:sp>
        <p:nvSpPr>
          <p:cNvPr id="9240" name="WordArt 50"/>
          <p:cNvSpPr>
            <a:spLocks noChangeArrowheads="1" noChangeShapeType="1" noTextEdit="1"/>
          </p:cNvSpPr>
          <p:nvPr/>
        </p:nvSpPr>
        <p:spPr bwMode="auto">
          <a:xfrm>
            <a:off x="8007350" y="1635125"/>
            <a:ext cx="790575" cy="39528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36006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noFill/>
                  <a:round/>
                  <a:headEnd/>
                  <a:tailEnd/>
                </a:ln>
                <a:solidFill>
                  <a:srgbClr val="CCFFFF"/>
                </a:solidFill>
                <a:latin typeface="Arial"/>
                <a:cs typeface="Arial"/>
              </a:rPr>
              <a:t>?</a:t>
            </a:r>
          </a:p>
        </p:txBody>
      </p:sp>
      <p:sp>
        <p:nvSpPr>
          <p:cNvPr id="9241" name="Rectangle 51"/>
          <p:cNvSpPr>
            <a:spLocks noChangeArrowheads="1"/>
          </p:cNvSpPr>
          <p:nvPr/>
        </p:nvSpPr>
        <p:spPr bwMode="auto">
          <a:xfrm>
            <a:off x="8223250" y="1743075"/>
            <a:ext cx="407988" cy="10160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Oval 52">
            <a:hlinkHover r:id="rId2" action="ppaction://hlinksldjump"/>
          </p:cNvPr>
          <p:cNvSpPr>
            <a:spLocks noChangeArrowheads="1"/>
          </p:cNvSpPr>
          <p:nvPr/>
        </p:nvSpPr>
        <p:spPr bwMode="auto">
          <a:xfrm>
            <a:off x="7956550" y="908050"/>
            <a:ext cx="946150" cy="12065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77056" y="1196752"/>
            <a:ext cx="4278920" cy="3693319"/>
          </a:xfrm>
          <a:prstGeom prst="rect">
            <a:avLst/>
          </a:prstGeom>
          <a:ln/>
          <a:effectLst>
            <a:glow rad="635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2600" b="1" u="sng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Алгоритм</a:t>
            </a:r>
            <a:r>
              <a:rPr lang="ru-RU" altLang="ru-RU" sz="2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altLang="ru-RU" sz="2600" b="1" dirty="0">
                <a:solidFill>
                  <a:srgbClr val="CC3300"/>
                </a:solidFill>
                <a:latin typeface="Book Antiqua" panose="02040602050305030304" pitchFamily="18" charset="0"/>
              </a:rPr>
              <a:t>–  </a:t>
            </a:r>
            <a:r>
              <a:rPr lang="ru-RU" altLang="ru-RU" sz="2600" b="1" dirty="0">
                <a:latin typeface="Book Antiqua" panose="02040602050305030304" pitchFamily="18" charset="0"/>
              </a:rPr>
              <a:t>понятное и точное предписание исполнителю совершить последовательность действий, направленных на достижение определенной цели или на решение поставленной задачи.</a:t>
            </a: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2346325" y="5984875"/>
            <a:ext cx="428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 sz="2400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4032250" cy="176688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ru-RU" altLang="ru-RU" sz="2500" b="1" i="1" dirty="0">
                <a:solidFill>
                  <a:srgbClr val="CC0000"/>
                </a:solidFill>
                <a:latin typeface="Arial" charset="0"/>
              </a:rPr>
              <a:t>Задание</a:t>
            </a:r>
            <a:r>
              <a:rPr lang="ru-RU" altLang="ru-RU" sz="2500" dirty="0">
                <a:latin typeface="Arial" charset="0"/>
              </a:rPr>
              <a:t>. </a:t>
            </a:r>
            <a:r>
              <a:rPr lang="ru-RU" altLang="ru-RU" sz="2500" b="1" i="1" dirty="0">
                <a:latin typeface="Arial" charset="0"/>
              </a:rPr>
              <a:t>Вы захотели выпить чашечку чаю. Запишите порядок своих действий. 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4487863" y="1196752"/>
            <a:ext cx="4476626" cy="520911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Налить в чайник воду.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Зажечь газовую горелку.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Поставить на нее чайник.</a:t>
            </a:r>
          </a:p>
          <a:p>
            <a:pPr marL="271463" indent="-271463">
              <a:spcBef>
                <a:spcPts val="3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Подождать пока вода в чайнике закипит.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Отключить газ.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В заварной чайник насыпать </a:t>
            </a:r>
            <a:r>
              <a:rPr lang="en-US" altLang="ru-RU" sz="2000" b="1" dirty="0">
                <a:latin typeface="Book Antiqua" panose="02040602050305030304" pitchFamily="18" charset="0"/>
              </a:rPr>
              <a:t/>
            </a:r>
            <a:br>
              <a:rPr lang="en-US" altLang="ru-RU" sz="2000" b="1" dirty="0">
                <a:latin typeface="Book Antiqua" panose="02040602050305030304" pitchFamily="18" charset="0"/>
              </a:rPr>
            </a:br>
            <a:r>
              <a:rPr lang="ru-RU" altLang="ru-RU" sz="2000" b="1" dirty="0">
                <a:latin typeface="Book Antiqua" panose="02040602050305030304" pitchFamily="18" charset="0"/>
              </a:rPr>
              <a:t>2-3 чайные ложки заварки.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Залить кипятком и дать настояться 5 минут.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Налить чай в чашки.</a:t>
            </a:r>
          </a:p>
          <a:p>
            <a:pPr marL="271463" indent="-271463">
              <a:spcBef>
                <a:spcPct val="50000"/>
              </a:spcBef>
              <a:buFont typeface="+mj-lt"/>
              <a:buAutoNum type="arabicPeriod"/>
              <a:tabLst>
                <a:tab pos="271463" algn="l"/>
              </a:tabLst>
              <a:defRPr/>
            </a:pPr>
            <a:r>
              <a:rPr lang="ru-RU" altLang="ru-RU" sz="2000" b="1" dirty="0">
                <a:latin typeface="Book Antiqua" panose="02040602050305030304" pitchFamily="18" charset="0"/>
              </a:rPr>
              <a:t>Добавить сахар/молоко/мёд </a:t>
            </a:r>
            <a:br>
              <a:rPr lang="ru-RU" altLang="ru-RU" sz="2000" b="1" dirty="0">
                <a:latin typeface="Book Antiqua" panose="02040602050305030304" pitchFamily="18" charset="0"/>
              </a:rPr>
            </a:br>
            <a:r>
              <a:rPr lang="ru-RU" altLang="ru-RU" sz="2000" b="1" dirty="0">
                <a:latin typeface="Book Antiqua" panose="02040602050305030304" pitchFamily="18" charset="0"/>
              </a:rPr>
              <a:t>по вкусу.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1489" y="116632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Что такое алгоритм?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07950" y="760413"/>
            <a:ext cx="8928100" cy="609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Понятность</a:t>
            </a:r>
            <a:r>
              <a:rPr lang="ru-RU" altLang="ru-RU" sz="2600" b="1" i="1" dirty="0"/>
              <a:t> – каждый шаг алгоритма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быть понятен</a:t>
            </a:r>
            <a:r>
              <a:rPr lang="ru-RU" altLang="ru-RU" sz="2600" b="1" i="1" dirty="0"/>
              <a:t> исполнителю;</a:t>
            </a:r>
            <a:endParaRPr lang="ru-RU" altLang="ru-RU" sz="2600" b="1" i="1" u="sng" dirty="0"/>
          </a:p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Дискретность</a:t>
            </a:r>
            <a:r>
              <a:rPr lang="ru-RU" altLang="ru-RU" sz="2600" b="1" i="1" dirty="0"/>
              <a:t> (прерывность, раздельность) – алгоритм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разбит</a:t>
            </a:r>
            <a:r>
              <a:rPr lang="ru-RU" altLang="ru-RU" sz="2600" b="1" i="1" dirty="0"/>
              <a:t> на шаги;</a:t>
            </a:r>
          </a:p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Конечность</a:t>
            </a:r>
            <a:r>
              <a:rPr lang="ru-RU" altLang="ru-RU" sz="2600" b="1" i="1" dirty="0"/>
              <a:t> - выполняемый алгоритм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приводить к результату</a:t>
            </a:r>
            <a:r>
              <a:rPr lang="ru-RU" altLang="ru-RU" sz="2600" b="1" i="1" dirty="0"/>
              <a:t> за конечное число шагов;</a:t>
            </a:r>
          </a:p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Результативность</a:t>
            </a:r>
            <a:r>
              <a:rPr lang="ru-RU" altLang="ru-RU" sz="2600" b="1" i="1" dirty="0"/>
              <a:t>  - алгоритм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должен быть направлен на получение результата</a:t>
            </a:r>
            <a:r>
              <a:rPr lang="ru-RU" altLang="ru-RU" sz="2600" b="1" i="1" dirty="0"/>
              <a:t> за конечное число шагов;</a:t>
            </a:r>
            <a:endParaRPr lang="ru-RU" altLang="ru-RU" sz="2600" b="1" i="1" u="sng" dirty="0"/>
          </a:p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Массовость</a:t>
            </a:r>
            <a:r>
              <a:rPr lang="ru-RU" altLang="ru-RU" sz="2600" b="1" i="1" dirty="0"/>
              <a:t> –алгоритм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использован для решения однотипных задач</a:t>
            </a:r>
            <a:r>
              <a:rPr lang="ru-RU" altLang="ru-RU" sz="2600" b="1" i="1" dirty="0"/>
              <a:t> разной направленности.</a:t>
            </a:r>
            <a:endParaRPr lang="ru-RU" altLang="ru-RU" sz="2600" b="1" i="1" u="sng" dirty="0"/>
          </a:p>
          <a:p>
            <a:pPr>
              <a:defRPr/>
            </a:pPr>
            <a:r>
              <a:rPr lang="ru-RU" altLang="ru-RU" sz="2600" b="1" i="1" u="sng" dirty="0">
                <a:solidFill>
                  <a:srgbClr val="FF0000"/>
                </a:solidFill>
              </a:rPr>
              <a:t>Формальность</a:t>
            </a:r>
            <a:r>
              <a:rPr lang="ru-RU" altLang="ru-RU" sz="2600" b="1" i="1" dirty="0"/>
              <a:t> – возможность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выполнять команды механически</a:t>
            </a:r>
            <a:r>
              <a:rPr lang="ru-RU" altLang="ru-RU" sz="2600" b="1" i="1" dirty="0"/>
              <a:t>. Это свойство позволяет поручить исполнение алгоритмов роботам, компьютерам и другим устройствам, т.е. </a:t>
            </a:r>
            <a:r>
              <a:rPr lang="ru-RU" altLang="ru-RU" sz="2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алгоритма без понимания цели</a:t>
            </a:r>
            <a:r>
              <a:rPr lang="ru-RU" altLang="ru-RU" sz="2600" b="1" i="1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-4799"/>
            <a:ext cx="8229600" cy="936104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Свойства алгоритма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6" y="192826"/>
            <a:ext cx="8857552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Способы записи алгоритмов: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1125538"/>
            <a:ext cx="8785225" cy="5472112"/>
          </a:xfrm>
        </p:spPr>
        <p:txBody>
          <a:bodyPr rtlCol="0">
            <a:normAutofit/>
          </a:bodyPr>
          <a:lstStyle/>
          <a:p>
            <a:pPr marL="44450" indent="407988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Алгоритмы </a:t>
            </a: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можно записывать разными способами, называемыми </a:t>
            </a:r>
            <a:r>
              <a:rPr lang="ru-RU" altLang="ru-RU" sz="25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формой представления алгоритма</a:t>
            </a:r>
            <a:r>
              <a:rPr lang="ru-RU" altLang="ru-RU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endParaRPr lang="ru-RU" altLang="ru-RU" sz="25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4450" indent="407988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altLang="ru-RU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altLang="ru-RU" sz="2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практике наиболее распространены следующие формы представления алгоритмов: </a:t>
            </a:r>
            <a:endParaRPr lang="ru-RU" altLang="ru-RU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altLang="ru-RU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словесная</a:t>
            </a:r>
            <a:r>
              <a:rPr lang="ru-RU" altLang="ru-RU" sz="2500" dirty="0">
                <a:solidFill>
                  <a:schemeClr val="accent6"/>
                </a:solidFill>
              </a:rPr>
              <a:t> </a:t>
            </a: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(записи на естественном языке);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altLang="ru-RU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графическая</a:t>
            </a:r>
            <a:r>
              <a:rPr lang="ru-RU" altLang="ru-RU" sz="2500" dirty="0">
                <a:solidFill>
                  <a:schemeClr val="accent6"/>
                </a:solidFill>
              </a:rPr>
              <a:t> </a:t>
            </a: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(стрелки, изображения, блок-схемы);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altLang="ru-RU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псевдокоды</a:t>
            </a:r>
            <a:r>
              <a:rPr lang="ru-RU" altLang="ru-RU" sz="2500" dirty="0">
                <a:solidFill>
                  <a:schemeClr val="accent6"/>
                </a:solidFill>
              </a:rPr>
              <a:t> </a:t>
            </a: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(полуформализованные описания алгоритмов на условном алгоритмическом языке, включающие в себя как элементы языка программирования, так и фразы естественного языка, общепринятые математические обозначения и др.); 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buFontTx/>
              <a:buChar char="•"/>
              <a:defRPr/>
            </a:pP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altLang="ru-RU" sz="25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программная</a:t>
            </a:r>
            <a:r>
              <a:rPr lang="ru-RU" altLang="ru-RU" sz="2500" dirty="0">
                <a:solidFill>
                  <a:schemeClr val="accent6"/>
                </a:solidFill>
              </a:rPr>
              <a:t> </a:t>
            </a:r>
            <a:r>
              <a:rPr lang="ru-RU" alt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(тексты на языках программирования).</a:t>
            </a:r>
            <a:endParaRPr lang="ru-RU" sz="25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60350" y="1052513"/>
            <a:ext cx="8640763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500"/>
              <a:t>Обычно используется для алгоритмов, ориентированных на исполнителя-человека. Команды такого алгоритма выполняются  в естественной последовательности, если не оговорено противного. 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144463" y="3141663"/>
            <a:ext cx="4176712" cy="175418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800" b="1" dirty="0">
                <a:solidFill>
                  <a:srgbClr val="CC0000"/>
                </a:solidFill>
              </a:rPr>
              <a:t>Алгоритм</a:t>
            </a:r>
            <a:r>
              <a:rPr lang="ru-RU" altLang="ru-RU" sz="1800" b="1" dirty="0"/>
              <a:t> «</a:t>
            </a:r>
            <a:r>
              <a:rPr lang="ru-RU" altLang="ru-RU" sz="1800" b="1" i="1" dirty="0"/>
              <a:t>Съешь конфету»</a:t>
            </a:r>
          </a:p>
          <a:p>
            <a:pPr>
              <a:defRPr/>
            </a:pPr>
            <a:r>
              <a:rPr lang="ru-RU" altLang="ru-RU" sz="1800" b="1" dirty="0"/>
              <a:t>1.Возьми конфету из вазы.</a:t>
            </a:r>
          </a:p>
          <a:p>
            <a:pPr>
              <a:defRPr/>
            </a:pPr>
            <a:r>
              <a:rPr lang="ru-RU" altLang="ru-RU" sz="1800" b="1" dirty="0"/>
              <a:t>2.Разверни фантик.</a:t>
            </a:r>
          </a:p>
          <a:p>
            <a:pPr>
              <a:defRPr/>
            </a:pPr>
            <a:r>
              <a:rPr lang="ru-RU" altLang="ru-RU" sz="1800" b="1" dirty="0"/>
              <a:t>3.Съешь конфету.</a:t>
            </a:r>
          </a:p>
          <a:p>
            <a:pPr>
              <a:defRPr/>
            </a:pPr>
            <a:r>
              <a:rPr lang="ru-RU" altLang="ru-RU" sz="1800" b="1" dirty="0"/>
              <a:t>4.Фантик выбрось в мусорное ведро.</a:t>
            </a:r>
            <a:endParaRPr lang="ru-RU" altLang="ru-RU" sz="1800" dirty="0"/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1219200" y="2684463"/>
            <a:ext cx="6337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CC0000"/>
                </a:solidFill>
              </a:rPr>
              <a:t>Примеры записи алгоритмов на естественном языке.</a:t>
            </a: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4498975" y="3141663"/>
            <a:ext cx="4392613" cy="3392487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1800" b="1" dirty="0">
                <a:solidFill>
                  <a:srgbClr val="CC0000"/>
                </a:solidFill>
              </a:rPr>
              <a:t>Алгоритм</a:t>
            </a:r>
            <a:r>
              <a:rPr lang="ru-RU" altLang="ru-RU" sz="1800" b="1" dirty="0"/>
              <a:t> «</a:t>
            </a:r>
            <a:r>
              <a:rPr lang="ru-RU" altLang="ru-RU" sz="1800" b="1" i="1" dirty="0"/>
              <a:t>Набери в лесу грибов</a:t>
            </a:r>
            <a:r>
              <a:rPr lang="ru-RU" altLang="ru-RU" sz="1800" b="1" dirty="0"/>
              <a:t>»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1.Возьми пустую корзину.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2.Прийди в лес.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3.Если нашел съедобный гриб, то положи в корзину.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4.Если корзина еще не полная, то повтори п.3, иначе перейди к п.5.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5.Приди домой.</a:t>
            </a:r>
          </a:p>
          <a:p>
            <a:pPr>
              <a:spcBef>
                <a:spcPct val="50000"/>
              </a:spcBef>
              <a:defRPr/>
            </a:pPr>
            <a:r>
              <a:rPr lang="ru-RU" altLang="ru-RU" sz="1800" b="1" dirty="0"/>
              <a:t>6.Поставь корзину с грибами на место.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44463" y="5046663"/>
            <a:ext cx="4176712" cy="146526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1800" b="1" dirty="0">
                <a:solidFill>
                  <a:srgbClr val="CC0000"/>
                </a:solidFill>
              </a:rPr>
              <a:t>Алгоритм</a:t>
            </a:r>
            <a:r>
              <a:rPr lang="ru-RU" altLang="ru-RU" sz="1800" b="1" dirty="0"/>
              <a:t> «</a:t>
            </a:r>
            <a:r>
              <a:rPr lang="ru-RU" altLang="ru-RU" sz="1800" b="1" i="1" dirty="0"/>
              <a:t>Рисунок</a:t>
            </a:r>
            <a:r>
              <a:rPr lang="ru-RU" altLang="ru-RU" sz="1800" b="1" dirty="0"/>
              <a:t>»</a:t>
            </a:r>
          </a:p>
          <a:p>
            <a:pPr>
              <a:defRPr/>
            </a:pPr>
            <a:r>
              <a:rPr lang="ru-RU" altLang="ru-RU" sz="1800" b="1" dirty="0"/>
              <a:t>1.Возьми карандаш.</a:t>
            </a:r>
          </a:p>
          <a:p>
            <a:pPr>
              <a:defRPr/>
            </a:pPr>
            <a:r>
              <a:rPr lang="ru-RU" altLang="ru-RU" sz="1800" b="1" dirty="0"/>
              <a:t>«Если ты любишь рисовать, то нарисуй яблоко, иначе напиши, чем ты любишь заниматься».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9188"/>
            <a:ext cx="8891588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Словесная форма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1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nimBg="1"/>
      <p:bldP spid="77830" grpId="0"/>
      <p:bldP spid="77832" grpId="0" animBg="1"/>
      <p:bldP spid="77834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1200</TotalTime>
  <Words>1439</Words>
  <Application>Microsoft Office PowerPoint</Application>
  <PresentationFormat>Экран (4:3)</PresentationFormat>
  <Paragraphs>290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Times New Roman</vt:lpstr>
      <vt:lpstr>Arial</vt:lpstr>
      <vt:lpstr>Trebuchet MS</vt:lpstr>
      <vt:lpstr>Georgia</vt:lpstr>
      <vt:lpstr>Calibri</vt:lpstr>
      <vt:lpstr>Arial Narrow</vt:lpstr>
      <vt:lpstr>Century Gothic</vt:lpstr>
      <vt:lpstr>Book Antiqua</vt:lpstr>
      <vt:lpstr>Воздушный поток</vt:lpstr>
      <vt:lpstr>АЛГОРИТМЫ</vt:lpstr>
      <vt:lpstr>Слайд 2</vt:lpstr>
      <vt:lpstr>Слайд 3</vt:lpstr>
      <vt:lpstr>Слайд 4</vt:lpstr>
      <vt:lpstr>Слайд 5</vt:lpstr>
      <vt:lpstr>Что такое алгоритм?</vt:lpstr>
      <vt:lpstr>Свойства алгоритма</vt:lpstr>
      <vt:lpstr>Способы записи алгоритмов:</vt:lpstr>
      <vt:lpstr>Словесная форма</vt:lpstr>
      <vt:lpstr>Графическая форма</vt:lpstr>
      <vt:lpstr>Псевдокод</vt:lpstr>
      <vt:lpstr>Программа</vt:lpstr>
      <vt:lpstr>Виды алгоритмов:</vt:lpstr>
      <vt:lpstr>Линейные алгоритмы</vt:lpstr>
      <vt:lpstr>Разветвляющиеся алгоритмы</vt:lpstr>
      <vt:lpstr>Слайд 16</vt:lpstr>
      <vt:lpstr>Фальшивая монета</vt:lpstr>
      <vt:lpstr>Блок-схема</vt:lpstr>
      <vt:lpstr>Циклические алгоритмы</vt:lpstr>
      <vt:lpstr>Подготовка домашнего задания</vt:lpstr>
      <vt:lpstr>Слайд 21</vt:lpstr>
      <vt:lpstr>Самостоятельная работа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Алгоритмы, свойства алгоритмов, способы записи алгоритмов.</dc:subject>
  <dc:creator>Sivilla</dc:creator>
  <cp:lastModifiedBy>Sivilla</cp:lastModifiedBy>
  <cp:revision>90</cp:revision>
  <dcterms:created xsi:type="dcterms:W3CDTF">2005-11-19T17:15:16Z</dcterms:created>
  <dcterms:modified xsi:type="dcterms:W3CDTF">2015-09-30T18:13:50Z</dcterms:modified>
</cp:coreProperties>
</file>