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sldIdLst>
    <p:sldId id="256" r:id="rId2"/>
    <p:sldId id="262" r:id="rId3"/>
    <p:sldId id="259" r:id="rId4"/>
    <p:sldId id="257" r:id="rId5"/>
    <p:sldId id="258" r:id="rId6"/>
    <p:sldId id="260" r:id="rId7"/>
    <p:sldId id="261" r:id="rId8"/>
    <p:sldId id="263" r:id="rId9"/>
    <p:sldId id="264" r:id="rId10"/>
    <p:sldId id="266" r:id="rId11"/>
    <p:sldId id="265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0" r:id="rId21"/>
    <p:sldId id="276" r:id="rId22"/>
    <p:sldId id="277" r:id="rId23"/>
  </p:sldIdLst>
  <p:sldSz cx="9144000" cy="6858000" type="screen4x3"/>
  <p:notesSz cx="6858000" cy="9144000"/>
  <p:custDataLst>
    <p:tags r:id="rId24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9900"/>
    <a:srgbClr val="FF0000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04" autoAdjust="0"/>
  </p:normalViewPr>
  <p:slideViewPr>
    <p:cSldViewPr>
      <p:cViewPr varScale="1">
        <p:scale>
          <a:sx n="85" d="100"/>
          <a:sy n="85" d="100"/>
        </p:scale>
        <p:origin x="-10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30723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30724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25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26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27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28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0729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30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73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3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0733" name="Rectangle 13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34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35" name="Rectangle 1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EB23D41-712C-48BA-8B24-56B8F159D6C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599D8E3-3815-4C18-9A0F-D02451D86C0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F36C553-8221-421A-9C8D-39071FBC5CC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8CD7984-D345-44BA-83FE-1F449665CCA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0FB3256-50D2-4AB9-AB4C-E37B0143525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5849605-EFA0-4EA0-A792-EC548082C17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EF084FF-C5D7-43B3-ABF3-150302FF289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ADAAA2D-644D-476B-92DA-E5F06E5AE20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6D78A89-D129-43C3-AF93-35799233614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719D9C2-50DB-41DC-8867-A7273A538FFE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03E0EC3-2B92-4F1B-9345-6BED2BE2B76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09F04CDE-4DE9-41FC-98E1-271D84584B0A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29700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29701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2970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70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70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705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70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970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08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970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971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2971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15.xml"/><Relationship Id="rId7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9" Type="http://schemas.openxmlformats.org/officeDocument/2006/relationships/image" Target="../media/image2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7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87624" y="1772816"/>
            <a:ext cx="6542177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МОДЕЛИ 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</a:p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МОДЕЛИРОВАНИЕ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48" name="Group 160"/>
          <p:cNvGraphicFramePr>
            <a:graphicFrameLocks noGrp="1"/>
          </p:cNvGraphicFramePr>
          <p:nvPr/>
        </p:nvGraphicFramePr>
        <p:xfrm>
          <a:off x="250825" y="333375"/>
          <a:ext cx="2376488" cy="5989005"/>
        </p:xfrm>
        <a:graphic>
          <a:graphicData uri="http://schemas.openxmlformats.org/drawingml/2006/table">
            <a:tbl>
              <a:tblPr/>
              <a:tblGrid>
                <a:gridCol w="1757363"/>
                <a:gridCol w="619125"/>
              </a:tblGrid>
              <a:tr h="39846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Цены устройств компьютера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Наименование устройств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 Цена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 (в у.е.)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Системная плата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80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Процессор Celeron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70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 Память Dimm 128Мб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15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Жесткий диск 60 Гб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140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Дисковод 3,5"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14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Видиоплата 16 Мб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30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Монитор 17"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180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Звуковая карта 16 бит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30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дисковод CD-ROM x52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40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Корпус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25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Клавиатура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Мышь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449" name="Rectangle 161"/>
          <p:cNvSpPr>
            <a:spLocks noChangeArrowheads="1"/>
          </p:cNvSpPr>
          <p:nvPr/>
        </p:nvSpPr>
        <p:spPr bwMode="auto">
          <a:xfrm>
            <a:off x="3203575" y="404813"/>
            <a:ext cx="50403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 </a:t>
            </a:r>
            <a:r>
              <a:rPr lang="ru-RU" sz="2800" b="1">
                <a:latin typeface="Arial" charset="0"/>
              </a:rPr>
              <a:t>Модель</a:t>
            </a:r>
            <a:r>
              <a:rPr lang="ru-RU" sz="2400" b="1">
                <a:latin typeface="Arial" charset="0"/>
              </a:rPr>
              <a:t> </a:t>
            </a:r>
            <a:r>
              <a:rPr lang="ru-RU" sz="2800" b="1">
                <a:latin typeface="Arial" charset="0"/>
              </a:rPr>
              <a:t>табличного типа</a:t>
            </a:r>
          </a:p>
        </p:txBody>
      </p:sp>
      <p:graphicFrame>
        <p:nvGraphicFramePr>
          <p:cNvPr id="12450" name="Object 162"/>
          <p:cNvGraphicFramePr>
            <a:graphicFrameLocks noChangeAspect="1"/>
          </p:cNvGraphicFramePr>
          <p:nvPr/>
        </p:nvGraphicFramePr>
        <p:xfrm>
          <a:off x="3276600" y="1341438"/>
          <a:ext cx="5292725" cy="4171950"/>
        </p:xfrm>
        <a:graphic>
          <a:graphicData uri="http://schemas.openxmlformats.org/presentationml/2006/ole">
            <p:oleObj spid="_x0000_s12450" name="Диаграмма" r:id="rId3" imgW="3143391" imgH="2476595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2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2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124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86" name="Group 222"/>
          <p:cNvGrpSpPr>
            <a:grpSpLocks/>
          </p:cNvGrpSpPr>
          <p:nvPr/>
        </p:nvGrpSpPr>
        <p:grpSpPr bwMode="auto">
          <a:xfrm>
            <a:off x="250825" y="1341438"/>
            <a:ext cx="8675688" cy="5330825"/>
            <a:chOff x="295" y="572"/>
            <a:chExt cx="5465" cy="3358"/>
          </a:xfrm>
        </p:grpSpPr>
        <p:sp>
          <p:nvSpPr>
            <p:cNvPr id="11464" name="Oval 200"/>
            <p:cNvSpPr>
              <a:spLocks noChangeArrowheads="1"/>
            </p:cNvSpPr>
            <p:nvPr/>
          </p:nvSpPr>
          <p:spPr bwMode="auto">
            <a:xfrm>
              <a:off x="2200" y="572"/>
              <a:ext cx="1543" cy="8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465" name="Text Box 201"/>
            <p:cNvSpPr txBox="1">
              <a:spLocks noChangeArrowheads="1"/>
            </p:cNvSpPr>
            <p:nvPr/>
          </p:nvSpPr>
          <p:spPr bwMode="auto">
            <a:xfrm>
              <a:off x="2381" y="845"/>
              <a:ext cx="11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>
                  <a:latin typeface="Arial" charset="0"/>
                </a:rPr>
                <a:t>Компьютеры</a:t>
              </a:r>
            </a:p>
          </p:txBody>
        </p:sp>
        <p:sp>
          <p:nvSpPr>
            <p:cNvPr id="11466" name="Oval 202"/>
            <p:cNvSpPr>
              <a:spLocks noChangeArrowheads="1"/>
            </p:cNvSpPr>
            <p:nvPr/>
          </p:nvSpPr>
          <p:spPr bwMode="auto">
            <a:xfrm>
              <a:off x="295" y="1616"/>
              <a:ext cx="1769" cy="90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467" name="Oval 203"/>
            <p:cNvSpPr>
              <a:spLocks noChangeArrowheads="1"/>
            </p:cNvSpPr>
            <p:nvPr/>
          </p:nvSpPr>
          <p:spPr bwMode="auto">
            <a:xfrm>
              <a:off x="2200" y="1570"/>
              <a:ext cx="1633" cy="953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468" name="Oval 204"/>
            <p:cNvSpPr>
              <a:spLocks noChangeArrowheads="1"/>
            </p:cNvSpPr>
            <p:nvPr/>
          </p:nvSpPr>
          <p:spPr bwMode="auto">
            <a:xfrm>
              <a:off x="4014" y="1616"/>
              <a:ext cx="1588" cy="90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469" name="Oval 205"/>
            <p:cNvSpPr>
              <a:spLocks noChangeArrowheads="1"/>
            </p:cNvSpPr>
            <p:nvPr/>
          </p:nvSpPr>
          <p:spPr bwMode="auto">
            <a:xfrm>
              <a:off x="431" y="3113"/>
              <a:ext cx="1543" cy="8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470" name="Oval 206"/>
            <p:cNvSpPr>
              <a:spLocks noChangeArrowheads="1"/>
            </p:cNvSpPr>
            <p:nvPr/>
          </p:nvSpPr>
          <p:spPr bwMode="auto">
            <a:xfrm>
              <a:off x="2426" y="3022"/>
              <a:ext cx="1543" cy="8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471" name="Oval 207"/>
            <p:cNvSpPr>
              <a:spLocks noChangeArrowheads="1"/>
            </p:cNvSpPr>
            <p:nvPr/>
          </p:nvSpPr>
          <p:spPr bwMode="auto">
            <a:xfrm>
              <a:off x="4217" y="3022"/>
              <a:ext cx="1543" cy="8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472" name="Text Box 208"/>
            <p:cNvSpPr txBox="1">
              <a:spLocks noChangeArrowheads="1"/>
            </p:cNvSpPr>
            <p:nvPr/>
          </p:nvSpPr>
          <p:spPr bwMode="auto">
            <a:xfrm>
              <a:off x="657" y="2024"/>
              <a:ext cx="104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>
                <a:latin typeface="Arial" charset="0"/>
              </a:endParaRPr>
            </a:p>
          </p:txBody>
        </p:sp>
        <p:sp>
          <p:nvSpPr>
            <p:cNvPr id="11473" name="Text Box 209"/>
            <p:cNvSpPr txBox="1">
              <a:spLocks noChangeArrowheads="1"/>
            </p:cNvSpPr>
            <p:nvPr/>
          </p:nvSpPr>
          <p:spPr bwMode="auto">
            <a:xfrm>
              <a:off x="431" y="1933"/>
              <a:ext cx="145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Суперкомпьютеры</a:t>
              </a:r>
            </a:p>
          </p:txBody>
        </p:sp>
        <p:sp>
          <p:nvSpPr>
            <p:cNvPr id="11474" name="Text Box 210"/>
            <p:cNvSpPr txBox="1">
              <a:spLocks noChangeArrowheads="1"/>
            </p:cNvSpPr>
            <p:nvPr/>
          </p:nvSpPr>
          <p:spPr bwMode="auto">
            <a:xfrm>
              <a:off x="2426" y="1979"/>
              <a:ext cx="113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      Серверы</a:t>
              </a:r>
            </a:p>
          </p:txBody>
        </p:sp>
        <p:sp>
          <p:nvSpPr>
            <p:cNvPr id="11475" name="Text Box 211"/>
            <p:cNvSpPr txBox="1">
              <a:spLocks noChangeArrowheads="1"/>
            </p:cNvSpPr>
            <p:nvPr/>
          </p:nvSpPr>
          <p:spPr bwMode="auto">
            <a:xfrm>
              <a:off x="4241" y="1888"/>
              <a:ext cx="1134" cy="4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Персональные </a:t>
              </a:r>
            </a:p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компьютеры</a:t>
              </a:r>
            </a:p>
          </p:txBody>
        </p:sp>
        <p:sp>
          <p:nvSpPr>
            <p:cNvPr id="11476" name="Text Box 212"/>
            <p:cNvSpPr txBox="1">
              <a:spLocks noChangeArrowheads="1"/>
            </p:cNvSpPr>
            <p:nvPr/>
          </p:nvSpPr>
          <p:spPr bwMode="auto">
            <a:xfrm>
              <a:off x="657" y="3430"/>
              <a:ext cx="104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настольные</a:t>
              </a:r>
            </a:p>
          </p:txBody>
        </p:sp>
        <p:sp>
          <p:nvSpPr>
            <p:cNvPr id="11477" name="Text Box 213"/>
            <p:cNvSpPr txBox="1">
              <a:spLocks noChangeArrowheads="1"/>
            </p:cNvSpPr>
            <p:nvPr/>
          </p:nvSpPr>
          <p:spPr bwMode="auto">
            <a:xfrm>
              <a:off x="2699" y="3385"/>
              <a:ext cx="104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>
                <a:latin typeface="Arial" charset="0"/>
              </a:endParaRPr>
            </a:p>
          </p:txBody>
        </p:sp>
        <p:sp>
          <p:nvSpPr>
            <p:cNvPr id="11478" name="Text Box 214"/>
            <p:cNvSpPr txBox="1">
              <a:spLocks noChangeArrowheads="1"/>
            </p:cNvSpPr>
            <p:nvPr/>
          </p:nvSpPr>
          <p:spPr bwMode="auto">
            <a:xfrm>
              <a:off x="2653" y="3385"/>
              <a:ext cx="108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портативные</a:t>
              </a:r>
            </a:p>
          </p:txBody>
        </p:sp>
        <p:sp>
          <p:nvSpPr>
            <p:cNvPr id="11479" name="Text Box 215"/>
            <p:cNvSpPr txBox="1">
              <a:spLocks noChangeArrowheads="1"/>
            </p:cNvSpPr>
            <p:nvPr/>
          </p:nvSpPr>
          <p:spPr bwMode="auto">
            <a:xfrm>
              <a:off x="4468" y="3339"/>
              <a:ext cx="99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latin typeface="Arial" charset="0"/>
                </a:rPr>
                <a:t>карманные</a:t>
              </a:r>
            </a:p>
          </p:txBody>
        </p:sp>
        <p:sp>
          <p:nvSpPr>
            <p:cNvPr id="11480" name="Line 216"/>
            <p:cNvSpPr>
              <a:spLocks noChangeShapeType="1"/>
            </p:cNvSpPr>
            <p:nvPr/>
          </p:nvSpPr>
          <p:spPr bwMode="auto">
            <a:xfrm flipH="1">
              <a:off x="1383" y="1162"/>
              <a:ext cx="907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481" name="Line 217"/>
            <p:cNvSpPr>
              <a:spLocks noChangeShapeType="1"/>
            </p:cNvSpPr>
            <p:nvPr/>
          </p:nvSpPr>
          <p:spPr bwMode="auto">
            <a:xfrm>
              <a:off x="3696" y="1162"/>
              <a:ext cx="1134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482" name="Line 218"/>
            <p:cNvSpPr>
              <a:spLocks noChangeShapeType="1"/>
            </p:cNvSpPr>
            <p:nvPr/>
          </p:nvSpPr>
          <p:spPr bwMode="auto">
            <a:xfrm>
              <a:off x="3016" y="1389"/>
              <a:ext cx="0" cy="1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483" name="Line 219"/>
            <p:cNvSpPr>
              <a:spLocks noChangeShapeType="1"/>
            </p:cNvSpPr>
            <p:nvPr/>
          </p:nvSpPr>
          <p:spPr bwMode="auto">
            <a:xfrm flipH="1">
              <a:off x="1701" y="2478"/>
              <a:ext cx="2993" cy="6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484" name="Line 220"/>
            <p:cNvSpPr>
              <a:spLocks noChangeShapeType="1"/>
            </p:cNvSpPr>
            <p:nvPr/>
          </p:nvSpPr>
          <p:spPr bwMode="auto">
            <a:xfrm flipH="1">
              <a:off x="3424" y="2523"/>
              <a:ext cx="118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485" name="Line 221"/>
            <p:cNvSpPr>
              <a:spLocks noChangeShapeType="1"/>
            </p:cNvSpPr>
            <p:nvPr/>
          </p:nvSpPr>
          <p:spPr bwMode="auto">
            <a:xfrm>
              <a:off x="4604" y="2523"/>
              <a:ext cx="499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487" name="Rectangle 223"/>
          <p:cNvSpPr>
            <a:spLocks noChangeArrowheads="1"/>
          </p:cNvSpPr>
          <p:nvPr/>
        </p:nvSpPr>
        <p:spPr bwMode="auto">
          <a:xfrm>
            <a:off x="971550" y="404813"/>
            <a:ext cx="7416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latin typeface="Arial" charset="0"/>
              </a:rPr>
              <a:t>Модель иерархического типа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8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971550" y="404813"/>
            <a:ext cx="7416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latin typeface="Arial" charset="0"/>
              </a:rPr>
              <a:t>Модель  сетевого  типа</a:t>
            </a:r>
          </a:p>
        </p:txBody>
      </p:sp>
      <p:grpSp>
        <p:nvGrpSpPr>
          <p:cNvPr id="13333" name="Group 21"/>
          <p:cNvGrpSpPr>
            <a:grpSpLocks/>
          </p:cNvGrpSpPr>
          <p:nvPr/>
        </p:nvGrpSpPr>
        <p:grpSpPr bwMode="auto">
          <a:xfrm>
            <a:off x="0" y="1317625"/>
            <a:ext cx="9144000" cy="5540375"/>
            <a:chOff x="0" y="830"/>
            <a:chExt cx="5760" cy="3490"/>
          </a:xfrm>
        </p:grpSpPr>
        <p:pic>
          <p:nvPicPr>
            <p:cNvPr id="13318" name="Picture 6" descr="CONTINE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830"/>
              <a:ext cx="5760" cy="3490"/>
            </a:xfrm>
            <a:prstGeom prst="rect">
              <a:avLst/>
            </a:prstGeom>
            <a:noFill/>
          </p:spPr>
        </p:pic>
        <p:grpSp>
          <p:nvGrpSpPr>
            <p:cNvPr id="13320" name="Group 8"/>
            <p:cNvGrpSpPr>
              <a:grpSpLocks/>
            </p:cNvGrpSpPr>
            <p:nvPr/>
          </p:nvGrpSpPr>
          <p:grpSpPr bwMode="auto">
            <a:xfrm>
              <a:off x="340" y="1026"/>
              <a:ext cx="4854" cy="2767"/>
              <a:chOff x="340" y="1026"/>
              <a:chExt cx="4854" cy="2767"/>
            </a:xfrm>
          </p:grpSpPr>
          <p:sp>
            <p:nvSpPr>
              <p:cNvPr id="13321" name="Oval 9"/>
              <p:cNvSpPr>
                <a:spLocks noChangeArrowheads="1"/>
              </p:cNvSpPr>
              <p:nvPr/>
            </p:nvSpPr>
            <p:spPr bwMode="auto">
              <a:xfrm>
                <a:off x="340" y="1525"/>
                <a:ext cx="590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>
                    <a:latin typeface="Arial" charset="0"/>
                  </a:rPr>
                  <a:t>US</a:t>
                </a:r>
                <a:endParaRPr lang="ru-RU">
                  <a:latin typeface="Arial" charset="0"/>
                </a:endParaRPr>
              </a:p>
            </p:txBody>
          </p:sp>
          <p:sp>
            <p:nvSpPr>
              <p:cNvPr id="13322" name="Oval 10"/>
              <p:cNvSpPr>
                <a:spLocks noChangeArrowheads="1"/>
              </p:cNvSpPr>
              <p:nvPr/>
            </p:nvSpPr>
            <p:spPr bwMode="auto">
              <a:xfrm>
                <a:off x="1247" y="3158"/>
                <a:ext cx="590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>
                    <a:latin typeface="Arial" charset="0"/>
                  </a:rPr>
                  <a:t>AM</a:t>
                </a:r>
                <a:endParaRPr lang="ru-RU">
                  <a:latin typeface="Arial" charset="0"/>
                </a:endParaRPr>
              </a:p>
            </p:txBody>
          </p:sp>
          <p:sp>
            <p:nvSpPr>
              <p:cNvPr id="13323" name="Oval 11"/>
              <p:cNvSpPr>
                <a:spLocks noChangeArrowheads="1"/>
              </p:cNvSpPr>
              <p:nvPr/>
            </p:nvSpPr>
            <p:spPr bwMode="auto">
              <a:xfrm>
                <a:off x="2744" y="3203"/>
                <a:ext cx="590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>
                    <a:latin typeface="Arial" charset="0"/>
                  </a:rPr>
                  <a:t>SA</a:t>
                </a:r>
                <a:endParaRPr lang="ru-RU">
                  <a:latin typeface="Arial" charset="0"/>
                </a:endParaRPr>
              </a:p>
            </p:txBody>
          </p:sp>
          <p:sp>
            <p:nvSpPr>
              <p:cNvPr id="13324" name="Oval 12"/>
              <p:cNvSpPr>
                <a:spLocks noChangeArrowheads="1"/>
              </p:cNvSpPr>
              <p:nvPr/>
            </p:nvSpPr>
            <p:spPr bwMode="auto">
              <a:xfrm>
                <a:off x="3243" y="1298"/>
                <a:ext cx="590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>
                    <a:latin typeface="Arial" charset="0"/>
                  </a:rPr>
                  <a:t>RU</a:t>
                </a:r>
                <a:endParaRPr lang="ru-RU">
                  <a:latin typeface="Arial" charset="0"/>
                </a:endParaRPr>
              </a:p>
            </p:txBody>
          </p:sp>
          <p:sp>
            <p:nvSpPr>
              <p:cNvPr id="13325" name="Oval 13"/>
              <p:cNvSpPr>
                <a:spLocks noChangeArrowheads="1"/>
              </p:cNvSpPr>
              <p:nvPr/>
            </p:nvSpPr>
            <p:spPr bwMode="auto">
              <a:xfrm>
                <a:off x="4105" y="2750"/>
                <a:ext cx="590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rgbClr val="003399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>
                    <a:latin typeface="Arial" charset="0"/>
                  </a:rPr>
                  <a:t>AU</a:t>
                </a:r>
                <a:endParaRPr lang="ru-RU">
                  <a:latin typeface="Arial" charset="0"/>
                </a:endParaRPr>
              </a:p>
            </p:txBody>
          </p:sp>
          <p:sp>
            <p:nvSpPr>
              <p:cNvPr id="13326" name="Line 14"/>
              <p:cNvSpPr>
                <a:spLocks noChangeShapeType="1"/>
              </p:cNvSpPr>
              <p:nvPr/>
            </p:nvSpPr>
            <p:spPr bwMode="auto">
              <a:xfrm flipV="1">
                <a:off x="884" y="1570"/>
                <a:ext cx="2404" cy="272"/>
              </a:xfrm>
              <a:prstGeom prst="lin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27" name="Line 15"/>
              <p:cNvSpPr>
                <a:spLocks noChangeShapeType="1"/>
              </p:cNvSpPr>
              <p:nvPr/>
            </p:nvSpPr>
            <p:spPr bwMode="auto">
              <a:xfrm>
                <a:off x="839" y="1979"/>
                <a:ext cx="3311" cy="907"/>
              </a:xfrm>
              <a:prstGeom prst="lin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28" name="Oval 16"/>
              <p:cNvSpPr>
                <a:spLocks noChangeArrowheads="1"/>
              </p:cNvSpPr>
              <p:nvPr/>
            </p:nvSpPr>
            <p:spPr bwMode="auto">
              <a:xfrm>
                <a:off x="2018" y="1026"/>
                <a:ext cx="590" cy="59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>
                    <a:latin typeface="Arial" charset="0"/>
                  </a:rPr>
                  <a:t>EU</a:t>
                </a:r>
                <a:endParaRPr lang="ru-RU">
                  <a:latin typeface="Arial" charset="0"/>
                </a:endParaRPr>
              </a:p>
            </p:txBody>
          </p:sp>
          <p:sp>
            <p:nvSpPr>
              <p:cNvPr id="13329" name="Line 17"/>
              <p:cNvSpPr>
                <a:spLocks noChangeShapeType="1"/>
              </p:cNvSpPr>
              <p:nvPr/>
            </p:nvSpPr>
            <p:spPr bwMode="auto">
              <a:xfrm>
                <a:off x="2472" y="1570"/>
                <a:ext cx="589" cy="1679"/>
              </a:xfrm>
              <a:prstGeom prst="lin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30" name="Line 18"/>
              <p:cNvSpPr>
                <a:spLocks noChangeShapeType="1"/>
              </p:cNvSpPr>
              <p:nvPr/>
            </p:nvSpPr>
            <p:spPr bwMode="auto">
              <a:xfrm>
                <a:off x="748" y="2069"/>
                <a:ext cx="726" cy="1134"/>
              </a:xfrm>
              <a:prstGeom prst="lin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31" name="Oval 19"/>
              <p:cNvSpPr>
                <a:spLocks noChangeArrowheads="1"/>
              </p:cNvSpPr>
              <p:nvPr/>
            </p:nvSpPr>
            <p:spPr bwMode="auto">
              <a:xfrm>
                <a:off x="4604" y="2069"/>
                <a:ext cx="590" cy="59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>
                    <a:latin typeface="Arial" charset="0"/>
                  </a:rPr>
                  <a:t>JP</a:t>
                </a:r>
                <a:endParaRPr lang="ru-RU">
                  <a:latin typeface="Arial" charset="0"/>
                </a:endParaRPr>
              </a:p>
            </p:txBody>
          </p:sp>
          <p:sp>
            <p:nvSpPr>
              <p:cNvPr id="13332" name="Line 20"/>
              <p:cNvSpPr>
                <a:spLocks noChangeShapeType="1"/>
              </p:cNvSpPr>
              <p:nvPr/>
            </p:nvSpPr>
            <p:spPr bwMode="auto">
              <a:xfrm>
                <a:off x="3742" y="1706"/>
                <a:ext cx="907" cy="499"/>
              </a:xfrm>
              <a:prstGeom prst="line">
                <a:avLst/>
              </a:prstGeom>
              <a:noFill/>
              <a:ln w="285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WordArt 5"/>
          <p:cNvSpPr>
            <a:spLocks noChangeArrowheads="1" noChangeShapeType="1" noTextEdit="1"/>
          </p:cNvSpPr>
          <p:nvPr/>
        </p:nvSpPr>
        <p:spPr bwMode="auto">
          <a:xfrm>
            <a:off x="611188" y="333375"/>
            <a:ext cx="813752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ЭТАПЫ РЕШЕНИЯ ЗАДАЧ</a:t>
            </a: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971550" y="1412875"/>
            <a:ext cx="7777163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ru-RU" sz="2800">
                <a:solidFill>
                  <a:srgbClr val="FFFF00"/>
                </a:solidFill>
                <a:latin typeface="Arial" charset="0"/>
              </a:rPr>
              <a:t>1. </a:t>
            </a:r>
            <a:r>
              <a:rPr lang="ru-RU" sz="2800">
                <a:solidFill>
                  <a:srgbClr val="FFFF00"/>
                </a:solidFill>
                <a:latin typeface="Arial" charset="0"/>
                <a:hlinkClick r:id="rId2" action="ppaction://hlinksldjump"/>
              </a:rPr>
              <a:t>Постановка задачи</a:t>
            </a:r>
            <a:endParaRPr lang="ru-RU" sz="2800">
              <a:solidFill>
                <a:srgbClr val="FFFF00"/>
              </a:solidFill>
              <a:latin typeface="Arial" charset="0"/>
            </a:endParaRPr>
          </a:p>
          <a:p>
            <a:pPr marL="342900" indent="-342900"/>
            <a:r>
              <a:rPr lang="ru-RU" sz="2800">
                <a:solidFill>
                  <a:srgbClr val="FFFF00"/>
                </a:solidFill>
                <a:latin typeface="Arial" charset="0"/>
              </a:rPr>
              <a:t>2. </a:t>
            </a:r>
            <a:r>
              <a:rPr lang="ru-RU" sz="2800">
                <a:solidFill>
                  <a:srgbClr val="FFFF00"/>
                </a:solidFill>
                <a:latin typeface="Arial" charset="0"/>
                <a:hlinkClick r:id="rId3" action="ppaction://hlinksldjump"/>
              </a:rPr>
              <a:t>Анализ и исследование задачи, модели</a:t>
            </a:r>
            <a:endParaRPr lang="ru-RU" sz="2800">
              <a:solidFill>
                <a:srgbClr val="FFFF00"/>
              </a:solidFill>
              <a:latin typeface="Arial" charset="0"/>
            </a:endParaRPr>
          </a:p>
          <a:p>
            <a:pPr marL="342900" indent="-342900"/>
            <a:r>
              <a:rPr lang="ru-RU" sz="2800">
                <a:solidFill>
                  <a:srgbClr val="FFFF00"/>
                </a:solidFill>
                <a:latin typeface="Arial" charset="0"/>
              </a:rPr>
              <a:t>3. </a:t>
            </a:r>
            <a:r>
              <a:rPr lang="ru-RU" sz="2800">
                <a:solidFill>
                  <a:srgbClr val="FFFF00"/>
                </a:solidFill>
                <a:latin typeface="Arial" charset="0"/>
                <a:hlinkClick r:id="rId4" action="ppaction://hlinksldjump"/>
              </a:rPr>
              <a:t>Разработка алгоритма</a:t>
            </a:r>
            <a:endParaRPr lang="ru-RU" sz="2800">
              <a:solidFill>
                <a:srgbClr val="FFFF00"/>
              </a:solidFill>
              <a:latin typeface="Arial" charset="0"/>
            </a:endParaRPr>
          </a:p>
          <a:p>
            <a:pPr marL="342900" indent="-342900"/>
            <a:r>
              <a:rPr lang="ru-RU" sz="2800">
                <a:solidFill>
                  <a:srgbClr val="FFFF00"/>
                </a:solidFill>
                <a:latin typeface="Arial" charset="0"/>
              </a:rPr>
              <a:t>4. </a:t>
            </a:r>
            <a:r>
              <a:rPr lang="ru-RU" sz="2800">
                <a:solidFill>
                  <a:srgbClr val="FFFF00"/>
                </a:solidFill>
                <a:latin typeface="Arial" charset="0"/>
                <a:hlinkClick r:id="rId5" action="ppaction://hlinksldjump"/>
              </a:rPr>
              <a:t>Программирование</a:t>
            </a:r>
            <a:endParaRPr lang="ru-RU" sz="2800">
              <a:solidFill>
                <a:srgbClr val="FFFF00"/>
              </a:solidFill>
              <a:latin typeface="Arial" charset="0"/>
            </a:endParaRPr>
          </a:p>
          <a:p>
            <a:pPr marL="342900" indent="-342900"/>
            <a:r>
              <a:rPr lang="ru-RU" sz="2800">
                <a:solidFill>
                  <a:srgbClr val="FFFF00"/>
                </a:solidFill>
                <a:latin typeface="Arial" charset="0"/>
              </a:rPr>
              <a:t>5. </a:t>
            </a:r>
            <a:r>
              <a:rPr lang="ru-RU" sz="2800">
                <a:solidFill>
                  <a:srgbClr val="FFFF00"/>
                </a:solidFill>
                <a:latin typeface="Arial" charset="0"/>
                <a:hlinkClick r:id="rId6" action="ppaction://hlinksldjump"/>
              </a:rPr>
              <a:t>Тестирование и отладка</a:t>
            </a:r>
            <a:endParaRPr lang="ru-RU" sz="2800">
              <a:solidFill>
                <a:srgbClr val="FFFF00"/>
              </a:solidFill>
              <a:latin typeface="Arial" charset="0"/>
            </a:endParaRPr>
          </a:p>
          <a:p>
            <a:pPr marL="342900" indent="-342900"/>
            <a:r>
              <a:rPr lang="ru-RU" sz="2800">
                <a:solidFill>
                  <a:srgbClr val="FFFF00"/>
                </a:solidFill>
                <a:latin typeface="Arial" charset="0"/>
              </a:rPr>
              <a:t>6. </a:t>
            </a:r>
            <a:r>
              <a:rPr lang="ru-RU" sz="2800">
                <a:solidFill>
                  <a:srgbClr val="FFFF00"/>
                </a:solidFill>
                <a:latin typeface="Arial" charset="0"/>
                <a:hlinkClick r:id="rId7" action="ppaction://hlinksldjump"/>
              </a:rPr>
              <a:t>Анализ результатов решения и уточнение</a:t>
            </a:r>
          </a:p>
          <a:p>
            <a:pPr marL="342900" indent="-342900"/>
            <a:r>
              <a:rPr lang="ru-RU" sz="2800">
                <a:solidFill>
                  <a:srgbClr val="FFFF00"/>
                </a:solidFill>
                <a:latin typeface="Arial" charset="0"/>
                <a:hlinkClick r:id="rId7" action="ppaction://hlinksldjump"/>
              </a:rPr>
              <a:t>математической модели</a:t>
            </a:r>
            <a:endParaRPr lang="ru-RU" sz="2800">
              <a:solidFill>
                <a:srgbClr val="FFFF00"/>
              </a:solidFill>
              <a:latin typeface="Arial" charset="0"/>
            </a:endParaRPr>
          </a:p>
          <a:p>
            <a:pPr marL="342900" indent="-342900"/>
            <a:r>
              <a:rPr lang="ru-RU" sz="2800">
                <a:solidFill>
                  <a:srgbClr val="FFFF00"/>
                </a:solidFill>
                <a:latin typeface="Arial" charset="0"/>
              </a:rPr>
              <a:t>7. </a:t>
            </a:r>
            <a:r>
              <a:rPr lang="ru-RU" sz="2800">
                <a:solidFill>
                  <a:srgbClr val="FFFF00"/>
                </a:solidFill>
                <a:latin typeface="Arial" charset="0"/>
                <a:hlinkClick r:id="rId8" action="ppaction://hlinksldjump"/>
              </a:rPr>
              <a:t>Сопровождение программы</a:t>
            </a:r>
            <a:endParaRPr lang="ru-RU" sz="2800">
              <a:solidFill>
                <a:srgbClr val="FFFF00"/>
              </a:solidFill>
              <a:latin typeface="Arial" charset="0"/>
            </a:endParaRPr>
          </a:p>
        </p:txBody>
      </p:sp>
      <p:pic>
        <p:nvPicPr>
          <p:cNvPr id="14343" name="Picture 7" descr="GUESTAN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140200" y="5373688"/>
            <a:ext cx="1150938" cy="11509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43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3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43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43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3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43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3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3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43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3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3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143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3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3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143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000"/>
                            </p:stCondLst>
                            <p:childTnLst>
                              <p:par>
                                <p:cTn id="64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250825" y="1341438"/>
            <a:ext cx="8507413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q"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Сбор информации о задаче;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q"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Формулировка условия задачи;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q"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Определение конечных целей решения задачи;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q"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Определение формы выдачи результатов;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q"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Описание данных(их типов, диапазонов величин, структуры и т.п.)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ПОСТАНОВКА  ЗАДАЧИ</a:t>
            </a:r>
          </a:p>
        </p:txBody>
      </p:sp>
      <p:sp>
        <p:nvSpPr>
          <p:cNvPr id="15368" name="AutoShap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235825" y="5876925"/>
            <a:ext cx="1008063" cy="647700"/>
          </a:xfrm>
          <a:prstGeom prst="curvedUpArrow">
            <a:avLst>
              <a:gd name="adj1" fmla="val 31127"/>
              <a:gd name="adj2" fmla="val 62255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250825" y="241300"/>
            <a:ext cx="86629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АНАЛИЗ И ИССЛЕДОВАНИЕ ЗАДАЧИ, МОДЕЛИ:</a:t>
            </a: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395288" y="981075"/>
            <a:ext cx="8280400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Анализ, существующих аналогов</a:t>
            </a:r>
          </a:p>
          <a:p>
            <a:pPr>
              <a:buFont typeface="Wingdings" pitchFamily="2" charset="2"/>
              <a:buChar char="q"/>
            </a:pPr>
            <a:endParaRPr lang="ru-RU" sz="32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Анализ технических и программных</a:t>
            </a:r>
          </a:p>
          <a:p>
            <a:pPr>
              <a:buFont typeface="Wingdings" pitchFamily="2" charset="2"/>
              <a:buNone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средств</a:t>
            </a:r>
          </a:p>
          <a:p>
            <a:pPr>
              <a:buFont typeface="Wingdings" pitchFamily="2" charset="2"/>
              <a:buChar char="q"/>
            </a:pPr>
            <a:endParaRPr lang="ru-RU" sz="32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Разработка математической</a:t>
            </a:r>
          </a:p>
          <a:p>
            <a:pPr>
              <a:buFont typeface="Wingdings" pitchFamily="2" charset="2"/>
              <a:buNone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модели</a:t>
            </a:r>
          </a:p>
          <a:p>
            <a:pPr>
              <a:buFont typeface="Wingdings" pitchFamily="2" charset="2"/>
              <a:buChar char="q"/>
            </a:pPr>
            <a:endParaRPr lang="ru-RU" sz="32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Разработка структур данных</a:t>
            </a:r>
          </a:p>
          <a:p>
            <a:pPr>
              <a:spcBef>
                <a:spcPct val="50000"/>
              </a:spcBef>
              <a:buClr>
                <a:schemeClr val="hlink"/>
              </a:buClr>
              <a:buSzPct val="90000"/>
              <a:buFont typeface="Wingdings" pitchFamily="2" charset="2"/>
              <a:buBlip>
                <a:blip r:embed="rId2"/>
              </a:buBlip>
            </a:pPr>
            <a:endParaRPr lang="ru-RU" sz="32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34822" name="AutoShap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235825" y="5876925"/>
            <a:ext cx="1008063" cy="647700"/>
          </a:xfrm>
          <a:prstGeom prst="curvedUpArrow">
            <a:avLst>
              <a:gd name="adj1" fmla="val 31127"/>
              <a:gd name="adj2" fmla="val 62255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348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1476375" y="290513"/>
            <a:ext cx="56467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РАЗРАБОТКА АЛГОРИТМА</a:t>
            </a: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539750" y="1052513"/>
            <a:ext cx="8208963" cy="447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Выбор метода проектирования</a:t>
            </a:r>
          </a:p>
          <a:p>
            <a:pPr>
              <a:buFont typeface="Wingdings" pitchFamily="2" charset="2"/>
              <a:buNone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алгоритма</a:t>
            </a:r>
          </a:p>
          <a:p>
            <a:pPr>
              <a:buFont typeface="Wingdings" pitchFamily="2" charset="2"/>
              <a:buNone/>
            </a:pPr>
            <a:endParaRPr lang="ru-RU" sz="32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Выбор формы записи алгоритма(блок-схема, псевдокод и др.)</a:t>
            </a:r>
          </a:p>
          <a:p>
            <a:pPr>
              <a:buFont typeface="Wingdings" pitchFamily="2" charset="2"/>
              <a:buNone/>
            </a:pPr>
            <a:endParaRPr lang="ru-RU" sz="32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Выбор тестов и метода тестирования</a:t>
            </a:r>
          </a:p>
          <a:p>
            <a:pPr>
              <a:buFont typeface="Wingdings" pitchFamily="2" charset="2"/>
              <a:buNone/>
            </a:pPr>
            <a:endParaRPr lang="ru-RU" sz="32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Проектирование алгоритма</a:t>
            </a:r>
          </a:p>
        </p:txBody>
      </p:sp>
      <p:sp>
        <p:nvSpPr>
          <p:cNvPr id="35846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235825" y="5876925"/>
            <a:ext cx="1008063" cy="647700"/>
          </a:xfrm>
          <a:prstGeom prst="curvedUpArrow">
            <a:avLst>
              <a:gd name="adj1" fmla="val 31127"/>
              <a:gd name="adj2" fmla="val 62255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358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2195513" y="147638"/>
            <a:ext cx="48593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ПРОГРАММИРОВАНИЕ</a:t>
            </a: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323850" y="1412875"/>
            <a:ext cx="8640763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Выбор языка программирования</a:t>
            </a:r>
          </a:p>
          <a:p>
            <a:pPr>
              <a:buFont typeface="Wingdings" pitchFamily="2" charset="2"/>
              <a:buNone/>
            </a:pPr>
            <a:endParaRPr lang="ru-RU" sz="32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Уточнение способов организации данных</a:t>
            </a:r>
          </a:p>
          <a:p>
            <a:pPr>
              <a:buFont typeface="Wingdings" pitchFamily="2" charset="2"/>
              <a:buNone/>
            </a:pPr>
            <a:endParaRPr lang="ru-RU" sz="32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Запись алгоритма на выбранном языке </a:t>
            </a:r>
          </a:p>
          <a:p>
            <a:pPr>
              <a:buFont typeface="Wingdings" pitchFamily="2" charset="2"/>
              <a:buNone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программирования</a:t>
            </a:r>
          </a:p>
        </p:txBody>
      </p:sp>
      <p:sp>
        <p:nvSpPr>
          <p:cNvPr id="36870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235825" y="5876925"/>
            <a:ext cx="1008063" cy="647700"/>
          </a:xfrm>
          <a:prstGeom prst="curvedUpArrow">
            <a:avLst>
              <a:gd name="adj1" fmla="val 31127"/>
              <a:gd name="adj2" fmla="val 62255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3686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1403350" y="260350"/>
            <a:ext cx="60594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ТЕСТИРОВАНИЕ И ОТЛАДКА</a:t>
            </a: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250825" y="1052513"/>
            <a:ext cx="8569325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Синтаксическая отладка</a:t>
            </a:r>
          </a:p>
          <a:p>
            <a:pPr>
              <a:buFont typeface="Wingdings" pitchFamily="2" charset="2"/>
              <a:buNone/>
            </a:pPr>
            <a:endParaRPr lang="ru-RU" sz="32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Отладка семантики и логической </a:t>
            </a:r>
          </a:p>
          <a:p>
            <a:pPr>
              <a:buFont typeface="Wingdings" pitchFamily="2" charset="2"/>
              <a:buNone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структуры</a:t>
            </a:r>
          </a:p>
          <a:p>
            <a:pPr>
              <a:buFont typeface="Wingdings" pitchFamily="2" charset="2"/>
              <a:buNone/>
            </a:pPr>
            <a:endParaRPr lang="ru-RU" sz="32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Тестовые расчеты и анализ тестирования</a:t>
            </a:r>
          </a:p>
          <a:p>
            <a:pPr>
              <a:buFont typeface="Wingdings" pitchFamily="2" charset="2"/>
              <a:buChar char="q"/>
            </a:pPr>
            <a:endParaRPr lang="ru-RU" sz="32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Совершенствование программы</a:t>
            </a:r>
          </a:p>
        </p:txBody>
      </p:sp>
      <p:sp>
        <p:nvSpPr>
          <p:cNvPr id="37894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235825" y="5876925"/>
            <a:ext cx="1008063" cy="647700"/>
          </a:xfrm>
          <a:prstGeom prst="curvedUpArrow">
            <a:avLst>
              <a:gd name="adj1" fmla="val 31127"/>
              <a:gd name="adj2" fmla="val 62255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0" y="404813"/>
            <a:ext cx="90693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АНАЛИЗ РЕЗУЛЬТАТОВ РЕШЕНИЯ ЗАДАЧИ</a:t>
            </a: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323850" y="1412875"/>
            <a:ext cx="8496300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tx1"/>
              </a:buClr>
              <a:buSzPct val="90000"/>
              <a:buFont typeface="Wingdings" pitchFamily="2" charset="2"/>
              <a:buChar char="q"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Анализ результатов решения задачи и уточнение в случае  необходимости математической модели с повторным 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выполнением этапов 2-5, перечисленных выше.</a:t>
            </a:r>
          </a:p>
        </p:txBody>
      </p:sp>
      <p:sp>
        <p:nvSpPr>
          <p:cNvPr id="38918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235825" y="5876925"/>
            <a:ext cx="1008063" cy="647700"/>
          </a:xfrm>
          <a:prstGeom prst="curvedUpArrow">
            <a:avLst>
              <a:gd name="adj1" fmla="val 31127"/>
              <a:gd name="adj2" fmla="val 62255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WordArt 4"/>
          <p:cNvSpPr>
            <a:spLocks noChangeArrowheads="1" noChangeShapeType="1" noTextEdit="1"/>
          </p:cNvSpPr>
          <p:nvPr/>
        </p:nvSpPr>
        <p:spPr bwMode="auto">
          <a:xfrm>
            <a:off x="1692275" y="188913"/>
            <a:ext cx="5688013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9900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Моделирование  как 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9900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метод  познания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179388" y="1071563"/>
            <a:ext cx="8964612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200" b="1">
                <a:solidFill>
                  <a:srgbClr val="FFFF00"/>
                </a:solidFill>
              </a:rPr>
              <a:t>На современном этапе развития человечества нельзя найти такой </a:t>
            </a:r>
          </a:p>
          <a:p>
            <a:r>
              <a:rPr lang="ru-RU" sz="2200" b="1">
                <a:solidFill>
                  <a:srgbClr val="FFFF00"/>
                </a:solidFill>
              </a:rPr>
              <a:t>области знания,в которой в той или иной мере не использовались</a:t>
            </a:r>
          </a:p>
          <a:p>
            <a:r>
              <a:rPr lang="ru-RU" sz="2200" b="1">
                <a:solidFill>
                  <a:srgbClr val="FFFF00"/>
                </a:solidFill>
              </a:rPr>
              <a:t>бы модели.</a:t>
            </a:r>
          </a:p>
          <a:p>
            <a:r>
              <a:rPr lang="ru-RU" sz="2200" b="1"/>
              <a:t>История моделирования насчитывает тысячи лет. Человек рано оценил и часто применял в практической деятельности </a:t>
            </a:r>
            <a:r>
              <a:rPr lang="ru-RU" sz="2200" b="1">
                <a:solidFill>
                  <a:srgbClr val="FFFF00"/>
                </a:solidFill>
              </a:rPr>
              <a:t>метод анологий. Моделирование прошло долгий путь  - от интуитивного  использования аналогий до строгого научного метода.</a:t>
            </a:r>
          </a:p>
          <a:p>
            <a:endParaRPr lang="ru-RU" sz="2200" b="1">
              <a:solidFill>
                <a:srgbClr val="FFFF00"/>
              </a:solidFill>
            </a:endParaRPr>
          </a:p>
          <a:p>
            <a:r>
              <a:rPr lang="ru-RU" sz="2200" b="1"/>
              <a:t>Термины </a:t>
            </a:r>
            <a:r>
              <a:rPr lang="ru-RU" sz="2200" b="1">
                <a:solidFill>
                  <a:srgbClr val="FFFF00"/>
                </a:solidFill>
              </a:rPr>
              <a:t>«модель»</a:t>
            </a:r>
            <a:r>
              <a:rPr lang="ru-RU" sz="2200" b="1"/>
              <a:t> и </a:t>
            </a:r>
            <a:r>
              <a:rPr lang="ru-RU" sz="2200" b="1">
                <a:solidFill>
                  <a:srgbClr val="FFFF00"/>
                </a:solidFill>
              </a:rPr>
              <a:t>«моделирование»</a:t>
            </a:r>
            <a:r>
              <a:rPr lang="ru-RU" sz="2200" b="1"/>
              <a:t> являются неразрывно связанными, поэтому целесообразно обсуждать их одновременно.</a:t>
            </a:r>
          </a:p>
          <a:p>
            <a:endParaRPr lang="ru-RU" sz="2200" b="1"/>
          </a:p>
          <a:p>
            <a:r>
              <a:rPr lang="ru-RU" sz="2200" b="1">
                <a:solidFill>
                  <a:srgbClr val="FFFF00"/>
                </a:solidFill>
              </a:rPr>
              <a:t>Слово  </a:t>
            </a:r>
            <a:r>
              <a:rPr lang="ru-RU" sz="2200" b="1" u="sng">
                <a:solidFill>
                  <a:srgbClr val="FFFF00"/>
                </a:solidFill>
              </a:rPr>
              <a:t>модель</a:t>
            </a:r>
            <a:r>
              <a:rPr lang="ru-RU" sz="2200" b="1">
                <a:solidFill>
                  <a:srgbClr val="FFFF00"/>
                </a:solidFill>
              </a:rPr>
              <a:t> произошло ото латинского слова</a:t>
            </a:r>
            <a:r>
              <a:rPr lang="en-US" sz="2200" b="1">
                <a:solidFill>
                  <a:srgbClr val="FFFF00"/>
                </a:solidFill>
              </a:rPr>
              <a:t> </a:t>
            </a:r>
            <a:r>
              <a:rPr lang="en-US" sz="2200" b="1" i="1">
                <a:solidFill>
                  <a:srgbClr val="FFFF00"/>
                </a:solidFill>
              </a:rPr>
              <a:t>modelium</a:t>
            </a:r>
            <a:r>
              <a:rPr lang="ru-RU" sz="2200" b="1">
                <a:solidFill>
                  <a:srgbClr val="FFFF00"/>
                </a:solidFill>
              </a:rPr>
              <a:t>, которое </a:t>
            </a:r>
          </a:p>
          <a:p>
            <a:r>
              <a:rPr lang="ru-RU" sz="2200" b="1">
                <a:solidFill>
                  <a:srgbClr val="FFFF00"/>
                </a:solidFill>
              </a:rPr>
              <a:t>означает: мера, образ, способ и т.д. Его первоначальное значение </a:t>
            </a:r>
          </a:p>
          <a:p>
            <a:r>
              <a:rPr lang="ru-RU" sz="2200" b="1">
                <a:solidFill>
                  <a:srgbClr val="FFFF00"/>
                </a:solidFill>
              </a:rPr>
              <a:t>было связано со строительным искусством, и почти во всехб европейских языках оно употреблялось для обозначения образа или прообраза, или вещи, сходной в каком-то отношении  с  другой вещью.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  <p:bldP spid="819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116013" y="260350"/>
            <a:ext cx="70643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СОПРОВОЖДЕНИЕ ПРОГРАММЫ:</a:t>
            </a: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539750" y="1196975"/>
            <a:ext cx="8353425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3200">
                <a:latin typeface="Arial" charset="0"/>
              </a:rPr>
              <a:t>Доработка программы для решения конкретных задач</a:t>
            </a:r>
          </a:p>
          <a:p>
            <a:pPr>
              <a:buFont typeface="Wingdings" pitchFamily="2" charset="2"/>
              <a:buNone/>
            </a:pPr>
            <a:endParaRPr lang="ru-RU" sz="3200">
              <a:latin typeface="Arial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3200">
                <a:latin typeface="Arial" charset="0"/>
              </a:rPr>
              <a:t>Составление документации к решенной задаче, математической модели, алгоритму, программе, набору тестов, использованию.</a:t>
            </a:r>
          </a:p>
        </p:txBody>
      </p:sp>
      <p:sp>
        <p:nvSpPr>
          <p:cNvPr id="16390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235825" y="5876925"/>
            <a:ext cx="1008063" cy="647700"/>
          </a:xfrm>
          <a:prstGeom prst="curvedUpArrow">
            <a:avLst>
              <a:gd name="adj1" fmla="val 31127"/>
              <a:gd name="adj2" fmla="val 62255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611188" y="250825"/>
            <a:ext cx="80645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FFF00"/>
                </a:solidFill>
                <a:latin typeface="Arial" charset="0"/>
              </a:rPr>
              <a:t>КОНТРОЛЬНЫЕ ВОПРОСЫ</a:t>
            </a: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447675" y="900113"/>
            <a:ext cx="8445500" cy="454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3200" b="1">
                <a:latin typeface="Arial" charset="0"/>
              </a:rPr>
              <a:t> </a:t>
            </a:r>
            <a:r>
              <a:rPr lang="ru-RU" sz="2600" b="1">
                <a:latin typeface="Arial" charset="0"/>
              </a:rPr>
              <a:t>Что такое модель?</a:t>
            </a:r>
          </a:p>
          <a:p>
            <a:pPr marL="342900" indent="-342900">
              <a:buFontTx/>
              <a:buAutoNum type="arabicPeriod"/>
            </a:pPr>
            <a:r>
              <a:rPr lang="ru-RU" sz="2600" b="1">
                <a:latin typeface="Arial" charset="0"/>
              </a:rPr>
              <a:t> Для чего создают  модели объекта </a:t>
            </a:r>
          </a:p>
          <a:p>
            <a:pPr marL="342900" indent="-342900"/>
            <a:r>
              <a:rPr lang="ru-RU" sz="2600" b="1">
                <a:latin typeface="Arial" charset="0"/>
              </a:rPr>
              <a:t>    или  явления?</a:t>
            </a:r>
          </a:p>
          <a:p>
            <a:pPr marL="342900" indent="-342900"/>
            <a:r>
              <a:rPr lang="ru-RU" sz="2600" b="1">
                <a:latin typeface="Arial" charset="0"/>
              </a:rPr>
              <a:t>3. Какие виды моделей вы изучили?</a:t>
            </a:r>
          </a:p>
          <a:p>
            <a:pPr marL="342900" indent="-342900"/>
            <a:r>
              <a:rPr lang="ru-RU" sz="2600" b="1">
                <a:latin typeface="Arial" charset="0"/>
              </a:rPr>
              <a:t>    Приведите примеры.</a:t>
            </a:r>
          </a:p>
          <a:p>
            <a:pPr marL="342900" indent="-342900"/>
            <a:r>
              <a:rPr lang="ru-RU" sz="2600" b="1">
                <a:latin typeface="Arial" charset="0"/>
              </a:rPr>
              <a:t>4. Может ли объект иметь несколько моделей?</a:t>
            </a:r>
          </a:p>
          <a:p>
            <a:pPr marL="342900" indent="-342900"/>
            <a:r>
              <a:rPr lang="ru-RU" sz="2600" b="1">
                <a:latin typeface="Arial" charset="0"/>
              </a:rPr>
              <a:t>5. Могут ли разные объекты описываться одной</a:t>
            </a:r>
          </a:p>
          <a:p>
            <a:pPr marL="342900" indent="-342900"/>
            <a:r>
              <a:rPr lang="ru-RU" sz="2600" b="1">
                <a:latin typeface="Arial" charset="0"/>
              </a:rPr>
              <a:t>    и той же моделью?</a:t>
            </a:r>
          </a:p>
          <a:p>
            <a:pPr marL="342900" indent="-342900"/>
            <a:r>
              <a:rPr lang="ru-RU" sz="2600" b="1">
                <a:latin typeface="Arial" charset="0"/>
              </a:rPr>
              <a:t>6. Для чего нужна информационная модель?</a:t>
            </a:r>
          </a:p>
          <a:p>
            <a:pPr marL="342900" indent="-342900"/>
            <a:r>
              <a:rPr lang="ru-RU" sz="2600" b="1">
                <a:latin typeface="Arial" charset="0"/>
              </a:rPr>
              <a:t>7. Почему чаще всего предпочитают табличный тип  информационной модели?</a:t>
            </a:r>
          </a:p>
        </p:txBody>
      </p:sp>
      <p:pic>
        <p:nvPicPr>
          <p:cNvPr id="40966" name="Picture 6" descr="Ic33rr_a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00" y="5589588"/>
            <a:ext cx="909638" cy="1008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  <p:bldP spid="4096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1979613" y="382588"/>
            <a:ext cx="41941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FF00"/>
                </a:solidFill>
                <a:latin typeface="Arial" charset="0"/>
              </a:rPr>
              <a:t>ДОМАШНЕЕ ЗАДАНИЕ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250825" y="1111250"/>
            <a:ext cx="74755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Arial" charset="0"/>
              </a:rPr>
              <a:t>1. Создать информационные модели 2-х объектов.</a:t>
            </a:r>
          </a:p>
          <a:p>
            <a:r>
              <a:rPr lang="ru-RU" sz="2400">
                <a:latin typeface="Arial" charset="0"/>
              </a:rPr>
              <a:t>Образец:</a:t>
            </a:r>
          </a:p>
        </p:txBody>
      </p:sp>
      <p:graphicFrame>
        <p:nvGraphicFramePr>
          <p:cNvPr id="43048" name="Group 40"/>
          <p:cNvGraphicFramePr>
            <a:graphicFrameLocks noGrp="1"/>
          </p:cNvGraphicFramePr>
          <p:nvPr/>
        </p:nvGraphicFramePr>
        <p:xfrm>
          <a:off x="468313" y="1989138"/>
          <a:ext cx="8424862" cy="2882900"/>
        </p:xfrm>
        <a:graphic>
          <a:graphicData uri="http://schemas.openxmlformats.org/drawingml/2006/table">
            <a:tbl>
              <a:tblPr/>
              <a:tblGrid>
                <a:gridCol w="2808287"/>
                <a:gridCol w="2808288"/>
                <a:gridCol w="2808287"/>
              </a:tblGrid>
              <a:tr h="803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Объект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Существенные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параметры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Действия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Карандаш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Размер ,цвет, степень мягкости, материал из которого сделан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Писать, затачивать, ломать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3049" name="Picture 41" descr="GUESTA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175" y="5300663"/>
            <a:ext cx="1150938" cy="11509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43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3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43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/>
      <p:bldP spid="430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592138" y="315913"/>
            <a:ext cx="8126412" cy="491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ru-RU">
                <a:latin typeface="Arial" charset="0"/>
              </a:rPr>
              <a:t>                                                </a:t>
            </a:r>
            <a:r>
              <a:rPr lang="ru-RU" sz="3200">
                <a:latin typeface="Verdana" pitchFamily="34" charset="0"/>
              </a:rPr>
              <a:t>ПЛАН  </a:t>
            </a:r>
          </a:p>
          <a:p>
            <a:pPr marL="342900" indent="-342900"/>
            <a:endParaRPr lang="ru-RU" sz="3200">
              <a:latin typeface="Verdana" pitchFamily="34" charset="0"/>
            </a:endParaRPr>
          </a:p>
          <a:p>
            <a:pPr marL="342900" indent="-342900"/>
            <a:r>
              <a:rPr lang="ru-RU" sz="2800">
                <a:latin typeface="Verdana" pitchFamily="34" charset="0"/>
              </a:rPr>
              <a:t>1. Выяснить, что такое модель объекта </a:t>
            </a:r>
          </a:p>
          <a:p>
            <a:pPr marL="342900" indent="-342900"/>
            <a:r>
              <a:rPr lang="ru-RU" sz="2800">
                <a:latin typeface="Verdana" pitchFamily="34" charset="0"/>
              </a:rPr>
              <a:t>    и с какой целью её создают?</a:t>
            </a:r>
          </a:p>
          <a:p>
            <a:pPr marL="342900" indent="-342900"/>
            <a:r>
              <a:rPr lang="ru-RU" sz="2800">
                <a:latin typeface="Verdana" pitchFamily="34" charset="0"/>
              </a:rPr>
              <a:t>2. Изучить виды  моделей .</a:t>
            </a:r>
          </a:p>
          <a:p>
            <a:pPr marL="342900" indent="-342900"/>
            <a:r>
              <a:rPr lang="ru-RU" sz="2800">
                <a:latin typeface="Verdana" pitchFamily="34" charset="0"/>
              </a:rPr>
              <a:t>3. Изучить типы информационных </a:t>
            </a:r>
          </a:p>
          <a:p>
            <a:pPr marL="342900" indent="-342900"/>
            <a:r>
              <a:rPr lang="ru-RU" sz="2800">
                <a:latin typeface="Verdana" pitchFamily="34" charset="0"/>
              </a:rPr>
              <a:t>    моделей.</a:t>
            </a:r>
          </a:p>
          <a:p>
            <a:pPr marL="342900" indent="-342900"/>
            <a:r>
              <a:rPr lang="ru-RU" sz="2800">
                <a:latin typeface="Verdana" pitchFamily="34" charset="0"/>
              </a:rPr>
              <a:t>4. Познакомиться с этапами разработки и</a:t>
            </a:r>
          </a:p>
          <a:p>
            <a:pPr marL="342900" indent="-342900"/>
            <a:r>
              <a:rPr lang="ru-RU" sz="2800">
                <a:latin typeface="Verdana" pitchFamily="34" charset="0"/>
              </a:rPr>
              <a:t>    исследования моделей на  ЭВМ. </a:t>
            </a:r>
          </a:p>
          <a:p>
            <a:pPr marL="342900" indent="-342900"/>
            <a:r>
              <a:rPr lang="ru-RU" sz="2800">
                <a:latin typeface="Verdana" pitchFamily="34" charset="0"/>
              </a:rPr>
              <a:t>5. Проанализировать и закрепить  </a:t>
            </a:r>
          </a:p>
          <a:p>
            <a:pPr marL="342900" indent="-342900"/>
            <a:r>
              <a:rPr lang="ru-RU" sz="2800">
                <a:latin typeface="Verdana" pitchFamily="34" charset="0"/>
              </a:rPr>
              <a:t>    изученный материал .</a:t>
            </a:r>
          </a:p>
        </p:txBody>
      </p:sp>
      <p:pic>
        <p:nvPicPr>
          <p:cNvPr id="5125" name="Picture 5" descr="WHICHB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375" y="5589588"/>
            <a:ext cx="1544638" cy="915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323850" y="260350"/>
            <a:ext cx="8569325" cy="512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600" b="1" u="sng">
                <a:latin typeface="Comic Sans MS" pitchFamily="66" charset="0"/>
              </a:rPr>
              <a:t>Модель</a:t>
            </a:r>
            <a:r>
              <a:rPr lang="ru-RU" sz="2600" b="1">
                <a:latin typeface="Comic Sans MS" pitchFamily="66" charset="0"/>
              </a:rPr>
              <a:t> - это некий новый объект, который отражает </a:t>
            </a:r>
            <a:r>
              <a:rPr lang="ru-RU" sz="2600" b="1" u="sng">
                <a:latin typeface="Comic Sans MS" pitchFamily="66" charset="0"/>
              </a:rPr>
              <a:t>существенные</a:t>
            </a:r>
            <a:r>
              <a:rPr lang="ru-RU" sz="2600" b="1">
                <a:latin typeface="Comic Sans MS" pitchFamily="66" charset="0"/>
              </a:rPr>
              <a:t> особенности изучаемого объекта, явления или процесса.</a:t>
            </a:r>
          </a:p>
          <a:p>
            <a:pPr>
              <a:spcBef>
                <a:spcPct val="50000"/>
              </a:spcBef>
            </a:pPr>
            <a:r>
              <a:rPr lang="ru-RU" sz="2600" b="1" u="sng">
                <a:solidFill>
                  <a:srgbClr val="FFFF00"/>
                </a:solidFill>
                <a:latin typeface="Comic Sans MS" pitchFamily="66" charset="0"/>
              </a:rPr>
              <a:t>Модель</a:t>
            </a:r>
            <a:r>
              <a:rPr lang="ru-RU" sz="2600" b="1">
                <a:solidFill>
                  <a:srgbClr val="FFFF00"/>
                </a:solidFill>
                <a:latin typeface="Comic Sans MS" pitchFamily="66" charset="0"/>
              </a:rPr>
              <a:t> - это физический или информационный заменитель объекта, функционирование которого по определенным параметрам подобно функционированию реального объекта.</a:t>
            </a:r>
          </a:p>
          <a:p>
            <a:pPr>
              <a:spcBef>
                <a:spcPct val="50000"/>
              </a:spcBef>
            </a:pPr>
            <a:r>
              <a:rPr lang="ru-RU" sz="2600" b="1" u="sng">
                <a:latin typeface="Comic Sans MS" pitchFamily="66" charset="0"/>
              </a:rPr>
              <a:t>Модель</a:t>
            </a:r>
            <a:r>
              <a:rPr lang="ru-RU" sz="2600" b="1">
                <a:latin typeface="Comic Sans MS" pitchFamily="66" charset="0"/>
              </a:rPr>
              <a:t> – это упрощенное представление о реальном объекте.</a:t>
            </a:r>
          </a:p>
          <a:p>
            <a:pPr>
              <a:spcBef>
                <a:spcPct val="50000"/>
              </a:spcBef>
            </a:pPr>
            <a:r>
              <a:rPr lang="ru-RU" sz="2800" b="1" u="sng">
                <a:latin typeface="Comic Sans MS" pitchFamily="66" charset="0"/>
              </a:rPr>
              <a:t>Моделирование</a:t>
            </a:r>
            <a:r>
              <a:rPr lang="ru-RU" sz="2800">
                <a:latin typeface="Comic Sans MS" pitchFamily="66" charset="0"/>
              </a:rPr>
              <a:t> – это метод познания, состоя-щий в создании и исследовании моделей.</a:t>
            </a:r>
            <a:endParaRPr lang="ru-RU" sz="2600" b="1"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3077" name="Picture 5" descr="GUESTA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0200" y="5707063"/>
            <a:ext cx="1150938" cy="11509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WordArt 5"/>
          <p:cNvSpPr>
            <a:spLocks noChangeArrowheads="1" noChangeShapeType="1" noTextEdit="1"/>
          </p:cNvSpPr>
          <p:nvPr/>
        </p:nvSpPr>
        <p:spPr bwMode="auto">
          <a:xfrm>
            <a:off x="1692275" y="188913"/>
            <a:ext cx="6119813" cy="1412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9900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Модели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9900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делятся на 3 класса.</a:t>
            </a:r>
          </a:p>
        </p:txBody>
      </p:sp>
      <p:grpSp>
        <p:nvGrpSpPr>
          <p:cNvPr id="4112" name="Group 16"/>
          <p:cNvGrpSpPr>
            <a:grpSpLocks/>
          </p:cNvGrpSpPr>
          <p:nvPr/>
        </p:nvGrpSpPr>
        <p:grpSpPr bwMode="auto">
          <a:xfrm>
            <a:off x="468313" y="1844675"/>
            <a:ext cx="2951162" cy="2303463"/>
            <a:chOff x="295" y="1162"/>
            <a:chExt cx="1859" cy="1451"/>
          </a:xfrm>
        </p:grpSpPr>
        <p:sp>
          <p:nvSpPr>
            <p:cNvPr id="4102" name="AutoShape 6" descr="Голубая тисненая бумага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95" y="1162"/>
              <a:ext cx="1859" cy="1451"/>
            </a:xfrm>
            <a:prstGeom prst="horizontalScroll">
              <a:avLst>
                <a:gd name="adj" fmla="val 12500"/>
              </a:avLst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3" name="Text Box 7"/>
            <p:cNvSpPr txBox="1">
              <a:spLocks noChangeArrowheads="1"/>
            </p:cNvSpPr>
            <p:nvPr/>
          </p:nvSpPr>
          <p:spPr bwMode="auto">
            <a:xfrm>
              <a:off x="657" y="1752"/>
              <a:ext cx="127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>
                  <a:solidFill>
                    <a:srgbClr val="0000FF"/>
                  </a:solidFill>
                  <a:latin typeface="Arial" charset="0"/>
                </a:rPr>
                <a:t>Материальные</a:t>
              </a:r>
            </a:p>
          </p:txBody>
        </p:sp>
      </p:grpSp>
      <p:grpSp>
        <p:nvGrpSpPr>
          <p:cNvPr id="4113" name="Group 17"/>
          <p:cNvGrpSpPr>
            <a:grpSpLocks/>
          </p:cNvGrpSpPr>
          <p:nvPr/>
        </p:nvGrpSpPr>
        <p:grpSpPr bwMode="auto">
          <a:xfrm>
            <a:off x="5724525" y="1773238"/>
            <a:ext cx="2951163" cy="2303462"/>
            <a:chOff x="3606" y="1117"/>
            <a:chExt cx="1859" cy="1451"/>
          </a:xfrm>
        </p:grpSpPr>
        <p:sp>
          <p:nvSpPr>
            <p:cNvPr id="4105" name="AutoShape 9" descr="Голубая тисненая бумага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06" y="1117"/>
              <a:ext cx="1859" cy="1451"/>
            </a:xfrm>
            <a:prstGeom prst="horizontalScroll">
              <a:avLst>
                <a:gd name="adj" fmla="val 12500"/>
              </a:avLst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6" name="Text Box 10"/>
            <p:cNvSpPr txBox="1">
              <a:spLocks noChangeArrowheads="1"/>
            </p:cNvSpPr>
            <p:nvPr/>
          </p:nvSpPr>
          <p:spPr bwMode="auto">
            <a:xfrm>
              <a:off x="3878" y="1706"/>
              <a:ext cx="151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>
                  <a:solidFill>
                    <a:srgbClr val="0000FF"/>
                  </a:solidFill>
                  <a:latin typeface="Arial" charset="0"/>
                </a:rPr>
                <a:t>Информационные</a:t>
              </a:r>
            </a:p>
          </p:txBody>
        </p:sp>
      </p:grpSp>
      <p:grpSp>
        <p:nvGrpSpPr>
          <p:cNvPr id="4114" name="Group 18"/>
          <p:cNvGrpSpPr>
            <a:grpSpLocks/>
          </p:cNvGrpSpPr>
          <p:nvPr/>
        </p:nvGrpSpPr>
        <p:grpSpPr bwMode="auto">
          <a:xfrm>
            <a:off x="3348038" y="4149725"/>
            <a:ext cx="2951162" cy="2303463"/>
            <a:chOff x="2109" y="2614"/>
            <a:chExt cx="1859" cy="1451"/>
          </a:xfrm>
        </p:grpSpPr>
        <p:sp>
          <p:nvSpPr>
            <p:cNvPr id="4104" name="AutoShape 8" descr="Голубая тисненая бумага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2614"/>
              <a:ext cx="1859" cy="1451"/>
            </a:xfrm>
            <a:prstGeom prst="horizontalScroll">
              <a:avLst>
                <a:gd name="adj" fmla="val 12500"/>
              </a:avLst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7" name="Text Box 11"/>
            <p:cNvSpPr txBox="1">
              <a:spLocks noChangeArrowheads="1"/>
            </p:cNvSpPr>
            <p:nvPr/>
          </p:nvSpPr>
          <p:spPr bwMode="auto">
            <a:xfrm>
              <a:off x="2472" y="3203"/>
              <a:ext cx="127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>
                  <a:solidFill>
                    <a:srgbClr val="0000FF"/>
                  </a:solidFill>
                  <a:latin typeface="Arial" charset="0"/>
                </a:rPr>
                <a:t>Воображаемые</a:t>
              </a:r>
            </a:p>
          </p:txBody>
        </p:sp>
      </p:grpSp>
      <p:sp>
        <p:nvSpPr>
          <p:cNvPr id="4108" name="Line 12"/>
          <p:cNvSpPr>
            <a:spLocks noChangeShapeType="1"/>
          </p:cNvSpPr>
          <p:nvPr/>
        </p:nvSpPr>
        <p:spPr bwMode="auto">
          <a:xfrm flipH="1">
            <a:off x="1979613" y="1700213"/>
            <a:ext cx="504825" cy="43338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9" name="Line 13"/>
          <p:cNvSpPr>
            <a:spLocks noChangeShapeType="1"/>
          </p:cNvSpPr>
          <p:nvPr/>
        </p:nvSpPr>
        <p:spPr bwMode="auto">
          <a:xfrm>
            <a:off x="6804025" y="1628775"/>
            <a:ext cx="576263" cy="3603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0" name="Line 14"/>
          <p:cNvSpPr>
            <a:spLocks noChangeShapeType="1"/>
          </p:cNvSpPr>
          <p:nvPr/>
        </p:nvSpPr>
        <p:spPr bwMode="auto">
          <a:xfrm>
            <a:off x="4716463" y="1700213"/>
            <a:ext cx="0" cy="27368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16" name="AutoShape 2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740650" y="5661025"/>
            <a:ext cx="1008063" cy="720725"/>
          </a:xfrm>
          <a:prstGeom prst="curvedDownArrow">
            <a:avLst>
              <a:gd name="adj1" fmla="val 27974"/>
              <a:gd name="adj2" fmla="val 55947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animBg="1"/>
      <p:bldP spid="4108" grpId="0" animBg="1"/>
      <p:bldP spid="4109" grpId="0" animBg="1"/>
      <p:bldP spid="41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WordArt 4"/>
          <p:cNvSpPr>
            <a:spLocks noChangeArrowheads="1" noChangeShapeType="1" noTextEdit="1"/>
          </p:cNvSpPr>
          <p:nvPr/>
        </p:nvSpPr>
        <p:spPr bwMode="auto">
          <a:xfrm>
            <a:off x="3059113" y="260350"/>
            <a:ext cx="3219450" cy="175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FF99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9900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Материальные</a:t>
            </a:r>
          </a:p>
          <a:p>
            <a:pPr algn="ctr"/>
            <a:r>
              <a:rPr lang="ru-RU" sz="3600" kern="10">
                <a:ln w="12700">
                  <a:solidFill>
                    <a:srgbClr val="FF99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9900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модели</a:t>
            </a:r>
          </a:p>
          <a:p>
            <a:pPr algn="ctr"/>
            <a:r>
              <a:rPr lang="ru-RU" sz="3600" kern="10">
                <a:ln w="12700">
                  <a:solidFill>
                    <a:srgbClr val="FF99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9900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(натуральные)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755650" y="2205038"/>
            <a:ext cx="748823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ru-RU" sz="2000" b="1">
                <a:latin typeface="Arial" charset="0"/>
              </a:rPr>
              <a:t>Это некоторые реальные предметы- уменьшенные или увеличенные копии, воспроизводящие внешний вид моделируемого объекта , его структуру или поведение.</a:t>
            </a:r>
            <a:endParaRPr lang="ru-RU" b="1">
              <a:latin typeface="Arial" charset="0"/>
            </a:endParaRPr>
          </a:p>
        </p:txBody>
      </p:sp>
      <p:graphicFrame>
        <p:nvGraphicFramePr>
          <p:cNvPr id="6166" name="Group 22"/>
          <p:cNvGraphicFramePr>
            <a:graphicFrameLocks noGrp="1"/>
          </p:cNvGraphicFramePr>
          <p:nvPr/>
        </p:nvGraphicFramePr>
        <p:xfrm>
          <a:off x="468313" y="4076700"/>
          <a:ext cx="8135937" cy="1493520"/>
        </p:xfrm>
        <a:graphic>
          <a:graphicData uri="http://schemas.openxmlformats.org/drawingml/2006/table">
            <a:tbl>
              <a:tblPr/>
              <a:tblGrid>
                <a:gridCol w="2711450"/>
                <a:gridCol w="3240087"/>
                <a:gridCol w="2184400"/>
              </a:tblGrid>
              <a:tr h="1296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Char char="ь"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Муляжи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Char char="ь"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Макеты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Char char="ь"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эталоны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Char char="ь"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Глобус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Char char="ь"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Модель кристаллической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  решетки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Char char="ь"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Радиоуправля-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   емая модель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   самолета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Char char="ь"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Велотренажер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63" name="Text Box 19"/>
          <p:cNvSpPr txBox="1">
            <a:spLocks noChangeArrowheads="1"/>
          </p:cNvSpPr>
          <p:nvPr/>
        </p:nvSpPr>
        <p:spPr bwMode="auto">
          <a:xfrm>
            <a:off x="3348038" y="3500438"/>
            <a:ext cx="1666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latin typeface="Verdana" pitchFamily="34" charset="0"/>
              </a:rPr>
              <a:t>ПРИМЕРЫ</a:t>
            </a:r>
          </a:p>
        </p:txBody>
      </p:sp>
      <p:pic>
        <p:nvPicPr>
          <p:cNvPr id="6167" name="Picture 23" descr="j02330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5373688"/>
            <a:ext cx="2305050" cy="1155700"/>
          </a:xfrm>
          <a:prstGeom prst="rect">
            <a:avLst/>
          </a:prstGeom>
          <a:noFill/>
        </p:spPr>
      </p:pic>
      <p:pic>
        <p:nvPicPr>
          <p:cNvPr id="6168" name="Picture 24" descr="j03351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5300663"/>
            <a:ext cx="1314450" cy="1314450"/>
          </a:xfrm>
          <a:prstGeom prst="rect">
            <a:avLst/>
          </a:prstGeom>
          <a:noFill/>
        </p:spPr>
      </p:pic>
      <p:sp>
        <p:nvSpPr>
          <p:cNvPr id="6169" name="AutoShape 2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235825" y="5876925"/>
            <a:ext cx="1008063" cy="647700"/>
          </a:xfrm>
          <a:prstGeom prst="curvedUpArrow">
            <a:avLst>
              <a:gd name="adj1" fmla="val 31127"/>
              <a:gd name="adj2" fmla="val 62255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  <p:bldP spid="616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235825" y="5876925"/>
            <a:ext cx="1008063" cy="647700"/>
          </a:xfrm>
          <a:prstGeom prst="curvedUpArrow">
            <a:avLst>
              <a:gd name="adj1" fmla="val 31127"/>
              <a:gd name="adj2" fmla="val 62255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3" name="WordArt 5"/>
          <p:cNvSpPr>
            <a:spLocks noChangeArrowheads="1" noChangeShapeType="1" noTextEdit="1"/>
          </p:cNvSpPr>
          <p:nvPr/>
        </p:nvSpPr>
        <p:spPr bwMode="auto">
          <a:xfrm>
            <a:off x="2771775" y="476250"/>
            <a:ext cx="31623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Воображаемые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модели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539750" y="1989138"/>
            <a:ext cx="8424863" cy="265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Arial" charset="0"/>
              </a:rPr>
              <a:t>Это модели, которые мы можем представить мысленно, вообразить.</a:t>
            </a:r>
          </a:p>
          <a:p>
            <a:pPr>
              <a:spcBef>
                <a:spcPct val="50000"/>
              </a:spcBef>
            </a:pPr>
            <a:r>
              <a:rPr lang="ru-RU" sz="2800" b="1">
                <a:latin typeface="Arial" charset="0"/>
              </a:rPr>
              <a:t>                           ПРИМЕРЫ</a:t>
            </a:r>
          </a:p>
          <a:p>
            <a:pPr>
              <a:spcBef>
                <a:spcPct val="50000"/>
              </a:spcBef>
            </a:pPr>
            <a:r>
              <a:rPr lang="ru-RU" sz="2800" b="1">
                <a:latin typeface="Arial" charset="0"/>
              </a:rPr>
              <a:t>Геометрическая точка, математический маятник, идеальный газ, бесконечность.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WordArt 4"/>
          <p:cNvSpPr>
            <a:spLocks noChangeArrowheads="1" noChangeShapeType="1" noTextEdit="1"/>
          </p:cNvSpPr>
          <p:nvPr/>
        </p:nvSpPr>
        <p:spPr bwMode="auto">
          <a:xfrm>
            <a:off x="1476375" y="260350"/>
            <a:ext cx="5881688" cy="1081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FF99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Информационные модели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539750" y="1628775"/>
            <a:ext cx="82804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Arial" charset="0"/>
              </a:rPr>
              <a:t>Описание моделируемого объекта на одном из языков кодирования информации (формализация).</a:t>
            </a:r>
          </a:p>
        </p:txBody>
      </p:sp>
      <p:graphicFrame>
        <p:nvGraphicFramePr>
          <p:cNvPr id="9222" name="Group 6"/>
          <p:cNvGraphicFramePr>
            <a:graphicFrameLocks noGrp="1"/>
          </p:cNvGraphicFramePr>
          <p:nvPr/>
        </p:nvGraphicFramePr>
        <p:xfrm>
          <a:off x="971550" y="3933825"/>
          <a:ext cx="6985000" cy="2087563"/>
        </p:xfrm>
        <a:graphic>
          <a:graphicData uri="http://schemas.openxmlformats.org/drawingml/2006/table">
            <a:tbl>
              <a:tblPr/>
              <a:tblGrid>
                <a:gridCol w="2328863"/>
                <a:gridCol w="2327275"/>
                <a:gridCol w="2328862"/>
              </a:tblGrid>
              <a:tr h="208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Словесное описание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Схемы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Чертежи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Карты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Рисунки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Научные формулы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Программы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9237" name="Group 21"/>
          <p:cNvGrpSpPr>
            <a:grpSpLocks/>
          </p:cNvGrpSpPr>
          <p:nvPr/>
        </p:nvGrpSpPr>
        <p:grpSpPr bwMode="auto">
          <a:xfrm>
            <a:off x="1908175" y="2997200"/>
            <a:ext cx="4248150" cy="1009650"/>
            <a:chOff x="1202" y="1888"/>
            <a:chExt cx="2676" cy="636"/>
          </a:xfrm>
        </p:grpSpPr>
        <p:sp>
          <p:nvSpPr>
            <p:cNvPr id="9234" name="Line 18"/>
            <p:cNvSpPr>
              <a:spLocks noChangeShapeType="1"/>
            </p:cNvSpPr>
            <p:nvPr/>
          </p:nvSpPr>
          <p:spPr bwMode="auto">
            <a:xfrm flipH="1">
              <a:off x="1202" y="1888"/>
              <a:ext cx="1315" cy="59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35" name="Line 19"/>
            <p:cNvSpPr>
              <a:spLocks noChangeShapeType="1"/>
            </p:cNvSpPr>
            <p:nvPr/>
          </p:nvSpPr>
          <p:spPr bwMode="auto">
            <a:xfrm>
              <a:off x="2517" y="1888"/>
              <a:ext cx="0" cy="6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36" name="Line 20"/>
            <p:cNvSpPr>
              <a:spLocks noChangeShapeType="1"/>
            </p:cNvSpPr>
            <p:nvPr/>
          </p:nvSpPr>
          <p:spPr bwMode="auto">
            <a:xfrm>
              <a:off x="2472" y="1888"/>
              <a:ext cx="1406" cy="59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238" name="AutoShape 2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235825" y="5876925"/>
            <a:ext cx="1008063" cy="647700"/>
          </a:xfrm>
          <a:prstGeom prst="curvedUpArrow">
            <a:avLst>
              <a:gd name="adj1" fmla="val 31127"/>
              <a:gd name="adj2" fmla="val 62255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WordArt 4"/>
          <p:cNvSpPr>
            <a:spLocks noChangeArrowheads="1" noChangeShapeType="1" noTextEdit="1"/>
          </p:cNvSpPr>
          <p:nvPr/>
        </p:nvSpPr>
        <p:spPr bwMode="auto">
          <a:xfrm>
            <a:off x="539750" y="188913"/>
            <a:ext cx="7848600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Типы информационных</a:t>
            </a:r>
          </a:p>
          <a:p>
            <a:pPr algn="ctr"/>
            <a:r>
              <a:rPr lang="ru-RU" sz="28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моделей</a:t>
            </a:r>
          </a:p>
        </p:txBody>
      </p:sp>
      <p:graphicFrame>
        <p:nvGraphicFramePr>
          <p:cNvPr id="10260" name="Group 20"/>
          <p:cNvGraphicFramePr>
            <a:graphicFrameLocks noGrp="1"/>
          </p:cNvGraphicFramePr>
          <p:nvPr/>
        </p:nvGraphicFramePr>
        <p:xfrm>
          <a:off x="503238" y="1281113"/>
          <a:ext cx="8137525" cy="4295775"/>
        </p:xfrm>
        <a:graphic>
          <a:graphicData uri="http://schemas.openxmlformats.org/drawingml/2006/table">
            <a:tbl>
              <a:tblPr/>
              <a:tblGrid>
                <a:gridCol w="2609850"/>
                <a:gridCol w="2935287"/>
                <a:gridCol w="2592388"/>
              </a:tblGrid>
              <a:tr h="4295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2" action="ppaction://hlinksldjump"/>
                        </a:rPr>
                        <a:t>Табличные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Применяется для описания ряда объектов, обладающих одинаковым набором свойств.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Табличные информационные модели проще всего строить с помощью электронных таблиц</a:t>
                      </a: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3" action="ppaction://hlinksldjump"/>
                        </a:rPr>
                        <a:t>Иерархические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 моделях данного класса объекты расположены по уровням. Каждый элемент более высоко уровня может состоять из элементов нижнего уровня.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4" action="ppaction://hlinksldjump"/>
                        </a:rPr>
                        <a:t>Сетевые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Применяются для отражения систем со сложной структурой,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 которых связи между элементами имеют произвольный характер.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eeff511e1e46f73fa1bd87e70b5b9ba551b25e3"/>
</p:tagLst>
</file>

<file path=ppt/theme/theme1.xml><?xml version="1.0" encoding="utf-8"?>
<a:theme xmlns:a="http://schemas.openxmlformats.org/drawingml/2006/main" name="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</TotalTime>
  <Words>803</Words>
  <Application>Microsoft Office PowerPoint</Application>
  <PresentationFormat>Экран (4:3)</PresentationFormat>
  <Paragraphs>197</Paragraphs>
  <Slides>22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Arial</vt:lpstr>
      <vt:lpstr>Garamond</vt:lpstr>
      <vt:lpstr>Times New Roman</vt:lpstr>
      <vt:lpstr>Wingdings</vt:lpstr>
      <vt:lpstr>Verdana</vt:lpstr>
      <vt:lpstr>Comic Sans MS</vt:lpstr>
      <vt:lpstr>Arial Cyr</vt:lpstr>
      <vt:lpstr>Течение</vt:lpstr>
      <vt:lpstr>Microsoft Excel Chart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Верочка</dc:creator>
  <cp:lastModifiedBy>User</cp:lastModifiedBy>
  <cp:revision>35</cp:revision>
  <dcterms:created xsi:type="dcterms:W3CDTF">2009-10-25T14:18:12Z</dcterms:created>
  <dcterms:modified xsi:type="dcterms:W3CDTF">2014-03-26T18:01:12Z</dcterms:modified>
</cp:coreProperties>
</file>