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8" r:id="rId3"/>
    <p:sldId id="301" r:id="rId4"/>
    <p:sldId id="303" r:id="rId5"/>
    <p:sldId id="339" r:id="rId6"/>
    <p:sldId id="338" r:id="rId7"/>
    <p:sldId id="30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CC00"/>
    <a:srgbClr val="FFFF66"/>
    <a:srgbClr val="FF66FF"/>
    <a:srgbClr val="00FFCC"/>
    <a:srgbClr val="66FF33"/>
    <a:srgbClr val="FF9900"/>
    <a:srgbClr val="CC0099"/>
    <a:srgbClr val="66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00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48F5F-12AB-412E-B7EC-D8017DEA000E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401E8C-2CE4-466A-BB07-E3572BA18E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1CD7-C41F-4D79-BC1F-843017DA00C4}" type="datetimeFigureOut">
              <a:rPr lang="ru-RU" smtClean="0"/>
              <a:pPr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1E98-954F-4F8D-9CBF-06566B7B0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00B050"/>
                </a:solidFill>
              </a:rPr>
              <a:t>УЧЕБНАЯ ИГРА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«ПОИСК АКТИВНЫХ </a:t>
            </a:r>
            <a:br>
              <a:rPr lang="ru-RU" b="1" u="sng" dirty="0" smtClean="0">
                <a:solidFill>
                  <a:srgbClr val="002060"/>
                </a:solidFill>
              </a:rPr>
            </a:br>
            <a:r>
              <a:rPr lang="ru-RU" b="1" u="sng" dirty="0" smtClean="0">
                <a:solidFill>
                  <a:srgbClr val="002060"/>
                </a:solidFill>
              </a:rPr>
              <a:t>И ИНТЕРАКТИВНЫХ МЕТОДОВ ОБУЧЕНИЯ ОБЩЕСТВОЗНАНИЮ»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7106" name="Picture 2" descr="Лента новостей - Пенза-Пресс - новости Пензы и Пензенской обла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714752"/>
            <a:ext cx="3857652" cy="27175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B050"/>
                </a:solidFill>
                <a:latin typeface="+mn-lt"/>
                <a:ea typeface="+mn-ea"/>
                <a:cs typeface="+mn-cs"/>
              </a:rPr>
              <a:t>Этапы проведения деловой учебной игры</a:t>
            </a:r>
            <a:endParaRPr lang="ru-RU" dirty="0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14282" y="1142984"/>
            <a:ext cx="3214710" cy="1273016"/>
          </a:xfrm>
          <a:prstGeom prst="downArrow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457200" indent="-457200" algn="ctr"/>
            <a:r>
              <a:rPr lang="ru-RU" sz="2400" b="1" dirty="0" smtClean="0">
                <a:solidFill>
                  <a:srgbClr val="002060"/>
                </a:solidFill>
              </a:rPr>
              <a:t>1. ОРИЕНТАЦИЯ</a:t>
            </a:r>
          </a:p>
          <a:p>
            <a:pPr marL="457200" indent="-457200" algn="ctr">
              <a:buAutoNum type="arabicPeriod"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14282" y="3857628"/>
            <a:ext cx="3214710" cy="1273016"/>
          </a:xfrm>
          <a:prstGeom prst="downArrow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3. ПРОВЕДЕНИЕ ИГРЫ КАК ТАКОВОЙ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4282" y="5214950"/>
            <a:ext cx="3214710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4. ОБСУЖДЕНИЕ ИГРЫ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9058" y="1071546"/>
            <a:ext cx="5000660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 игры,  краткая характеристика содержания игры,  материально-технические средства, источники информации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3500430" y="1357298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14282" y="2500306"/>
            <a:ext cx="3214710" cy="1273016"/>
          </a:xfrm>
          <a:prstGeom prst="downArrowCallou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2. ПОДГОТОВКА К ПРОВЕДЕНИЮ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29058" y="2571744"/>
            <a:ext cx="500066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Правила игры, распределение ролей, порядок оценки результатов игры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500430" y="2714620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929058" y="3929066"/>
            <a:ext cx="5000660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Организация игры, отслеживание ее хода, разъяснение неясностей</a:t>
            </a:r>
          </a:p>
        </p:txBody>
      </p:sp>
      <p:sp>
        <p:nvSpPr>
          <p:cNvPr id="15" name="Стрелка вправо 14"/>
          <p:cNvSpPr/>
          <p:nvPr/>
        </p:nvSpPr>
        <p:spPr>
          <a:xfrm>
            <a:off x="3500430" y="4071942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929058" y="5072074"/>
            <a:ext cx="5000660" cy="132343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Обзор «событий игры», характеристика восприятия игры ее участниками, сбор предложений по совершенствованию игры</a:t>
            </a:r>
          </a:p>
        </p:txBody>
      </p:sp>
      <p:sp>
        <p:nvSpPr>
          <p:cNvPr id="17" name="Стрелка вправо 16"/>
          <p:cNvSpPr/>
          <p:nvPr/>
        </p:nvSpPr>
        <p:spPr>
          <a:xfrm>
            <a:off x="3500430" y="5214950"/>
            <a:ext cx="357190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84775"/>
          </a:xfr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marL="457200" indent="-457200"/>
            <a:r>
              <a:rPr lang="ru-RU" sz="3200" b="1" dirty="0" smtClean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1. Ориентация</a:t>
            </a:r>
            <a:endParaRPr lang="ru-RU" sz="3200" b="1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071546"/>
          <a:ext cx="91440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794"/>
                <a:gridCol w="721520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Цель игры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комплексов активных и интерактивных методов обучения в соответствии с требованиями ФГОС к результатам </a:t>
                      </a:r>
                      <a:r>
                        <a:rPr lang="ru-RU" sz="2000" b="1" u="non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освоения интегрированного учебного предмета «Обществознание»</a:t>
                      </a:r>
                      <a:endParaRPr lang="ru-RU" sz="2000" u="none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Краткая характеристика содержания игры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Выработка командами системы активных и интерактивных методов обучения обществознанию и представление полученных результатов и их оценивание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Технические средства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Интернет;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программное обеспечение</a:t>
                      </a:r>
                      <a:r>
                        <a:rPr lang="en-US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(Word, Excel, Power Point)</a:t>
                      </a:r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персональные компьютеры;</a:t>
                      </a:r>
                      <a:endParaRPr lang="en-US" sz="20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проектор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4488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Источники информации</a:t>
                      </a:r>
                      <a:endParaRPr lang="ru-RU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активных и интерактивных методов обучения;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ru-RU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Выписка из ФГОС среднего (полного) общего образования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42918"/>
            <a:ext cx="9144000" cy="584775"/>
          </a:xfr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2. ПОДГОТОВКА К ПРОВЕДЕНИЮ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1857364"/>
          <a:ext cx="91440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Участники игры объединяются в команды по 3 человека. </a:t>
                      </a:r>
                      <a:endParaRPr lang="ru-RU" sz="2400" u="none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Команды </a:t>
                      </a:r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поочередно</a:t>
                      </a:r>
                      <a:r>
                        <a:rPr lang="ru-RU" sz="2400" u="none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выступят в роли автора разработки,</a:t>
                      </a:r>
                      <a:r>
                        <a:rPr lang="ru-RU" sz="2400" u="none" baseline="0" dirty="0" smtClean="0">
                          <a:solidFill>
                            <a:schemeClr val="bg1"/>
                          </a:solidFill>
                        </a:rPr>
                        <a:t>  а также в ролях критика и защитника по отношению  к другим командам. </a:t>
                      </a:r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Назначается жюри. </a:t>
                      </a:r>
                      <a:endParaRPr lang="ru-RU" sz="2400" u="none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Сообщаются </a:t>
                      </a:r>
                      <a:r>
                        <a:rPr lang="ru-RU" sz="2400" u="none" dirty="0" smtClean="0">
                          <a:solidFill>
                            <a:schemeClr val="bg1"/>
                          </a:solidFill>
                        </a:rPr>
                        <a:t>критерии оценки команд 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" y="785794"/>
          <a:ext cx="9143998" cy="5521113"/>
        </p:xfrm>
        <a:graphic>
          <a:graphicData uri="http://schemas.openxmlformats.org/drawingml/2006/table">
            <a:tbl>
              <a:tblPr/>
              <a:tblGrid>
                <a:gridCol w="1118671"/>
                <a:gridCol w="4134307"/>
                <a:gridCol w="972755"/>
                <a:gridCol w="972755"/>
                <a:gridCol w="972755"/>
                <a:gridCol w="972755"/>
              </a:tblGrid>
              <a:tr h="3776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Роль команды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Критерий оценки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Arial"/>
                          <a:ea typeface="Calibri"/>
                          <a:cs typeface="Times New Roman"/>
                        </a:rPr>
                        <a:t>Макс. оценка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Команда 1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Команда 2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Команда 3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0933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Авторы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Оригинальность разработки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Осуществимость идеи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Достижимость результатов обучения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9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Привлекательность для учеников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064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Качество презентации и выступления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77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Качество аргументации защищаемой разработки, ответов на вопросы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30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709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Критики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Аргументированность доводов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Чистота речи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70933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err="1" smtClean="0">
                          <a:latin typeface="Arial"/>
                          <a:ea typeface="Calibri"/>
                          <a:cs typeface="Times New Roman"/>
                        </a:rPr>
                        <a:t>Защит-ники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Аргументированность доводов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Чистота речи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4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Arial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3546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Общий итоговый балл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Arial"/>
                          <a:ea typeface="Calibri"/>
                          <a:cs typeface="Times New Roman"/>
                        </a:rPr>
                        <a:t>42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09" marR="530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Оценочная форма члена жюри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84775"/>
          </a:xfr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3. ПРОВЕДЕНИЕ ИГРЫ КАК ТАКОВОЙ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785794"/>
          <a:ext cx="9144000" cy="585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/>
                <a:gridCol w="664370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 час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Выработка командами системы активных и интерактивных методов обучения обществознанию.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Оформление своих рекомендаций в виде презентаций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 минут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Распределение между командами ролей критиков и защитников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44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30 минут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Презентация разработок. 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Ответы на вопросы других участников игры.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Публичная оценка их критиками и защитниками.</a:t>
                      </a:r>
                    </a:p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Выставление оценочных баллов  членами жюри в специальной оценочной форме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36448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10 минут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Определение и объявление команды-победителя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214290"/>
            <a:ext cx="8572560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4. ОБСУЖДЕНИЕ ИГРЫ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285860"/>
          <a:ext cx="9144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98"/>
                <a:gridCol w="6643702"/>
              </a:tblGrid>
              <a:tr h="364488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bg1"/>
                          </a:solidFill>
                        </a:rPr>
                        <a:t>5 минут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Заполнение анкеты участника игры, выработка рекомендаций по совершенствованию игры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3253</TotalTime>
  <Words>353</Words>
  <Application>Microsoft Office PowerPoint</Application>
  <PresentationFormat>Экран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УЧЕБНАЯ ИГРА  «ПОИСК АКТИВНЫХ  И ИНТЕРАКТИВНЫХ МЕТОДОВ ОБУЧЕНИЯ ОБЩЕСТВОЗНАНИЮ»</vt:lpstr>
      <vt:lpstr>Этапы проведения деловой учебной игры</vt:lpstr>
      <vt:lpstr>1. Ориентация</vt:lpstr>
      <vt:lpstr>2. ПОДГОТОВКА К ПРОВЕДЕНИЮ</vt:lpstr>
      <vt:lpstr>Слайд 5</vt:lpstr>
      <vt:lpstr>3. ПРОВЕДЕНИЕ ИГРЫ КАК ТАКОВОЙ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302</cp:revision>
  <dcterms:created xsi:type="dcterms:W3CDTF">2015-01-05T06:19:37Z</dcterms:created>
  <dcterms:modified xsi:type="dcterms:W3CDTF">2015-02-25T06:32:01Z</dcterms:modified>
</cp:coreProperties>
</file>