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9BBF-2A1C-49DE-8697-5C3314D20F79}" type="datetimeFigureOut">
              <a:rPr lang="ru-RU" smtClean="0"/>
              <a:t>28.09.2009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032-81D4-42D2-9827-FA3093EAEA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300039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</a:t>
            </a:r>
            <a:b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П.А. Столыпина</a:t>
            </a:r>
            <a:endParaRPr lang="ru-RU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857232"/>
            <a:ext cx="157163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900" dirty="0" smtClean="0">
                <a:solidFill>
                  <a:srgbClr val="C00000"/>
                </a:solidFill>
              </a:rPr>
              <a:t>?</a:t>
            </a:r>
            <a:endParaRPr lang="ru-RU" sz="299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714488"/>
            <a:ext cx="6572296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В чем главное отличие третьей Государственной думы от предыдущих?</a:t>
            </a:r>
            <a:endParaRPr lang="ru-RU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112 0.16651 C -0.11945 0.00786 -0.17778 -0.15079 -0.2283 -0.15287 C -0.27882 -0.15495 -0.32709 0.15934 -0.36389 0.15356 C -0.4007 0.14778 -0.43473 -0.13067 -0.44879 -0.18756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1 сентября 1911 г. – смерть П.А. Столыпина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857232"/>
            <a:ext cx="157163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900" dirty="0" smtClean="0">
                <a:solidFill>
                  <a:srgbClr val="C00000"/>
                </a:solidFill>
              </a:rPr>
              <a:t>?</a:t>
            </a:r>
            <a:endParaRPr lang="ru-RU" sz="299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928802"/>
            <a:ext cx="5857916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Каково отношение общества к деятельности П.А.Столыпина?</a:t>
            </a:r>
            <a:endParaRPr lang="ru-RU" sz="4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112 0.16651 C -0.11945 0.00786 -0.17778 -0.15079 -0.2283 -0.15287 C -0.27882 -0.15495 -0.32709 0.15934 -0.36389 0.15356 C -0.4007 0.14778 -0.43473 -0.13067 -0.44879 -0.18756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Учебник 1: §  8</a:t>
            </a:r>
          </a:p>
          <a:p>
            <a:pPr algn="ctr">
              <a:buBlip>
                <a:blip r:embed="rId2"/>
              </a:buBlip>
            </a:pPr>
            <a:endParaRPr lang="ru-RU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Blip>
                <a:blip r:embed="rId2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Учебник 2: </a:t>
            </a:r>
            <a:r>
              <a:rPr lang="ru-RU" b="1" dirty="0" smtClean="0">
                <a:solidFill>
                  <a:srgbClr val="C00000"/>
                </a:solidFill>
              </a:rPr>
              <a:t>§  6,7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572032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Столыпин </a:t>
            </a:r>
            <a:endParaRPr lang="ru-RU" dirty="0"/>
          </a:p>
        </p:txBody>
      </p:sp>
      <p:pic>
        <p:nvPicPr>
          <p:cNvPr id="4" name="Picture 2" descr="Столыпин  П А 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113794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928670"/>
            <a:ext cx="4572000" cy="53585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етр</a:t>
            </a:r>
            <a:r>
              <a:rPr lang="ru-RU" sz="2400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Аркадьевич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(1862-1911)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деятель. В 1903-06 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саратовский губернатор, руководил подавлением крестьянских волнений в губернии в ходе Революции 1905-07. С 1906 министр внутренних дел и председатель Совета министров Российской империи, в 1907-1911 гг. определял правительственную политику. В 1906 провозгласил курс социально-политических реформ. Начал проведение аграрной реформы, Под руководством Столыпина разработан ряд крупных законопроектов. В 1907 добился роспуска 2-й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думы.</a:t>
            </a: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5E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Смертельно ранен Д. Г. Богровым</a:t>
            </a:r>
            <a:endParaRPr lang="ru-RU" dirty="0">
              <a:solidFill>
                <a:srgbClr val="F5EA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142852"/>
            <a:ext cx="321471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Нерешенность крестьянского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108447" y="1677975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4612" y="1928802"/>
            <a:ext cx="335758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П.А. Столыпина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108447" y="2606669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8992" y="2928934"/>
            <a:ext cx="192882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свободе выхода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крестьян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общины на отруба и хутора (9 ноября 1906)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6036479" y="2393149"/>
            <a:ext cx="428628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214546" y="2357430"/>
            <a:ext cx="428628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0100" y="2786058"/>
            <a:ext cx="221457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 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военно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– полевых судах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 августа 1906)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8" y="2786058"/>
            <a:ext cx="257176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Переселение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 за счет государства в Сибирь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1036613" y="4678371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823223" y="4678371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108447" y="4749809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5720" y="5072074"/>
            <a:ext cx="27146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4 000 казненных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26 000 каторжников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8992" y="5072074"/>
            <a:ext cx="200026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крестьянских хозяйств стали фермерскими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760" y="5000636"/>
            <a:ext cx="28575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переселенцев (83% успешно)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трелка вправо 30">
            <a:hlinkClick r:id="rId5" action="ppaction://hlinksldjump"/>
          </p:cNvPr>
          <p:cNvSpPr/>
          <p:nvPr/>
        </p:nvSpPr>
        <p:spPr>
          <a:xfrm>
            <a:off x="8501090" y="6357958"/>
            <a:ext cx="428596" cy="214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5825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общины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857232"/>
            <a:ext cx="2786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Указ 9 ноября 1906 года</a:t>
            </a:r>
            <a:endParaRPr lang="ru-RU" u="sng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714348" y="1285860"/>
            <a:ext cx="428628" cy="28575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282" y="1643050"/>
            <a:ext cx="278608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Крестьяне получали в частную собственность все закрепленные за ними наделы, сведенные в общий участок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3071802" y="1285860"/>
            <a:ext cx="357190" cy="35719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1802" y="1714488"/>
            <a:ext cx="25003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Образование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хуторов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отрубо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429000"/>
            <a:ext cx="3357586" cy="313932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Цели: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Крестьян, получивших в собственность землю, трудно будет поднять на бунт;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Появление широкого слоя мелких собственников и обеспечение стабильности в обществе;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Отвлечение внимания крестьян от захвата и раздела помещичьих земель</a:t>
            </a:r>
            <a:endParaRPr lang="ru-RU" dirty="0"/>
          </a:p>
        </p:txBody>
      </p:sp>
      <p:pic>
        <p:nvPicPr>
          <p:cNvPr id="13" name="Рисунок 12" descr="{8A131C5B-70F5-406F-B3C7-18046CFDE7E0}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14620"/>
            <a:ext cx="4155995" cy="3990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928670"/>
            <a:ext cx="785818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72132" y="857232"/>
            <a:ext cx="3357554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Добилось ли правительство своих целей?</a:t>
            </a:r>
            <a:endParaRPr lang="ru-RU" sz="4000" dirty="0"/>
          </a:p>
        </p:txBody>
      </p: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rot="10800000">
            <a:off x="3857620" y="6429396"/>
            <a:ext cx="785818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4" grpId="0" animBg="1"/>
      <p:bldP spid="14" grpId="1" animBg="1"/>
      <p:bldP spid="14" grpId="2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Переселенческая политика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Столыпинская рефор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4214810" cy="31640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71546"/>
            <a:ext cx="3857620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Льготы для переселенцев:</a:t>
            </a:r>
          </a:p>
          <a:p>
            <a:pPr algn="ctr">
              <a:buBlip>
                <a:blip r:embed="rId3"/>
              </a:buBlip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5 лет освобождались от налогов;</a:t>
            </a:r>
          </a:p>
          <a:p>
            <a:pPr algn="ctr">
              <a:buBlip>
                <a:blip r:embed="rId3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Получали в собственность землю (15 га  на  главу  семьи, 45 га на остальных членов семьи);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денежное пособие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 р. на семью)</a:t>
            </a:r>
          </a:p>
          <a:p>
            <a:pPr algn="ctr">
              <a:buBlip>
                <a:blip r:embed="rId3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 освобождали от воинской повинности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929066"/>
            <a:ext cx="3429024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1906 -1914 гг. – 3 млн. 40 тыс. человек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4643446"/>
            <a:ext cx="121444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но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929330"/>
            <a:ext cx="38576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Вернулись около 17%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1214422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Значение: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solidFill>
                  <a:srgbClr val="0000CC"/>
                </a:solidFill>
              </a:rPr>
              <a:t>Увеличилось население Сибири;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solidFill>
                  <a:srgbClr val="0000CC"/>
                </a:solidFill>
              </a:rPr>
              <a:t>Освоено более 30 млн. десятин земли;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solidFill>
                  <a:srgbClr val="0000CC"/>
                </a:solidFill>
              </a:rPr>
              <a:t>построено около тысячи сел;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solidFill>
                  <a:srgbClr val="0000CC"/>
                </a:solidFill>
              </a:rPr>
              <a:t>Развивалась экономика Сибири;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solidFill>
                  <a:srgbClr val="0000CC"/>
                </a:solidFill>
              </a:rPr>
              <a:t>Развитие крепких единоличных       хозяйств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 rot="10800000">
            <a:off x="3857620" y="6357934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00"/>
                            </p:stCondLst>
                            <p:childTnLst>
                              <p:par>
                                <p:cTn id="5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военно</a:t>
            </a:r>
            <a:r>
              <a:rPr lang="ru-RU" b="1" dirty="0" smtClean="0">
                <a:solidFill>
                  <a:srgbClr val="FF0000"/>
                </a:solidFill>
              </a:rPr>
              <a:t> – полевые суды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3286148" cy="3477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В</a:t>
            </a:r>
            <a:r>
              <a:rPr lang="ru-RU" sz="4400" dirty="0" smtClean="0"/>
              <a:t>зрыв в доме Столыпина 12 августа 1906 года</a:t>
            </a:r>
            <a:endParaRPr lang="ru-RU" sz="4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786182" y="2786058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9190" y="1500174"/>
            <a:ext cx="2286016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Указ о </a:t>
            </a:r>
            <a:r>
              <a:rPr lang="ru-RU" sz="4000" dirty="0" err="1" smtClean="0"/>
              <a:t>военно</a:t>
            </a:r>
            <a:r>
              <a:rPr lang="ru-RU" sz="4000" dirty="0" smtClean="0"/>
              <a:t> – полевых судах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4572008"/>
            <a:ext cx="235745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Разбирательство по делам о революционном терроре – не более 48 часов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4572008"/>
            <a:ext cx="25717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Исполнение приговора – в течение суток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714876" y="4143380"/>
            <a:ext cx="357190" cy="2857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6750859" y="4179099"/>
            <a:ext cx="357190" cy="2857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Столыпинская реформа"/>
          <p:cNvPicPr>
            <a:picLocks noChangeAspect="1" noChangeArrowheads="1"/>
          </p:cNvPicPr>
          <p:nvPr/>
        </p:nvPicPr>
        <p:blipFill>
          <a:blip r:embed="rId2"/>
          <a:srcRect l="56250" t="17692"/>
          <a:stretch>
            <a:fillRect/>
          </a:stretch>
        </p:blipFill>
        <p:spPr bwMode="auto">
          <a:xfrm>
            <a:off x="285720" y="785794"/>
            <a:ext cx="4000496" cy="5649928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929058" y="142852"/>
            <a:ext cx="4714908" cy="2143140"/>
          </a:xfrm>
          <a:prstGeom prst="cloudCallout">
            <a:avLst>
              <a:gd name="adj1" fmla="val -72638"/>
              <a:gd name="adj2" fmla="val 648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571480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горю   и сраму нашему, лишь казнь немногих предотвратит море крови…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право 16">
            <a:hlinkClick r:id="rId3" action="ppaction://hlinksldjump"/>
          </p:cNvPr>
          <p:cNvSpPr/>
          <p:nvPr/>
        </p:nvSpPr>
        <p:spPr>
          <a:xfrm rot="10800000">
            <a:off x="4714876" y="6215082"/>
            <a:ext cx="107157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труб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57" y="0"/>
            <a:ext cx="9161863" cy="68575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Отруб </a:t>
            </a:r>
            <a:r>
              <a:rPr lang="ru-RU" sz="2800" i="1" dirty="0" smtClean="0">
                <a:solidFill>
                  <a:srgbClr val="002060"/>
                </a:solidFill>
              </a:rPr>
              <a:t>– участок земли, выделенный крестьянину при выходе их общины с сохранением его двора в деревне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Хуто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5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Хутор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0000CC"/>
                </a:solidFill>
              </a:rPr>
              <a:t>– участок земли, выделенный крестьянину при выходе из общины с переселением из деревни на свой участок</a:t>
            </a:r>
            <a:endParaRPr lang="ru-RU" sz="2400" i="1" dirty="0">
              <a:solidFill>
                <a:srgbClr val="0000CC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286776" y="6500834"/>
            <a:ext cx="500066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Итоги реформ Столыпина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15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Положительные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Отриц</a:t>
                      </a:r>
                      <a:r>
                        <a:rPr lang="ru-RU" b="0" baseline="0" dirty="0" smtClean="0"/>
                        <a:t>ательные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На 10% выросли посевы;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деревне возник конфликт</a:t>
                      </a:r>
                      <a:r>
                        <a:rPr lang="ru-RU" baseline="0" dirty="0" smtClean="0"/>
                        <a:t> между фермерами и общинниками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На треть вырос хлебный экспорт;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В 3,5 раза выросли закупки крестьянами сельскохозяйственных машин;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4.Россия стала крупным экспортёром сливочного масла;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Удвоилось</a:t>
                      </a:r>
                      <a:r>
                        <a:rPr lang="ru-RU" baseline="0" dirty="0" smtClean="0"/>
                        <a:t> применение удобрений;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Среди крестьян развивалось артельное и кооперативное движение;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Рост сельскохозяйственного производства подтолкнул промышленный рост (до 8,8%)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499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Реформы  П.А. Столыпина</vt:lpstr>
      <vt:lpstr>Столыпин </vt:lpstr>
      <vt:lpstr>Слайд 3</vt:lpstr>
      <vt:lpstr>Разрушение общины</vt:lpstr>
      <vt:lpstr>Переселенческая политика</vt:lpstr>
      <vt:lpstr>военно – полевые суды</vt:lpstr>
      <vt:lpstr>Слайд 7</vt:lpstr>
      <vt:lpstr>Слайд 8</vt:lpstr>
      <vt:lpstr>Итоги реформ Столыпина</vt:lpstr>
      <vt:lpstr>Слайд 10</vt:lpstr>
      <vt:lpstr>1 сентября 1911 г. – смерть П.А. Столыпина</vt:lpstr>
      <vt:lpstr>Домашнее задание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 П.А. Столыпина</dc:title>
  <dc:creator>User</dc:creator>
  <cp:lastModifiedBy>User</cp:lastModifiedBy>
  <cp:revision>16</cp:revision>
  <dcterms:created xsi:type="dcterms:W3CDTF">2009-09-28T11:34:44Z</dcterms:created>
  <dcterms:modified xsi:type="dcterms:W3CDTF">2009-09-28T14:11:47Z</dcterms:modified>
</cp:coreProperties>
</file>