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5" r:id="rId4"/>
  </p:sldMasterIdLst>
  <p:notesMasterIdLst>
    <p:notesMasterId r:id="rId32"/>
  </p:notesMasterIdLst>
  <p:sldIdLst>
    <p:sldId id="256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8" r:id="rId14"/>
    <p:sldId id="265" r:id="rId15"/>
    <p:sldId id="268" r:id="rId16"/>
    <p:sldId id="269" r:id="rId17"/>
    <p:sldId id="270" r:id="rId18"/>
    <p:sldId id="271" r:id="rId19"/>
    <p:sldId id="285" r:id="rId20"/>
    <p:sldId id="286" r:id="rId21"/>
    <p:sldId id="272" r:id="rId22"/>
    <p:sldId id="287" r:id="rId23"/>
    <p:sldId id="273" r:id="rId24"/>
    <p:sldId id="275" r:id="rId25"/>
    <p:sldId id="276" r:id="rId26"/>
    <p:sldId id="277" r:id="rId27"/>
    <p:sldId id="278" r:id="rId28"/>
    <p:sldId id="280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6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1813161-B121-4171-B181-B1E1F1B161B1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1813161-B121-4171-B181-B1E1F1B161B1}" type="slidenum">
              <a:rPr lang="ru-RU" smtClean="0"/>
              <a:pPr algn="r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/>
              <a:t>Водопад Анхель – самый высокий в мире, высота 1054 м (Южная Америка) 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B1B10101-E181-4191-91E1-51116171B111}" type="slidenum">
              <a:rPr lang="ru-RU">
                <a:solidFill>
                  <a:srgbClr val="000000"/>
                </a:solidFill>
                <a:latin typeface="Arial"/>
                <a:ea typeface="+mn-ea"/>
              </a:rPr>
              <a:pPr/>
              <a:t>24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294967295"/>
          <p:cNvPicPr/>
          <p:nvPr/>
        </p:nvPicPr>
        <p:blipFill>
          <a:blip r:embed="rId4"/>
          <a:stretch>
            <a:fillRect/>
          </a:stretch>
        </p:blipFill>
        <p:spPr>
          <a:xfrm>
            <a:off x="360" y="360"/>
            <a:ext cx="9139680" cy="685368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60"/>
            <a:ext cx="9139680" cy="685368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60"/>
            <a:ext cx="9139680" cy="6853680"/>
          </a:xfrm>
          <a:prstGeom prst="rect">
            <a:avLst/>
          </a:prstGeom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360"/>
            <a:ext cx="9139680" cy="6853680"/>
          </a:xfrm>
          <a:prstGeom prst="rect">
            <a:avLst/>
          </a:prstGeom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Music\&#1040;&#1083;&#1105;&#1096;&#1072;%20&#1052;&#1082;%20&#1047;&#1074;&#1091;&#1082;&#1080;%20&#1087;&#1088;&#1080;&#1088;&#1086;&#1076;&#1099;%20-%20&#1056;&#1091;&#1095;&#1077;&#1081;%20(mp3ostrov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Ennio_Morrikone_-_Odinokij_pastuh_orkestr_(iPlayer.fm).mp3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глобу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643314"/>
            <a:ext cx="2149475" cy="22860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71612"/>
            <a:ext cx="1928826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548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Воды суши. Реки.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407194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Автор: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Учитель географии                       МБОУ СОШ № 25 г.Брянска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Деркачева Жанна Олеговна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86058"/>
            <a:ext cx="6096000" cy="3571900"/>
          </a:xfrm>
          <a:prstGeom prst="rect">
            <a:avLst/>
          </a:prstGeom>
        </p:spPr>
      </p:pic>
      <p:pic>
        <p:nvPicPr>
          <p:cNvPr id="3" name="Рисунок 2" descr="глобус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4500570"/>
            <a:ext cx="2000264" cy="2000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Река – это природный водоток,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протекающий в выработанном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углублении - русле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Реки Брянской области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Десна с притоками – Сейм, Снов,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Судость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Нерусса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Навля,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Ревна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Снежеть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Болва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и другие</a:t>
            </a: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Притоки реки Ока -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Обельня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Рассета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Лютая,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Вытебеть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Цон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и другие</a:t>
            </a:r>
          </a:p>
        </p:txBody>
      </p:sp>
      <p:pic>
        <p:nvPicPr>
          <p:cNvPr id="6" name="Рисунок 5" descr="дес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714752"/>
            <a:ext cx="7858180" cy="271464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57200" y="318600"/>
            <a:ext cx="8228880" cy="105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Части речной долины</a:t>
            </a:r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457200" y="1649520"/>
            <a:ext cx="8228880" cy="4435560"/>
          </a:xfrm>
          <a:prstGeom prst="rect">
            <a:avLst/>
          </a:prstGeom>
        </p:spPr>
      </p:sp>
      <p:pic>
        <p:nvPicPr>
          <p:cNvPr id="75" name="Рисунок 74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" y="1440000"/>
            <a:ext cx="7919640" cy="48596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64291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Исток реки -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ист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00174"/>
            <a:ext cx="7529550" cy="35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4929198"/>
            <a:ext cx="7401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- место, где река берет свое начало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74680"/>
            <a:ext cx="8224200" cy="1137600"/>
          </a:xfrm>
          <a:prstGeom prst="rect">
            <a:avLst/>
          </a:prstGeom>
        </p:spPr>
      </p:sp>
      <p:sp>
        <p:nvSpPr>
          <p:cNvPr id="86" name="CustomShape 2"/>
          <p:cNvSpPr/>
          <p:nvPr/>
        </p:nvSpPr>
        <p:spPr>
          <a:xfrm>
            <a:off x="457200" y="1600200"/>
            <a:ext cx="8224200" cy="4520520"/>
          </a:xfrm>
          <a:prstGeom prst="rect">
            <a:avLst/>
          </a:prstGeom>
        </p:spPr>
      </p:sp>
      <p:sp>
        <p:nvSpPr>
          <p:cNvPr id="87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E181A111-1171-41B1-8151-01D1F10141F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14</a:t>
            </a:fld>
            <a:endParaRPr/>
          </a:p>
        </p:txBody>
      </p:sp>
      <p:pic>
        <p:nvPicPr>
          <p:cNvPr id="8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6123960"/>
          </a:xfrm>
          <a:prstGeom prst="rect">
            <a:avLst/>
          </a:prstGeom>
        </p:spPr>
      </p:pic>
      <p:sp>
        <p:nvSpPr>
          <p:cNvPr id="89" name="CustomShape 4"/>
          <p:cNvSpPr/>
          <p:nvPr/>
        </p:nvSpPr>
        <p:spPr>
          <a:xfrm>
            <a:off x="2000232" y="1500174"/>
            <a:ext cx="4700088" cy="15474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3600" b="1" dirty="0">
                <a:solidFill>
                  <a:srgbClr val="FF0000"/>
                </a:solidFill>
                <a:latin typeface="Arial"/>
              </a:rPr>
              <a:t>Исток     Волги</a:t>
            </a:r>
            <a:endParaRPr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642918"/>
            <a:ext cx="407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Устье реки Нил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дельта ни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7643866" cy="450059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785794"/>
            <a:ext cx="5505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Устье реки Амазонка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устье амазон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43050"/>
            <a:ext cx="7286675" cy="4429156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318600"/>
            <a:ext cx="8226360" cy="1051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b="1" dirty="0">
                <a:solidFill>
                  <a:srgbClr val="DC2300"/>
                </a:solidFill>
              </a:rPr>
              <a:t>Речная система</a:t>
            </a:r>
            <a:endParaRPr sz="4000"/>
          </a:p>
        </p:txBody>
      </p:sp>
      <p:sp>
        <p:nvSpPr>
          <p:cNvPr id="100" name="CustomShape 2"/>
          <p:cNvSpPr/>
          <p:nvPr/>
        </p:nvSpPr>
        <p:spPr>
          <a:xfrm>
            <a:off x="457200" y="1649520"/>
            <a:ext cx="8226360" cy="4433040"/>
          </a:xfrm>
          <a:prstGeom prst="rect">
            <a:avLst/>
          </a:prstGeom>
        </p:spPr>
      </p:sp>
      <p:pic>
        <p:nvPicPr>
          <p:cNvPr id="101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0000" y="1260000"/>
            <a:ext cx="7737120" cy="485748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тание ре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ш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643446"/>
            <a:ext cx="2714644" cy="1857388"/>
          </a:xfrm>
          <a:prstGeom prst="rect">
            <a:avLst/>
          </a:prstGeom>
        </p:spPr>
      </p:pic>
      <p:pic>
        <p:nvPicPr>
          <p:cNvPr id="6" name="Рисунок 5" descr="глобус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5715015"/>
            <a:ext cx="1071538" cy="1142985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Бежит, бежит – не выбежит,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Течет, течет – не вытечет!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картинки к презентации\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71678"/>
            <a:ext cx="6667500" cy="3786214"/>
          </a:xfrm>
          <a:prstGeom prst="rect">
            <a:avLst/>
          </a:prstGeom>
          <a:noFill/>
        </p:spPr>
      </p:pic>
      <p:pic>
        <p:nvPicPr>
          <p:cNvPr id="4" name="Алёша Мк Звуки природы - Ручей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H="1" flipV="1">
            <a:off x="7643834" y="5643578"/>
            <a:ext cx="714380" cy="69533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544680"/>
            <a:ext cx="8229240" cy="1024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Режим </a:t>
            </a:r>
            <a:r>
              <a:rPr lang="ru-RU" sz="3600" b="1" dirty="0">
                <a:solidFill>
                  <a:srgbClr val="FF0000"/>
                </a:solidFill>
              </a:rPr>
              <a:t>реки — это ее жизнь </a:t>
            </a: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endParaRPr lang="ru-RU" sz="36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течение </a:t>
            </a:r>
            <a:r>
              <a:rPr lang="ru-RU" sz="3600" b="1" dirty="0">
                <a:solidFill>
                  <a:srgbClr val="FF0000"/>
                </a:solidFill>
              </a:rPr>
              <a:t>года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673520" y="1800000"/>
            <a:ext cx="4015440" cy="4330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400" b="1" dirty="0">
                <a:solidFill>
                  <a:srgbClr val="FF0000"/>
                </a:solidFill>
              </a:rPr>
              <a:t>Половодье — 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SzPct val="45000"/>
              <a:buFont typeface="StarSymbol"/>
              <a:buChar char="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sz="2400"/>
          </a:p>
          <a:p>
            <a:pPr>
              <a:buSzPct val="45000"/>
              <a:buFont typeface="StarSymbol"/>
              <a:buChar char=""/>
            </a:pPr>
            <a:r>
              <a:rPr lang="ru-RU" sz="2400" b="1" dirty="0">
                <a:solidFill>
                  <a:srgbClr val="FF0000"/>
                </a:solidFill>
              </a:rPr>
              <a:t>Паводок — 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SzPct val="45000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sz="2400"/>
          </a:p>
          <a:p>
            <a:pPr>
              <a:buSzPct val="45000"/>
              <a:buFont typeface="StarSymbol"/>
              <a:buChar char=""/>
            </a:pPr>
            <a:r>
              <a:rPr lang="ru-RU" sz="2400" b="1" dirty="0">
                <a:solidFill>
                  <a:srgbClr val="FF0000"/>
                </a:solidFill>
              </a:rPr>
              <a:t>Межень </a:t>
            </a:r>
            <a:r>
              <a:rPr lang="ru-RU" sz="2400" b="1" dirty="0" smtClean="0">
                <a:solidFill>
                  <a:srgbClr val="FF0000"/>
                </a:solidFill>
              </a:rPr>
              <a:t> - ?</a:t>
            </a:r>
          </a:p>
          <a:p>
            <a:pPr>
              <a:buSzPct val="45000"/>
              <a:buFont typeface="StarSymbol"/>
              <a:buChar char="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SzPct val="45000"/>
              <a:buFont typeface="StarSymbol"/>
              <a:buChar char=""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SzPct val="45000"/>
              <a:buFont typeface="StarSymbol"/>
              <a:buChar char=""/>
            </a:pPr>
            <a:r>
              <a:rPr lang="ru-RU" sz="2400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4" name="Рисунок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" y="1620000"/>
            <a:ext cx="3960000" cy="468000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900000" y="720000"/>
            <a:ext cx="7198920" cy="5398920"/>
          </a:xfrm>
          <a:prstGeom prst="rect">
            <a:avLst/>
          </a:prstGeom>
        </p:spPr>
      </p:pic>
      <p:pic>
        <p:nvPicPr>
          <p:cNvPr id="112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840000" y="4860000"/>
            <a:ext cx="2158920" cy="1996920"/>
          </a:xfrm>
          <a:prstGeom prst="rect">
            <a:avLst/>
          </a:prstGeom>
        </p:spPr>
      </p:pic>
      <p:pic>
        <p:nvPicPr>
          <p:cNvPr id="4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985080" y="4861080"/>
            <a:ext cx="2158920" cy="1996920"/>
          </a:xfrm>
          <a:prstGeom prst="rect">
            <a:avLst/>
          </a:prstGeom>
        </p:spPr>
      </p:pic>
      <p:pic>
        <p:nvPicPr>
          <p:cNvPr id="5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985080" y="4861080"/>
            <a:ext cx="2158920" cy="1996920"/>
          </a:xfrm>
          <a:prstGeom prst="rect">
            <a:avLst/>
          </a:prstGeom>
        </p:spPr>
      </p:pic>
      <p:pic>
        <p:nvPicPr>
          <p:cNvPr id="6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985080" y="4861080"/>
            <a:ext cx="2158920" cy="199692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57200" y="274680"/>
            <a:ext cx="8224200" cy="1137600"/>
          </a:xfrm>
          <a:prstGeom prst="rect">
            <a:avLst/>
          </a:prstGeom>
        </p:spPr>
      </p:sp>
      <p:sp>
        <p:nvSpPr>
          <p:cNvPr id="114" name="CustomShape 2"/>
          <p:cNvSpPr/>
          <p:nvPr/>
        </p:nvSpPr>
        <p:spPr>
          <a:xfrm>
            <a:off x="457200" y="1600200"/>
            <a:ext cx="4033080" cy="4520520"/>
          </a:xfrm>
          <a:prstGeom prst="rect">
            <a:avLst/>
          </a:prstGeom>
        </p:spPr>
      </p:sp>
      <p:sp>
        <p:nvSpPr>
          <p:cNvPr id="115" name="CustomShape 3"/>
          <p:cNvSpPr/>
          <p:nvPr/>
        </p:nvSpPr>
        <p:spPr>
          <a:xfrm>
            <a:off x="4648320" y="1600200"/>
            <a:ext cx="4033080" cy="4520520"/>
          </a:xfrm>
          <a:prstGeom prst="rect">
            <a:avLst/>
          </a:prstGeom>
        </p:spPr>
      </p:sp>
      <p:sp>
        <p:nvSpPr>
          <p:cNvPr id="116" name="CustomShape 4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C12151C1-0151-4141-81F1-81D15121C16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22</a:t>
            </a:fld>
            <a:endParaRPr/>
          </a:p>
        </p:txBody>
      </p:sp>
      <p:pic>
        <p:nvPicPr>
          <p:cNvPr id="11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0" y="540000"/>
            <a:ext cx="8098560" cy="5806800"/>
          </a:xfrm>
          <a:prstGeom prst="rect">
            <a:avLst/>
          </a:prstGeom>
        </p:spPr>
      </p:pic>
      <p:pic>
        <p:nvPicPr>
          <p:cNvPr id="118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80000"/>
            <a:ext cx="1258920" cy="143892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2280" y="1980000"/>
            <a:ext cx="3423600" cy="1596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Arial"/>
              </a:rPr>
              <a:t>Река бурлит и пенится,</a:t>
            </a:r>
            <a:endParaRPr/>
          </a:p>
          <a:p>
            <a:pPr algn="ctr"/>
            <a:r>
              <a:rPr lang="ru-RU" sz="2800" i="1" dirty="0">
                <a:solidFill>
                  <a:srgbClr val="C00000"/>
                </a:solidFill>
                <a:latin typeface="Arial"/>
              </a:rPr>
              <a:t>возникают водовороты.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457200" y="360000"/>
            <a:ext cx="8224200" cy="1158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/>
              </a:rPr>
              <a:t>Порог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/>
              </a:rPr>
              <a:t>–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каменная неровность, возникшая при пересечении рекой твердых скалистых пород в русле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A1013141-61D1-4141-91F1-21A161B1716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23</a:t>
            </a:fld>
            <a:endParaRPr/>
          </a:p>
        </p:txBody>
      </p:sp>
      <p:pic>
        <p:nvPicPr>
          <p:cNvPr id="12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80" y="3960000"/>
            <a:ext cx="3195000" cy="2740320"/>
          </a:xfrm>
          <a:prstGeom prst="rect">
            <a:avLst/>
          </a:prstGeom>
        </p:spPr>
      </p:pic>
      <p:pic>
        <p:nvPicPr>
          <p:cNvPr id="123" name="Рисунок 122"/>
          <p:cNvPicPr/>
          <p:nvPr/>
        </p:nvPicPr>
        <p:blipFill>
          <a:blip r:embed="rId4"/>
          <a:stretch>
            <a:fillRect/>
          </a:stretch>
        </p:blipFill>
        <p:spPr>
          <a:xfrm>
            <a:off x="3240000" y="2160000"/>
            <a:ext cx="5396760" cy="4454640"/>
          </a:xfrm>
          <a:prstGeom prst="rect">
            <a:avLst/>
          </a:prstGeom>
        </p:spPr>
      </p:pic>
    </p:spTree>
  </p:cSld>
  <p:clrMapOvr>
    <a:masterClrMapping/>
  </p:clrMapOvr>
  <p:transition advTm="1000">
    <p:wheel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360000"/>
            <a:ext cx="8224200" cy="7012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/>
              </a:rPr>
              <a:t>Водопады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Arial"/>
              </a:rPr>
              <a:t>–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Arial"/>
              </a:rPr>
              <a:t>падение воды с крутых отвесных уступов, пересекающих русло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0" y="4419720"/>
            <a:ext cx="3499920" cy="2432880"/>
          </a:xfrm>
          <a:prstGeom prst="rect">
            <a:avLst/>
          </a:prstGeom>
        </p:spPr>
      </p:sp>
      <p:pic>
        <p:nvPicPr>
          <p:cNvPr id="12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60000" y="1800000"/>
            <a:ext cx="2696760" cy="3776760"/>
          </a:xfrm>
          <a:prstGeom prst="rect">
            <a:avLst/>
          </a:prstGeom>
        </p:spPr>
      </p:pic>
      <p:pic>
        <p:nvPicPr>
          <p:cNvPr id="128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540000" y="1620000"/>
            <a:ext cx="4856760" cy="5036760"/>
          </a:xfrm>
          <a:prstGeom prst="rect">
            <a:avLst/>
          </a:prstGeom>
        </p:spPr>
      </p:pic>
      <p:sp>
        <p:nvSpPr>
          <p:cNvPr id="129" name="CustomShape 4"/>
          <p:cNvSpPr/>
          <p:nvPr/>
        </p:nvSpPr>
        <p:spPr>
          <a:xfrm>
            <a:off x="900000" y="5400000"/>
            <a:ext cx="2447280" cy="1299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b="1">
                <a:solidFill>
                  <a:srgbClr val="FFFFFF"/>
                </a:solidFill>
                <a:latin typeface="Arial"/>
              </a:rPr>
              <a:t>Водопад Анхель – самый высокий в мире, высота 1054 м (Южная Америка) </a:t>
            </a:r>
            <a:endParaRPr/>
          </a:p>
        </p:txBody>
      </p:sp>
    </p:spTree>
  </p:cSld>
  <p:clrMapOvr>
    <a:masterClrMapping/>
  </p:clrMapOvr>
  <p:transition spd="slow">
    <p:wheel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з использов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дз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000108"/>
            <a:ext cx="68920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Домашнее задание: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знать понятия и термины урока, уметь показывать реки 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 их части по карте;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 описать  ГП реки по плану на стр. 94 учебника;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 составить </a:t>
            </a:r>
            <a:r>
              <a:rPr lang="ru-RU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фотоколлаж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«Водопады мира», используя 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Интернет –ресурсы и другие источники;</a:t>
            </a:r>
          </a:p>
          <a:p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составить кроссворд «Реки России»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000" y="3780000"/>
            <a:ext cx="4332600" cy="2338200"/>
          </a:xfrm>
          <a:prstGeom prst="rect">
            <a:avLst/>
          </a:prstGeom>
        </p:spPr>
      </p:pic>
      <p:sp>
        <p:nvSpPr>
          <p:cNvPr id="160" name="CustomShape 1"/>
          <p:cNvSpPr/>
          <p:nvPr/>
        </p:nvSpPr>
        <p:spPr>
          <a:xfrm>
            <a:off x="1422720" y="794160"/>
            <a:ext cx="6494400" cy="2588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2200" b="1" i="1" dirty="0">
                <a:solidFill>
                  <a:srgbClr val="000000"/>
                </a:solidFill>
                <a:latin typeface="Arial"/>
              </a:rPr>
              <a:t>Сейчас  в ней всякий хлам, и ржавь, и </a:t>
            </a:r>
            <a:r>
              <a:rPr lang="ru-RU" sz="2200" b="1" i="1" dirty="0" smtClean="0">
                <a:solidFill>
                  <a:srgbClr val="000000"/>
                </a:solidFill>
                <a:latin typeface="Arial"/>
              </a:rPr>
              <a:t>грязь</a:t>
            </a:r>
            <a:endParaRPr/>
          </a:p>
          <a:p>
            <a:r>
              <a:rPr lang="ru-RU" sz="2200" b="1" i="1" dirty="0">
                <a:solidFill>
                  <a:srgbClr val="000000"/>
                </a:solidFill>
                <a:latin typeface="Arial"/>
              </a:rPr>
              <a:t>Зелёная, и хвощ болотный вылез…</a:t>
            </a:r>
            <a:endParaRPr/>
          </a:p>
          <a:p>
            <a:r>
              <a:rPr lang="ru-RU" sz="2200" b="1" i="1" dirty="0">
                <a:solidFill>
                  <a:srgbClr val="000000"/>
                </a:solidFill>
                <a:latin typeface="Arial"/>
              </a:rPr>
              <a:t>Как будто люди целью задались</a:t>
            </a:r>
            <a:endParaRPr/>
          </a:p>
          <a:p>
            <a:r>
              <a:rPr lang="ru-RU" sz="2200" b="1" i="1" dirty="0">
                <a:solidFill>
                  <a:srgbClr val="000000"/>
                </a:solidFill>
                <a:latin typeface="Arial"/>
              </a:rPr>
              <a:t>Убить </a:t>
            </a:r>
            <a:r>
              <a:rPr lang="ru-RU" sz="2200" b="1" i="1" dirty="0" smtClean="0">
                <a:solidFill>
                  <a:srgbClr val="000000"/>
                </a:solidFill>
                <a:latin typeface="Arial"/>
              </a:rPr>
              <a:t>её  - </a:t>
            </a:r>
            <a:r>
              <a:rPr lang="ru-RU" sz="2200" b="1" i="1" dirty="0">
                <a:solidFill>
                  <a:srgbClr val="000000"/>
                </a:solidFill>
                <a:latin typeface="Arial"/>
              </a:rPr>
              <a:t>и своего добились.    </a:t>
            </a:r>
            <a:endParaRPr/>
          </a:p>
          <a:p>
            <a:r>
              <a:rPr lang="ru-RU" sz="2200" b="1" i="1" dirty="0">
                <a:solidFill>
                  <a:srgbClr val="000000"/>
                </a:solidFill>
                <a:latin typeface="Arial"/>
              </a:rPr>
              <a:t>             Пусть на земле не умирают реки, </a:t>
            </a:r>
            <a:endParaRPr/>
          </a:p>
          <a:p>
            <a:pPr algn="ctr"/>
            <a:r>
              <a:rPr lang="ru-RU" sz="2200" b="1" i="1" dirty="0">
                <a:solidFill>
                  <a:srgbClr val="000000"/>
                </a:solidFill>
                <a:latin typeface="Arial"/>
              </a:rPr>
              <a:t>     Пусть стороной обходит их беда.</a:t>
            </a:r>
            <a:endParaRPr/>
          </a:p>
          <a:p>
            <a:pPr algn="ctr"/>
            <a:r>
              <a:rPr lang="ru-RU" sz="2200" b="1" i="1" dirty="0">
                <a:solidFill>
                  <a:srgbClr val="000000"/>
                </a:solidFill>
                <a:latin typeface="Arial"/>
              </a:rPr>
              <a:t>           Пусть чистой остается в них навеки</a:t>
            </a:r>
            <a:endParaRPr/>
          </a:p>
          <a:p>
            <a:pPr algn="ctr"/>
            <a:r>
              <a:rPr lang="ru-RU" sz="2200" b="1" i="1" dirty="0">
                <a:solidFill>
                  <a:srgbClr val="000000"/>
                </a:solidFill>
                <a:latin typeface="Arial"/>
              </a:rPr>
              <a:t>            Студеная и чистая вода.</a:t>
            </a:r>
            <a:endParaRPr/>
          </a:p>
        </p:txBody>
      </p:sp>
      <p:pic>
        <p:nvPicPr>
          <p:cNvPr id="161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80000" y="3240000"/>
            <a:ext cx="1257480" cy="1258560"/>
          </a:xfrm>
          <a:prstGeom prst="rect">
            <a:avLst/>
          </a:prstGeom>
        </p:spPr>
      </p:pic>
      <p:pic>
        <p:nvPicPr>
          <p:cNvPr id="5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538" y="3214686"/>
            <a:ext cx="1257480" cy="1258560"/>
          </a:xfrm>
          <a:prstGeom prst="rect">
            <a:avLst/>
          </a:prstGeom>
        </p:spPr>
      </p:pic>
      <p:pic>
        <p:nvPicPr>
          <p:cNvPr id="6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538" y="3286124"/>
            <a:ext cx="1257480" cy="1258560"/>
          </a:xfrm>
          <a:prstGeom prst="rect">
            <a:avLst/>
          </a:prstGeom>
        </p:spPr>
      </p:pic>
      <p:pic>
        <p:nvPicPr>
          <p:cNvPr id="7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538" y="3214686"/>
            <a:ext cx="1257480" cy="1258560"/>
          </a:xfrm>
          <a:prstGeom prst="rect">
            <a:avLst/>
          </a:prstGeom>
        </p:spPr>
      </p:pic>
      <p:pic>
        <p:nvPicPr>
          <p:cNvPr id="9" name="Ennio_Morrikone_-_Odinokij_pastuh_orkestr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722160" y="4406760"/>
            <a:ext cx="7767000" cy="1356840"/>
          </a:xfrm>
          <a:prstGeom prst="rect">
            <a:avLst/>
          </a:prstGeom>
        </p:spPr>
      </p:sp>
      <p:sp>
        <p:nvSpPr>
          <p:cNvPr id="29" name="CustomShape 2"/>
          <p:cNvSpPr/>
          <p:nvPr/>
        </p:nvSpPr>
        <p:spPr>
          <a:xfrm>
            <a:off x="722160" y="685800"/>
            <a:ext cx="7767000" cy="60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Arial"/>
              </a:rPr>
              <a:t>Картина А.М.Васнецова «Северный край»</a:t>
            </a:r>
            <a:endParaRPr/>
          </a:p>
        </p:txBody>
      </p:sp>
      <p:sp>
        <p:nvSpPr>
          <p:cNvPr id="30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8161E181-61B1-4121-B1C1-11C1D13151A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3</a:t>
            </a:fld>
            <a:endParaRPr/>
          </a:p>
        </p:txBody>
      </p:sp>
      <p:pic>
        <p:nvPicPr>
          <p:cNvPr id="3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520" y="1600200"/>
            <a:ext cx="7919280" cy="474768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stomShape 1"/>
          <p:cNvSpPr/>
          <p:nvPr/>
        </p:nvSpPr>
        <p:spPr>
          <a:xfrm>
            <a:off x="722160" y="4406760"/>
            <a:ext cx="7767000" cy="1356840"/>
          </a:xfrm>
          <a:prstGeom prst="rect">
            <a:avLst/>
          </a:prstGeom>
        </p:spPr>
      </p:sp>
      <p:sp>
        <p:nvSpPr>
          <p:cNvPr id="33" name="CustomShape 2"/>
          <p:cNvSpPr/>
          <p:nvPr/>
        </p:nvSpPr>
        <p:spPr>
          <a:xfrm>
            <a:off x="609480" y="762120"/>
            <a:ext cx="7767000" cy="440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Arial"/>
              </a:rPr>
              <a:t>И.И. Левитан «Летний вечер на Волге»</a:t>
            </a:r>
            <a:endParaRPr/>
          </a:p>
        </p:txBody>
      </p:sp>
      <p:sp>
        <p:nvSpPr>
          <p:cNvPr id="34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81411121-8151-41F1-8101-31111121514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4</a:t>
            </a:fld>
            <a:endParaRPr/>
          </a:p>
        </p:txBody>
      </p:sp>
      <p:pic>
        <p:nvPicPr>
          <p:cNvPr id="3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3520" y="1447920"/>
            <a:ext cx="7923600" cy="494748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722160" y="609480"/>
            <a:ext cx="7767000" cy="985320"/>
          </a:xfrm>
          <a:prstGeom prst="rect">
            <a:avLst/>
          </a:prstGeom>
        </p:spPr>
      </p:sp>
      <p:sp>
        <p:nvSpPr>
          <p:cNvPr id="37" name="CustomShape 2"/>
          <p:cNvSpPr/>
          <p:nvPr/>
        </p:nvSpPr>
        <p:spPr>
          <a:xfrm>
            <a:off x="838080" y="762120"/>
            <a:ext cx="7767000" cy="909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/>
              </a:rPr>
              <a:t>Н.М. Ремизов</a:t>
            </a:r>
            <a:endParaRPr/>
          </a:p>
        </p:txBody>
      </p:sp>
      <p:sp>
        <p:nvSpPr>
          <p:cNvPr id="38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31F10141-B101-41E1-A111-C151A1F111D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5</a:t>
            </a:fld>
            <a:endParaRPr/>
          </a:p>
        </p:txBody>
      </p:sp>
      <p:pic>
        <p:nvPicPr>
          <p:cNvPr id="3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480" y="1260000"/>
            <a:ext cx="7847640" cy="492588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22160" y="4406760"/>
            <a:ext cx="7767000" cy="1356840"/>
          </a:xfrm>
          <a:prstGeom prst="rect">
            <a:avLst/>
          </a:prstGeom>
        </p:spPr>
      </p:sp>
      <p:sp>
        <p:nvSpPr>
          <p:cNvPr id="41" name="CustomShape 2"/>
          <p:cNvSpPr/>
          <p:nvPr/>
        </p:nvSpPr>
        <p:spPr>
          <a:xfrm>
            <a:off x="1066680" y="304920"/>
            <a:ext cx="7767000" cy="756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Arial"/>
              </a:rPr>
              <a:t>Днепр</a:t>
            </a:r>
            <a:endParaRPr/>
          </a:p>
        </p:txBody>
      </p:sp>
      <p:sp>
        <p:nvSpPr>
          <p:cNvPr id="42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F10011-41A1-4101-B131-A1B16111B10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6</a:t>
            </a:fld>
            <a:endParaRPr/>
          </a:p>
        </p:txBody>
      </p:sp>
      <p:pic>
        <p:nvPicPr>
          <p:cNvPr id="4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295280"/>
            <a:ext cx="7690680" cy="479520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722160" y="4406760"/>
            <a:ext cx="7767000" cy="1356840"/>
          </a:xfrm>
          <a:prstGeom prst="rect">
            <a:avLst/>
          </a:prstGeom>
        </p:spPr>
      </p:sp>
      <p:sp>
        <p:nvSpPr>
          <p:cNvPr id="45" name="CustomShape 2"/>
          <p:cNvSpPr/>
          <p:nvPr/>
        </p:nvSpPr>
        <p:spPr>
          <a:xfrm>
            <a:off x="152280" y="380880"/>
            <a:ext cx="7767000" cy="832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5400" b="1">
                <a:solidFill>
                  <a:srgbClr val="00B050"/>
                </a:solidFill>
                <a:latin typeface="Arial"/>
              </a:rPr>
              <a:t>Волга</a:t>
            </a:r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6553080" y="6245280"/>
            <a:ext cx="2128320" cy="47088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91E12181-9151-41A1-B1B1-11C1010151A1}" type="slidenum">
              <a:rPr lang="ru-RU" sz="1400">
                <a:solidFill>
                  <a:srgbClr val="000000"/>
                </a:solidFill>
                <a:latin typeface="Arial"/>
              </a:rPr>
              <a:pPr/>
              <a:t>7</a:t>
            </a:fld>
            <a:endParaRPr/>
          </a:p>
        </p:txBody>
      </p:sp>
      <p:pic>
        <p:nvPicPr>
          <p:cNvPr id="4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0000" y="1260000"/>
            <a:ext cx="7917120" cy="502380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64291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Нева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71612"/>
            <a:ext cx="7929618" cy="442915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Крупнейшие реки мира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амазон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371600"/>
            <a:ext cx="3500462" cy="2128838"/>
          </a:xfrm>
          <a:prstGeom prst="rect">
            <a:avLst/>
          </a:prstGeom>
        </p:spPr>
      </p:pic>
      <p:pic>
        <p:nvPicPr>
          <p:cNvPr id="4" name="Рисунок 3" descr="конг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571900" cy="2119312"/>
          </a:xfrm>
          <a:prstGeom prst="rect">
            <a:avLst/>
          </a:prstGeom>
        </p:spPr>
      </p:pic>
      <p:pic>
        <p:nvPicPr>
          <p:cNvPr id="5" name="Рисунок 4" descr="миссисип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357298"/>
            <a:ext cx="3857652" cy="2143140"/>
          </a:xfrm>
          <a:prstGeom prst="rect">
            <a:avLst/>
          </a:prstGeom>
        </p:spPr>
      </p:pic>
      <p:pic>
        <p:nvPicPr>
          <p:cNvPr id="6" name="Рисунок 5" descr="ни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71942"/>
            <a:ext cx="3810028" cy="2071702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336</Words>
  <PresentationFormat>Экран (4:3)</PresentationFormat>
  <Paragraphs>71</Paragraphs>
  <Slides>27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101</cp:revision>
  <dcterms:modified xsi:type="dcterms:W3CDTF">2015-03-06T18:57:56Z</dcterms:modified>
</cp:coreProperties>
</file>