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88DB-3397-493B-82E1-F45A36EEB38C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6C48-BD5F-4BB8-86FE-82D650B6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03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88DB-3397-493B-82E1-F45A36EEB38C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6C48-BD5F-4BB8-86FE-82D650B6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89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88DB-3397-493B-82E1-F45A36EEB38C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6C48-BD5F-4BB8-86FE-82D650B6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72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88DB-3397-493B-82E1-F45A36EEB38C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6C48-BD5F-4BB8-86FE-82D650B6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58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88DB-3397-493B-82E1-F45A36EEB38C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6C48-BD5F-4BB8-86FE-82D650B6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78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88DB-3397-493B-82E1-F45A36EEB38C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6C48-BD5F-4BB8-86FE-82D650B6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98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88DB-3397-493B-82E1-F45A36EEB38C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6C48-BD5F-4BB8-86FE-82D650B6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60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88DB-3397-493B-82E1-F45A36EEB38C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6C48-BD5F-4BB8-86FE-82D650B6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0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88DB-3397-493B-82E1-F45A36EEB38C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6C48-BD5F-4BB8-86FE-82D650B6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15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88DB-3397-493B-82E1-F45A36EEB38C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6C48-BD5F-4BB8-86FE-82D650B6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1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88DB-3397-493B-82E1-F45A36EEB38C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6C48-BD5F-4BB8-86FE-82D650B6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31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88DB-3397-493B-82E1-F45A36EEB38C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D6C48-BD5F-4BB8-86FE-82D650B6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90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 использованием матриц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45054" y="1340768"/>
            <a:ext cx="67893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Уравнение плоскости </a:t>
            </a:r>
            <a:endParaRPr lang="ru-RU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</a:t>
            </a:r>
            <a:r>
              <a:rPr lang="ru-RU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трем точкам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4088" y="501317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Котова И. Е. МОУ СОШ №2 </a:t>
            </a:r>
          </a:p>
          <a:p>
            <a:r>
              <a:rPr lang="ru-RU" dirty="0" smtClean="0"/>
              <a:t>г. Бронницы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29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Проведем векторы и найдем их координаты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668877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592536"/>
              </p:ext>
            </p:extLst>
          </p:nvPr>
        </p:nvGraphicFramePr>
        <p:xfrm>
          <a:off x="755576" y="1628800"/>
          <a:ext cx="5417118" cy="79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5" imgW="1650960" imgH="241200" progId="Equation.3">
                  <p:embed/>
                </p:oleObj>
              </mc:Choice>
              <mc:Fallback>
                <p:oleObj name="Формула" r:id="rId5" imgW="16509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1628800"/>
                        <a:ext cx="5417118" cy="792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87002688"/>
              </p:ext>
            </p:extLst>
          </p:nvPr>
        </p:nvGraphicFramePr>
        <p:xfrm>
          <a:off x="631825" y="2760663"/>
          <a:ext cx="5376863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Формула" r:id="rId7" imgW="1638000" imgH="253800" progId="Equation.3">
                  <p:embed/>
                </p:oleObj>
              </mc:Choice>
              <mc:Fallback>
                <p:oleObj name="Формула" r:id="rId7" imgW="1638000" imgH="253800" progId="Equation.3">
                  <p:embed/>
                  <p:pic>
                    <p:nvPicPr>
                      <p:cNvPr id="0" name="Объект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2760663"/>
                        <a:ext cx="5376863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22203216"/>
              </p:ext>
            </p:extLst>
          </p:nvPr>
        </p:nvGraphicFramePr>
        <p:xfrm>
          <a:off x="581025" y="3840163"/>
          <a:ext cx="533400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9" imgW="1625400" imgH="253800" progId="Equation.3">
                  <p:embed/>
                </p:oleObj>
              </mc:Choice>
              <mc:Fallback>
                <p:oleObj name="Формула" r:id="rId9" imgW="1625400" imgH="253800" progId="Equation.3">
                  <p:embed/>
                  <p:pic>
                    <p:nvPicPr>
                      <p:cNvPr id="0" name="Объект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3840163"/>
                        <a:ext cx="5334000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08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Составляем квадратную матрицу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уравнение плоскости через определитель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6048672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43608" y="5013176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Так как вектора лежат в одной плоскости, определитель равен нулю.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0888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Составить уравнение плоскости, проходящей через три точки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ru-RU" i="1" dirty="0"/>
              <a:t>A</a:t>
            </a:r>
            <a:r>
              <a:rPr lang="ru-RU" baseline="-25000" dirty="0"/>
              <a:t>1</a:t>
            </a:r>
            <a:r>
              <a:rPr lang="ru-RU" dirty="0"/>
              <a:t> = (0, 0, 1);</a:t>
            </a:r>
            <a:br>
              <a:rPr lang="ru-RU" dirty="0"/>
            </a:br>
            <a:r>
              <a:rPr lang="ru-RU" i="1" dirty="0" smtClean="0"/>
              <a:t>B</a:t>
            </a:r>
            <a:r>
              <a:rPr lang="ru-RU" i="1" baseline="-25000" dirty="0" smtClean="0"/>
              <a:t>1</a:t>
            </a:r>
            <a:r>
              <a:rPr lang="ru-RU" dirty="0"/>
              <a:t> = (1, 0, 0);</a:t>
            </a:r>
            <a:br>
              <a:rPr lang="ru-RU" dirty="0"/>
            </a:br>
            <a:r>
              <a:rPr lang="ru-RU" dirty="0"/>
              <a:t>C</a:t>
            </a:r>
            <a:r>
              <a:rPr lang="ru-RU" baseline="-25000" dirty="0"/>
              <a:t>1</a:t>
            </a:r>
            <a:r>
              <a:rPr lang="ru-RU" dirty="0"/>
              <a:t> = (1, 1, 1);</a:t>
            </a:r>
          </a:p>
          <a:p>
            <a:endParaRPr lang="ru-RU" dirty="0"/>
          </a:p>
        </p:txBody>
      </p:sp>
      <p:pic>
        <p:nvPicPr>
          <p:cNvPr id="4" name="Рисунок 3" descr="подставляем в определитель конкретные точки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95" y="3429000"/>
            <a:ext cx="6158661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90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Раскрываем определитель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a</a:t>
            </a:r>
            <a:r>
              <a:rPr lang="ru-RU" sz="2800" dirty="0"/>
              <a:t> = 1 · 1 · (</a:t>
            </a:r>
            <a:r>
              <a:rPr lang="ru-RU" sz="2800" i="1" dirty="0"/>
              <a:t>z</a:t>
            </a:r>
            <a:r>
              <a:rPr lang="ru-RU" sz="2800" dirty="0"/>
              <a:t> − 1) + 0 · 0 · </a:t>
            </a:r>
            <a:r>
              <a:rPr lang="ru-RU" sz="2800" i="1" dirty="0"/>
              <a:t>x</a:t>
            </a:r>
            <a:r>
              <a:rPr lang="ru-RU" sz="2800" dirty="0"/>
              <a:t> + (−1) · 1 · </a:t>
            </a:r>
            <a:r>
              <a:rPr lang="ru-RU" sz="2800" i="1" dirty="0"/>
              <a:t>y</a:t>
            </a:r>
            <a:r>
              <a:rPr lang="ru-RU" sz="2800" dirty="0"/>
              <a:t> = </a:t>
            </a:r>
            <a:r>
              <a:rPr lang="ru-RU" sz="2800" i="1" dirty="0"/>
              <a:t>z</a:t>
            </a:r>
            <a:r>
              <a:rPr lang="ru-RU" sz="2800" dirty="0"/>
              <a:t> − 1 − y;</a:t>
            </a:r>
            <a:br>
              <a:rPr lang="ru-RU" sz="2800" dirty="0"/>
            </a:br>
            <a:endParaRPr lang="ru-RU" sz="2800" dirty="0" smtClean="0"/>
          </a:p>
          <a:p>
            <a:pPr marL="0" indent="0">
              <a:buNone/>
            </a:pPr>
            <a:r>
              <a:rPr lang="ru-RU" sz="2800" i="1" dirty="0" smtClean="0"/>
              <a:t>b</a:t>
            </a:r>
            <a:r>
              <a:rPr lang="ru-RU" sz="2800" dirty="0"/>
              <a:t> = (−1) · 1 · </a:t>
            </a:r>
            <a:r>
              <a:rPr lang="ru-RU" sz="2800" i="1" dirty="0"/>
              <a:t>x</a:t>
            </a:r>
            <a:r>
              <a:rPr lang="ru-RU" sz="2800" dirty="0"/>
              <a:t> + 0 · 1 · (</a:t>
            </a:r>
            <a:r>
              <a:rPr lang="ru-RU" sz="2800" i="1" dirty="0"/>
              <a:t>z</a:t>
            </a:r>
            <a:r>
              <a:rPr lang="ru-RU" sz="2800" dirty="0"/>
              <a:t> − 1) + 1 · 0 · </a:t>
            </a:r>
            <a:r>
              <a:rPr lang="ru-RU" sz="2800" i="1" dirty="0"/>
              <a:t>y</a:t>
            </a:r>
            <a:r>
              <a:rPr lang="ru-RU" sz="2800" dirty="0"/>
              <a:t> = −x;</a:t>
            </a:r>
            <a:br>
              <a:rPr lang="ru-RU" sz="2800" dirty="0"/>
            </a:br>
            <a:endParaRPr lang="ru-RU" sz="2800" dirty="0" smtClean="0"/>
          </a:p>
          <a:p>
            <a:pPr marL="0" indent="0">
              <a:buNone/>
            </a:pPr>
            <a:r>
              <a:rPr lang="ru-RU" sz="2800" i="1" dirty="0" smtClean="0"/>
              <a:t>d</a:t>
            </a:r>
            <a:r>
              <a:rPr lang="ru-RU" sz="2800" dirty="0"/>
              <a:t> = </a:t>
            </a:r>
            <a:r>
              <a:rPr lang="ru-RU" sz="2800" i="1" dirty="0"/>
              <a:t>a</a:t>
            </a:r>
            <a:r>
              <a:rPr lang="ru-RU" sz="2800" dirty="0"/>
              <a:t> − </a:t>
            </a:r>
            <a:r>
              <a:rPr lang="ru-RU" sz="2800" i="1" dirty="0"/>
              <a:t>b</a:t>
            </a:r>
            <a:r>
              <a:rPr lang="ru-RU" sz="2800" dirty="0"/>
              <a:t> = </a:t>
            </a:r>
            <a:r>
              <a:rPr lang="ru-RU" sz="2800" i="1" dirty="0"/>
              <a:t>z</a:t>
            </a:r>
            <a:r>
              <a:rPr lang="ru-RU" sz="2800" dirty="0"/>
              <a:t> − 1 − </a:t>
            </a:r>
            <a:r>
              <a:rPr lang="ru-RU" sz="2800" i="1" dirty="0"/>
              <a:t>y</a:t>
            </a:r>
            <a:r>
              <a:rPr lang="ru-RU" sz="2800" dirty="0"/>
              <a:t> − (−</a:t>
            </a:r>
            <a:r>
              <a:rPr lang="ru-RU" sz="2800" i="1" dirty="0"/>
              <a:t>x</a:t>
            </a:r>
            <a:r>
              <a:rPr lang="ru-RU" sz="2800" dirty="0"/>
              <a:t>) = </a:t>
            </a:r>
            <a:r>
              <a:rPr lang="ru-RU" sz="2800" i="1" dirty="0"/>
              <a:t>z</a:t>
            </a:r>
            <a:r>
              <a:rPr lang="ru-RU" sz="2800" dirty="0"/>
              <a:t> − 1 − </a:t>
            </a:r>
            <a:r>
              <a:rPr lang="ru-RU" sz="2800" i="1" dirty="0"/>
              <a:t>y</a:t>
            </a:r>
            <a:r>
              <a:rPr lang="ru-RU" sz="2800" dirty="0"/>
              <a:t> + </a:t>
            </a:r>
            <a:r>
              <a:rPr lang="ru-RU" sz="2800" i="1" dirty="0"/>
              <a:t>x</a:t>
            </a:r>
            <a:r>
              <a:rPr lang="ru-RU" sz="2800" dirty="0"/>
              <a:t> = </a:t>
            </a:r>
            <a:r>
              <a:rPr lang="ru-RU" sz="2800" i="1" dirty="0"/>
              <a:t>x</a:t>
            </a:r>
            <a:r>
              <a:rPr lang="ru-RU" sz="2800" dirty="0"/>
              <a:t> − </a:t>
            </a:r>
            <a:r>
              <a:rPr lang="ru-RU" sz="2800" i="1" dirty="0"/>
              <a:t>y</a:t>
            </a:r>
            <a:r>
              <a:rPr lang="ru-RU" sz="2800" dirty="0"/>
              <a:t> + </a:t>
            </a:r>
            <a:r>
              <a:rPr lang="ru-RU" sz="2800" i="1" dirty="0"/>
              <a:t>z</a:t>
            </a:r>
            <a:r>
              <a:rPr lang="ru-RU" sz="2800" dirty="0"/>
              <a:t> − 1;</a:t>
            </a:r>
            <a:br>
              <a:rPr lang="ru-RU" sz="2800" dirty="0"/>
            </a:br>
            <a:endParaRPr lang="ru-RU" sz="2800" dirty="0" smtClean="0"/>
          </a:p>
          <a:p>
            <a:pPr marL="0" indent="0">
              <a:buNone/>
            </a:pPr>
            <a:r>
              <a:rPr lang="ru-RU" sz="2800" i="1" dirty="0" smtClean="0"/>
              <a:t>d</a:t>
            </a:r>
            <a:r>
              <a:rPr lang="ru-RU" sz="2800" dirty="0"/>
              <a:t> = </a:t>
            </a:r>
            <a:r>
              <a:rPr lang="ru-RU" sz="2800" dirty="0" smtClean="0"/>
              <a:t>0      </a:t>
            </a:r>
            <a:r>
              <a:rPr lang="ru-RU" sz="2800" dirty="0"/>
              <a:t>⇒ </a:t>
            </a:r>
            <a:r>
              <a:rPr lang="ru-RU" sz="2800" dirty="0" smtClean="0"/>
              <a:t>           </a:t>
            </a:r>
            <a:r>
              <a:rPr lang="ru-RU" sz="2800" i="1" dirty="0" smtClean="0"/>
              <a:t>x</a:t>
            </a:r>
            <a:r>
              <a:rPr lang="ru-RU" sz="2800" dirty="0"/>
              <a:t> − </a:t>
            </a:r>
            <a:r>
              <a:rPr lang="ru-RU" sz="2800" i="1" dirty="0"/>
              <a:t>y</a:t>
            </a:r>
            <a:r>
              <a:rPr lang="ru-RU" sz="2800" dirty="0"/>
              <a:t> + </a:t>
            </a:r>
            <a:r>
              <a:rPr lang="ru-RU" sz="2800" i="1" dirty="0"/>
              <a:t>z</a:t>
            </a:r>
            <a:r>
              <a:rPr lang="ru-RU" sz="2800" dirty="0"/>
              <a:t> − 1 = 0;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9710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Что такое матрица и </a:t>
            </a:r>
            <a:r>
              <a:rPr lang="ru-RU" dirty="0" smtClean="0">
                <a:solidFill>
                  <a:srgbClr val="C00000"/>
                </a:solidFill>
              </a:rPr>
              <a:t>определитель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t"/>
            <a:r>
              <a:rPr lang="ru-RU" i="1" dirty="0"/>
              <a:t>Матрица</a:t>
            </a:r>
            <a:r>
              <a:rPr lang="ru-RU" dirty="0"/>
              <a:t> — это просто таблица, заполненная числами. Матрицы бывают квадратными (когда количество строк совпадает с количеством столбцов) и прямоугольными (когда не совпадает);</a:t>
            </a:r>
          </a:p>
          <a:p>
            <a:pPr lvl="0" fontAlgn="t"/>
            <a:r>
              <a:rPr lang="ru-RU" i="1" dirty="0"/>
              <a:t>Определитель</a:t>
            </a:r>
            <a:r>
              <a:rPr lang="ru-RU" dirty="0"/>
              <a:t> — это число, которое находится по специальному алгоритму из чисел, записных в квадратной матрице. У каждого размера матрицы свой алгоритм. Для прямоугольных матриц определитель найти нельзя.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6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Квадратные матрицы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примеры квадратных матриц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7416824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65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Прямоугольные матрицы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примеры прямоугольных матриц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5400600" cy="1967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039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Как считать определитель 3-го </a:t>
            </a:r>
            <a:r>
              <a:rPr lang="ru-RU" dirty="0" smtClean="0">
                <a:solidFill>
                  <a:srgbClr val="C00000"/>
                </a:solidFill>
              </a:rPr>
              <a:t>порядка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как считать определител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6624736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307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Что это за пентаграммы?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ru-RU" dirty="0" smtClean="0"/>
              <a:t>На </a:t>
            </a:r>
            <a:r>
              <a:rPr lang="ru-RU" dirty="0"/>
              <a:t>первом рисунке мы берем три числа, лежащие на диагонали, и перемножаем их. Затем берем другие </a:t>
            </a:r>
            <a:r>
              <a:rPr lang="ru-RU" i="1" dirty="0"/>
              <a:t>тройки чисел</a:t>
            </a:r>
            <a:r>
              <a:rPr lang="ru-RU" dirty="0"/>
              <a:t>, лежащие в вершинах треугольников, и тоже перемножаем их между собой. В результате всех этих </a:t>
            </a:r>
            <a:r>
              <a:rPr lang="ru-RU" dirty="0" smtClean="0"/>
              <a:t>действий </a:t>
            </a:r>
            <a:r>
              <a:rPr lang="ru-RU" dirty="0"/>
              <a:t>мы получим три числа, которые надо сложить (поэтому внизу левой картинки стоит знак плюс).</a:t>
            </a:r>
          </a:p>
          <a:p>
            <a:pPr fontAlgn="t"/>
            <a:r>
              <a:rPr lang="ru-RU" dirty="0"/>
              <a:t>Теперь разбираемся со второй картинкой. Здесь мы снова берем и перемножаем три числа, но уже на другой диагонали. Так же мы снова берем два треугольника и перемножаем числа, стоящие в их углах (отдельно для каждого треугольника). Полученные три числа опять складываем, а результат вычитаем из первого числа (поэтому внизу справа стоит знак минус).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0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Вычислить определитель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простая матрица, для которой надо найти определитель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194421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3068960"/>
            <a:ext cx="2952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4000" dirty="0"/>
              <a:t>1 · 5 · 9 = 45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5556" y="3645024"/>
            <a:ext cx="28803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4000" dirty="0"/>
              <a:t>2 · 6 · 7 = 84;</a:t>
            </a:r>
            <a:br>
              <a:rPr lang="ru-RU" sz="4000" dirty="0"/>
            </a:br>
            <a:r>
              <a:rPr lang="ru-RU" sz="4000" dirty="0"/>
              <a:t>3 · 4 · 8 = 96.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968463"/>
            <a:ext cx="3978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sz="4000" dirty="0"/>
              <a:t>45 + 84 + 96 = 225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3073383"/>
            <a:ext cx="29498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sz="4000" dirty="0"/>
              <a:t>3 · 5 · 7 = 105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3804957"/>
            <a:ext cx="38139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4000" dirty="0"/>
              <a:t>2 · 4 · 9 = 72;</a:t>
            </a:r>
            <a:br>
              <a:rPr lang="ru-RU" sz="4000" dirty="0"/>
            </a:br>
            <a:r>
              <a:rPr lang="ru-RU" sz="4000" dirty="0"/>
              <a:t>1 · 6 · 8 = 48;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02718" y="5107114"/>
            <a:ext cx="42386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105 + 72 + 48 = 225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75856" y="1988840"/>
            <a:ext cx="33586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=225 </a:t>
            </a:r>
            <a:r>
              <a:rPr lang="ru-RU" sz="4000" dirty="0"/>
              <a:t>− 225 = 0.</a:t>
            </a:r>
          </a:p>
        </p:txBody>
      </p:sp>
    </p:spTree>
    <p:extLst>
      <p:ext uri="{BB962C8B-B14F-4D97-AF65-F5344CB8AC3E}">
        <p14:creationId xmlns:p14="http://schemas.microsoft.com/office/powerpoint/2010/main" val="153272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Вычислить определитель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матрица, определитель равен нулю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3485728" cy="185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более сложная матрица, для которой надо найти определитель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37012"/>
            <a:ext cx="3376226" cy="2124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774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Уравнение плоскости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i="1" dirty="0" err="1"/>
              <a:t>Ax</a:t>
            </a:r>
            <a:r>
              <a:rPr lang="ru-RU" sz="6000" dirty="0"/>
              <a:t> + </a:t>
            </a:r>
            <a:r>
              <a:rPr lang="ru-RU" sz="6000" i="1" dirty="0" err="1"/>
              <a:t>By</a:t>
            </a:r>
            <a:r>
              <a:rPr lang="ru-RU" sz="6000" dirty="0"/>
              <a:t> + </a:t>
            </a:r>
            <a:r>
              <a:rPr lang="ru-RU" sz="6000" i="1" dirty="0" err="1"/>
              <a:t>Cz</a:t>
            </a:r>
            <a:r>
              <a:rPr lang="ru-RU" sz="6000" dirty="0"/>
              <a:t> + </a:t>
            </a:r>
            <a:r>
              <a:rPr lang="ru-RU" sz="6000" i="1" dirty="0"/>
              <a:t>D</a:t>
            </a:r>
            <a:r>
              <a:rPr lang="ru-RU" sz="6000" dirty="0"/>
              <a:t> = </a:t>
            </a:r>
            <a:r>
              <a:rPr lang="ru-RU" sz="6000" dirty="0" smtClean="0"/>
              <a:t>0</a:t>
            </a:r>
          </a:p>
          <a:p>
            <a:pPr marL="0" indent="0">
              <a:buNone/>
            </a:pPr>
            <a:r>
              <a:rPr lang="ru-RU" sz="4000" dirty="0" smtClean="0"/>
              <a:t>Плоскость задается тремя точками</a:t>
            </a:r>
          </a:p>
          <a:p>
            <a:pPr marL="0" indent="0">
              <a:buNone/>
            </a:pPr>
            <a:r>
              <a:rPr lang="ru-RU" sz="4000" dirty="0" smtClean="0"/>
              <a:t>А(х</a:t>
            </a:r>
            <a:r>
              <a:rPr lang="ru-RU" sz="4000" baseline="-25000" dirty="0" smtClean="0"/>
              <a:t>1</a:t>
            </a:r>
            <a:r>
              <a:rPr lang="ru-RU" sz="4000" dirty="0" smtClean="0"/>
              <a:t>;у</a:t>
            </a:r>
            <a:r>
              <a:rPr lang="ru-RU" sz="4000" baseline="-25000" dirty="0" smtClean="0"/>
              <a:t>1</a:t>
            </a:r>
            <a:r>
              <a:rPr lang="ru-RU" sz="4000" dirty="0" smtClean="0"/>
              <a:t>;</a:t>
            </a:r>
            <a:r>
              <a:rPr lang="en-US" sz="4000" dirty="0" smtClean="0"/>
              <a:t>z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)</a:t>
            </a:r>
            <a:r>
              <a:rPr lang="ru-RU" sz="4000" dirty="0" smtClean="0"/>
              <a:t>   В(х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;у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;</a:t>
            </a:r>
            <a:r>
              <a:rPr lang="en-US" sz="4000" dirty="0" smtClean="0"/>
              <a:t>z</a:t>
            </a:r>
            <a:r>
              <a:rPr lang="ru-RU" sz="4000" baseline="-25000" dirty="0"/>
              <a:t>2</a:t>
            </a:r>
            <a:r>
              <a:rPr lang="en-US" sz="4000" dirty="0" smtClean="0"/>
              <a:t>)</a:t>
            </a:r>
            <a:r>
              <a:rPr lang="ru-RU" sz="4000" dirty="0" smtClean="0"/>
              <a:t>   С(х</a:t>
            </a:r>
            <a:r>
              <a:rPr lang="ru-RU" sz="4000" baseline="-25000" dirty="0" smtClean="0"/>
              <a:t>3</a:t>
            </a:r>
            <a:r>
              <a:rPr lang="ru-RU" sz="4000" dirty="0" smtClean="0"/>
              <a:t>;у</a:t>
            </a:r>
            <a:r>
              <a:rPr lang="ru-RU" sz="4000" baseline="-25000" dirty="0" smtClean="0"/>
              <a:t>3</a:t>
            </a:r>
            <a:r>
              <a:rPr lang="ru-RU" sz="4000" dirty="0" smtClean="0"/>
              <a:t>;</a:t>
            </a:r>
            <a:r>
              <a:rPr lang="en-US" sz="4000" dirty="0" smtClean="0"/>
              <a:t>z</a:t>
            </a:r>
            <a:r>
              <a:rPr lang="ru-RU" sz="4000" baseline="-25000" dirty="0"/>
              <a:t>3</a:t>
            </a:r>
            <a:r>
              <a:rPr lang="en-US" sz="4000" dirty="0" smtClean="0"/>
              <a:t>)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Т(х; у;</a:t>
            </a:r>
            <a:r>
              <a:rPr lang="en-US" sz="4000" dirty="0" smtClean="0"/>
              <a:t>z)</a:t>
            </a:r>
            <a:r>
              <a:rPr lang="ru-RU" sz="4000" dirty="0" smtClean="0"/>
              <a:t>  точка с произвольными </a:t>
            </a:r>
            <a:r>
              <a:rPr lang="ru-RU" sz="4000" dirty="0" smtClean="0"/>
              <a:t>координатами</a:t>
            </a:r>
            <a:r>
              <a:rPr lang="ru-RU" sz="4000" dirty="0" smtClean="0"/>
              <a:t>, </a:t>
            </a:r>
            <a:r>
              <a:rPr lang="ru-RU" sz="4000" dirty="0" smtClean="0"/>
              <a:t>принадлежащая этой плоскости.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endParaRPr lang="ru-RU" sz="6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8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151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Презентация PowerPoint</vt:lpstr>
      <vt:lpstr>Что такое матрица и определитель</vt:lpstr>
      <vt:lpstr>Квадратные матрицы</vt:lpstr>
      <vt:lpstr>Прямоугольные матрицы</vt:lpstr>
      <vt:lpstr>Как считать определитель 3-го порядка</vt:lpstr>
      <vt:lpstr>Что это за пентаграммы? </vt:lpstr>
      <vt:lpstr>Вычислить определитель</vt:lpstr>
      <vt:lpstr>Вычислить определитель</vt:lpstr>
      <vt:lpstr>Уравнение плоскости</vt:lpstr>
      <vt:lpstr>Проведем векторы и найдем их координаты</vt:lpstr>
      <vt:lpstr>Составляем квадратную матрицу</vt:lpstr>
      <vt:lpstr>Составить уравнение плоскости, проходящей через три точки</vt:lpstr>
      <vt:lpstr>Раскрываем определитель: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</cp:revision>
  <dcterms:created xsi:type="dcterms:W3CDTF">2015-09-21T12:23:54Z</dcterms:created>
  <dcterms:modified xsi:type="dcterms:W3CDTF">2015-09-21T13:12:28Z</dcterms:modified>
</cp:coreProperties>
</file>