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65B3A-00FF-47F4-93B2-20803091C259}" type="datetimeFigureOut">
              <a:rPr lang="ru-RU"/>
              <a:pPr>
                <a:defRPr/>
              </a:pPr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DB751-58AC-43A6-B301-BE8AD56E5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D7383-A138-4653-8A0A-D0154DC5B705}" type="datetimeFigureOut">
              <a:rPr lang="ru-RU"/>
              <a:pPr>
                <a:defRPr/>
              </a:pPr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8C505-1998-4E9C-9A19-2B633EC91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FA3E1-498E-4213-A7D2-CE7B525F1DC0}" type="datetimeFigureOut">
              <a:rPr lang="ru-RU"/>
              <a:pPr>
                <a:defRPr/>
              </a:pPr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D55B4-4B09-40A0-B977-F1A330F96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01633-1E5E-479A-83CF-1AFD36C202D9}" type="datetimeFigureOut">
              <a:rPr lang="ru-RU"/>
              <a:pPr>
                <a:defRPr/>
              </a:pPr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8E265-A3A5-4CE1-BBDB-E5C093591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52AA2-3F85-46F7-ACC2-BAF6FAD47509}" type="datetimeFigureOut">
              <a:rPr lang="ru-RU"/>
              <a:pPr>
                <a:defRPr/>
              </a:pPr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4DE1C-F006-40EC-ADB9-3DDCF5F66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BE8DA-D5CC-4C44-9B8F-D8612D8A9A1F}" type="datetimeFigureOut">
              <a:rPr lang="ru-RU"/>
              <a:pPr>
                <a:defRPr/>
              </a:pPr>
              <a:t>10.10.2015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F3F08-1A8D-4EBC-A57B-A5525044C0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9C79F-917A-426C-8CE5-EA1662895789}" type="datetimeFigureOut">
              <a:rPr lang="ru-RU"/>
              <a:pPr>
                <a:defRPr/>
              </a:pPr>
              <a:t>10.10.2015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FE873-7D5F-4ABA-8C1F-0496A7D87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B47DA-F8F0-4D86-A29B-2A9FA16A0EFD}" type="datetimeFigureOut">
              <a:rPr lang="ru-RU"/>
              <a:pPr>
                <a:defRPr/>
              </a:pPr>
              <a:t>10.10.2015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136AE-EA21-495A-991E-747D36910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5037-7633-4907-804C-C790A48E9B73}" type="datetimeFigureOut">
              <a:rPr lang="ru-RU"/>
              <a:pPr>
                <a:defRPr/>
              </a:pPr>
              <a:t>10.10.2015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3FD49-60BA-46FE-95EC-265D01DA7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4C3BE-12D8-49A9-8F0C-02513944CC28}" type="datetimeFigureOut">
              <a:rPr lang="ru-RU"/>
              <a:pPr>
                <a:defRPr/>
              </a:pPr>
              <a:t>10.10.2015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4C42-0028-4B90-82F1-09636439A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91107-0754-4EF3-8484-FC0FA505A6F9}" type="datetimeFigureOut">
              <a:rPr lang="ru-RU"/>
              <a:pPr>
                <a:defRPr/>
              </a:pPr>
              <a:t>10.10.2015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65B30-D49F-4B75-94E6-D0E99BEE3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034A67-6D1B-4773-AA87-E7B8244323F3}" type="datetimeFigureOut">
              <a:rPr lang="ru-RU"/>
              <a:pPr>
                <a:defRPr/>
              </a:pPr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6CF82E-4A4C-446E-B0C5-B9F032510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type="subTitle" idx="1"/>
          </p:nvPr>
        </p:nvSpPr>
        <p:spPr>
          <a:xfrm>
            <a:off x="900113" y="6237288"/>
            <a:ext cx="8243887" cy="620712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Подготовил: учитель информатики МБОУ «СОШ №5» Широкорадюк О.П. </a:t>
            </a:r>
          </a:p>
          <a:p>
            <a:pPr algn="r">
              <a:lnSpc>
                <a:spcPct val="80000"/>
              </a:lnSpc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</a:rPr>
              <a:t>г. Симферополь</a:t>
            </a:r>
          </a:p>
        </p:txBody>
      </p:sp>
      <p:sp>
        <p:nvSpPr>
          <p:cNvPr id="22532" name="Заголовок 3"/>
          <p:cNvSpPr>
            <a:spLocks/>
          </p:cNvSpPr>
          <p:nvPr/>
        </p:nvSpPr>
        <p:spPr bwMode="auto">
          <a:xfrm>
            <a:off x="323850" y="2349500"/>
            <a:ext cx="8496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latin typeface="Georgia" pitchFamily="18" charset="0"/>
              </a:rPr>
              <a:t>Тема урока: </a:t>
            </a:r>
            <a:br>
              <a:rPr lang="ru-RU" sz="3200" b="1">
                <a:latin typeface="Georgia" pitchFamily="18" charset="0"/>
              </a:rPr>
            </a:br>
            <a:r>
              <a:rPr lang="ru-RU" sz="3600" b="1">
                <a:solidFill>
                  <a:schemeClr val="tx2"/>
                </a:solidFill>
                <a:latin typeface="Times New Roman" pitchFamily="18" charset="0"/>
              </a:rPr>
              <a:t>Управление с обратной связью</a:t>
            </a:r>
          </a:p>
        </p:txBody>
      </p:sp>
      <p:pic>
        <p:nvPicPr>
          <p:cNvPr id="22533" name="Picture 39" descr="j030052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0"/>
            <a:ext cx="1979612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  <a:latin typeface="Georgia" pitchFamily="18" charset="0"/>
              </a:rPr>
              <a:t>Домашнее задание: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468313" y="1916113"/>
            <a:ext cx="8362950" cy="1900237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n-US" smtClean="0">
                <a:latin typeface="Times New Roman" pitchFamily="18" charset="0"/>
              </a:rPr>
              <a:t>§§</a:t>
            </a:r>
            <a:r>
              <a:rPr lang="ru-RU" smtClean="0">
                <a:latin typeface="Times New Roman" pitchFamily="18" charset="0"/>
              </a:rPr>
              <a:t> 2, 6. 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ru-RU" smtClean="0">
                <a:latin typeface="Times New Roman" pitchFamily="18" charset="0"/>
              </a:rPr>
              <a:t>ЕК ЦОР http://school-collection.edu.ru/ </a:t>
            </a:r>
          </a:p>
          <a:p>
            <a:pPr marL="609600" indent="-609600">
              <a:buFont typeface="Arial" charset="0"/>
              <a:buNone/>
            </a:pPr>
            <a:r>
              <a:rPr lang="ru-RU" smtClean="0">
                <a:latin typeface="Times New Roman" pitchFamily="18" charset="0"/>
              </a:rPr>
              <a:t>Глава 5, </a:t>
            </a:r>
            <a:r>
              <a:rPr lang="en-US" smtClean="0">
                <a:latin typeface="Times New Roman" pitchFamily="18" charset="0"/>
              </a:rPr>
              <a:t>§</a:t>
            </a:r>
            <a:r>
              <a:rPr lang="ru-RU" smtClean="0">
                <a:latin typeface="Times New Roman" pitchFamily="18" charset="0"/>
              </a:rPr>
              <a:t> 26, Задание 1</a:t>
            </a:r>
            <a:endParaRPr lang="en-US" smtClean="0">
              <a:latin typeface="Times New Roman" pitchFamily="18" charset="0"/>
            </a:endParaRPr>
          </a:p>
          <a:p>
            <a:pPr marL="609600" indent="-609600">
              <a:buFont typeface="Arial" charset="0"/>
              <a:buNone/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3"/>
          <p:cNvSpPr>
            <a:spLocks noGrp="1"/>
          </p:cNvSpPr>
          <p:nvPr>
            <p:ph type="title"/>
          </p:nvPr>
        </p:nvSpPr>
        <p:spPr>
          <a:xfrm>
            <a:off x="0" y="549275"/>
            <a:ext cx="8507413" cy="777875"/>
          </a:xfrm>
        </p:spPr>
        <p:txBody>
          <a:bodyPr/>
          <a:lstStyle/>
          <a:p>
            <a:pPr eaLnBrk="1" hangingPunct="1"/>
            <a:endParaRPr lang="ru-RU" sz="3200" b="1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24075" y="1773238"/>
            <a:ext cx="7019925" cy="15843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000" b="1" smtClean="0">
                <a:solidFill>
                  <a:srgbClr val="002060"/>
                </a:solidFill>
                <a:latin typeface="Book Antiqua" pitchFamily="18" charset="0"/>
              </a:rPr>
              <a:t>КРАСНЫЙ – ЗЕЛЕНЫЙ – ЖЕЛТЫЙ  – КРАСНЫЙ – ЗЕЛЕНЫЙ – ЖЕЛТЫЙ – КРАСНЫЙ и т.д.</a:t>
            </a:r>
          </a:p>
        </p:txBody>
      </p:sp>
      <p:sp>
        <p:nvSpPr>
          <p:cNvPr id="13315" name="Содержимое 4"/>
          <p:cNvSpPr txBox="1">
            <a:spLocks/>
          </p:cNvSpPr>
          <p:nvPr/>
        </p:nvSpPr>
        <p:spPr bwMode="auto">
          <a:xfrm>
            <a:off x="1152525" y="476250"/>
            <a:ext cx="79914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chemeClr val="bg1"/>
                </a:solidFill>
                <a:latin typeface="Times New Roman" pitchFamily="18" charset="0"/>
              </a:rPr>
              <a:t>Алгоритм работы светофора</a:t>
            </a:r>
          </a:p>
        </p:txBody>
      </p:sp>
      <p:pic>
        <p:nvPicPr>
          <p:cNvPr id="2050" name="Picture 2" descr="анимация светофор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628775"/>
            <a:ext cx="1928813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3860800"/>
            <a:ext cx="2211388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j022938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8038" y="4149725"/>
            <a:ext cx="2232025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одержимое 4"/>
          <p:cNvSpPr>
            <a:spLocks/>
          </p:cNvSpPr>
          <p:nvPr/>
        </p:nvSpPr>
        <p:spPr bwMode="auto">
          <a:xfrm>
            <a:off x="2124075" y="2708275"/>
            <a:ext cx="70199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002060"/>
                </a:solidFill>
                <a:latin typeface="Times New Roman" pitchFamily="18" charset="0"/>
              </a:rPr>
              <a:t>ПРЯМАЯ СВЯЗЬ – </a:t>
            </a:r>
            <a:r>
              <a:rPr lang="ru-RU" sz="3200" b="1">
                <a:solidFill>
                  <a:schemeClr val="hlink"/>
                </a:solidFill>
                <a:latin typeface="Times New Roman" pitchFamily="18" charset="0"/>
              </a:rPr>
              <a:t>управляющий только отдает команды</a:t>
            </a:r>
          </a:p>
        </p:txBody>
      </p:sp>
      <p:sp>
        <p:nvSpPr>
          <p:cNvPr id="13324" name="Заголовок 3"/>
          <p:cNvSpPr>
            <a:spLocks/>
          </p:cNvSpPr>
          <p:nvPr/>
        </p:nvSpPr>
        <p:spPr bwMode="auto">
          <a:xfrm>
            <a:off x="0" y="6080125"/>
            <a:ext cx="915511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ОБРАТНАЯ СВЯЗЬ – </a:t>
            </a:r>
            <a:r>
              <a:rPr lang="ru-RU" sz="2400" b="1">
                <a:solidFill>
                  <a:schemeClr val="hlink"/>
                </a:solidFill>
                <a:latin typeface="Times New Roman" pitchFamily="18" charset="0"/>
              </a:rPr>
              <a:t>это процесс передачи информации о состоянии объекта управления управляющему объекту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33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1"/>
          <p:cNvSpPr>
            <a:spLocks noChangeArrowheads="1"/>
          </p:cNvSpPr>
          <p:nvPr/>
        </p:nvSpPr>
        <p:spPr bwMode="auto">
          <a:xfrm>
            <a:off x="2700338" y="1916113"/>
            <a:ext cx="3240087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УПРАВЛЯЮЩЕЕ</a:t>
            </a:r>
          </a:p>
          <a:p>
            <a:pPr algn="ctr"/>
            <a:r>
              <a:rPr lang="ru-RU" b="1">
                <a:latin typeface="Times New Roman" pitchFamily="18" charset="0"/>
              </a:rPr>
              <a:t> </a:t>
            </a:r>
            <a:br>
              <a:rPr lang="ru-RU" b="1">
                <a:latin typeface="Times New Roman" pitchFamily="18" charset="0"/>
              </a:rPr>
            </a:br>
            <a:r>
              <a:rPr lang="ru-RU" b="1">
                <a:latin typeface="Times New Roman" pitchFamily="18" charset="0"/>
              </a:rPr>
              <a:t>ВОЗДЕЙСТВИЕ</a:t>
            </a:r>
          </a:p>
        </p:txBody>
      </p:sp>
      <p:sp>
        <p:nvSpPr>
          <p:cNvPr id="14338" name="Rectangle 20"/>
          <p:cNvSpPr>
            <a:spLocks noChangeArrowheads="1"/>
          </p:cNvSpPr>
          <p:nvPr/>
        </p:nvSpPr>
        <p:spPr bwMode="auto">
          <a:xfrm>
            <a:off x="2627313" y="3284538"/>
            <a:ext cx="3240087" cy="43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ОБРАТНАЯ СВЯЗЬ</a:t>
            </a:r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90805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bg1"/>
                </a:solidFill>
                <a:latin typeface="Times New Roman" pitchFamily="18" charset="0"/>
              </a:rPr>
              <a:t>МОДЕЛЬ УПРАВЛЕНИЯ С ОБРАТНОЙ СВЯЗЬЮ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50825" y="5661025"/>
            <a:ext cx="91440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ТАКОЙ АЛГОРИТМ НАЗЫВАЕТСЯ </a:t>
            </a:r>
            <a:r>
              <a:rPr lang="ru-RU" sz="2400" b="1" u="sng">
                <a:solidFill>
                  <a:schemeClr val="bg1"/>
                </a:solidFill>
                <a:latin typeface="Times New Roman" pitchFamily="18" charset="0"/>
              </a:rPr>
              <a:t>ЦИКЛИЧЕСКИМ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3850" y="3933825"/>
            <a:ext cx="946785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ВКЛЮЧИТЬ ТЕЛЕВИЗОР НА 1-М КАНАЛЕ</a:t>
            </a:r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ПОКА НЕ БУДЕТ НАЙДЕНА ИСКОМАЯ ПЕРЕДАЧА,</a:t>
            </a:r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ПОВТОРЯТЬ:</a:t>
            </a:r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ПЕРЕКЛЮЧИТЬ ТЕЛЕВИЗОР НА СЛЕДУЮЩИЙ КАНАЛ</a:t>
            </a:r>
            <a:endParaRPr lang="ru-RU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4342" name="Picture 11" descr="http://im4-tub-ru.yandex.net/i?id=844644462-0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39150" y="5373688"/>
            <a:ext cx="7048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Line 11"/>
          <p:cNvSpPr>
            <a:spLocks noChangeShapeType="1"/>
          </p:cNvSpPr>
          <p:nvPr/>
        </p:nvSpPr>
        <p:spPr bwMode="auto">
          <a:xfrm>
            <a:off x="2700338" y="2420938"/>
            <a:ext cx="331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14344" name="AutoShape 12"/>
          <p:cNvCxnSpPr>
            <a:cxnSpLocks noChangeShapeType="1"/>
          </p:cNvCxnSpPr>
          <p:nvPr/>
        </p:nvCxnSpPr>
        <p:spPr bwMode="auto">
          <a:xfrm rot="16200000" flipV="1">
            <a:off x="3636169" y="-388144"/>
            <a:ext cx="541338" cy="6302375"/>
          </a:xfrm>
          <a:prstGeom prst="bentConnector4">
            <a:avLst>
              <a:gd name="adj1" fmla="val -39593"/>
              <a:gd name="adj2" fmla="val 93375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755650" y="2060575"/>
            <a:ext cx="1944688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УПРАВЛЯЮЩИЙ</a:t>
            </a:r>
          </a:p>
          <a:p>
            <a:pPr algn="ctr"/>
            <a:r>
              <a:rPr lang="ru-RU" b="1">
                <a:latin typeface="Times New Roman" pitchFamily="18" charset="0"/>
              </a:rPr>
              <a:t> ОБЪЕКТ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084888" y="2133600"/>
            <a:ext cx="1944687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latin typeface="Times New Roman" pitchFamily="18" charset="0"/>
              </a:rPr>
              <a:t>УПРАВЛЯЕМЫЙ</a:t>
            </a:r>
          </a:p>
          <a:p>
            <a:pPr algn="ctr"/>
            <a:r>
              <a:rPr lang="ru-RU" b="1">
                <a:latin typeface="Times New Roman" pitchFamily="18" charset="0"/>
              </a:rPr>
              <a:t> ОБЪЕКТ</a:t>
            </a:r>
          </a:p>
        </p:txBody>
      </p:sp>
      <p:sp>
        <p:nvSpPr>
          <p:cNvPr id="14347" name="Line 19"/>
          <p:cNvSpPr>
            <a:spLocks noChangeShapeType="1"/>
          </p:cNvSpPr>
          <p:nvPr/>
        </p:nvSpPr>
        <p:spPr bwMode="auto">
          <a:xfrm flipH="1">
            <a:off x="3059113" y="3284538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68313" y="4005263"/>
            <a:ext cx="946785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ЕСЛИ НА ДОРОГЕ – 1 СКОПИЛОСЬ БОЛЬШЕ МАШИН</a:t>
            </a:r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ТО ОТКРЫТЬ ДВИЖЕНИЕ ПО ДОРОГЕ – 1  </a:t>
            </a:r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ИНАЧЕ ОТКРЫТЬ ДВИЖЕНИЕ ПО ДОРОГЕ – 2 </a:t>
            </a:r>
            <a:endParaRPr lang="ru-RU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95288" y="5661025"/>
            <a:ext cx="91440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2400" b="1">
                <a:solidFill>
                  <a:schemeClr val="bg1"/>
                </a:solidFill>
                <a:latin typeface="Times New Roman" pitchFamily="18" charset="0"/>
              </a:rPr>
              <a:t>ТАКОЙ АЛГОРИТМ НАЗЫВАЕТСЯ </a:t>
            </a:r>
            <a:r>
              <a:rPr lang="ru-RU" sz="2400" b="1" u="sng">
                <a:solidFill>
                  <a:schemeClr val="bg1"/>
                </a:solidFill>
                <a:latin typeface="Times New Roman" pitchFamily="18" charset="0"/>
              </a:rPr>
              <a:t>ВЕТВЯЩИМСЯ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bg1"/>
                </a:solidFill>
                <a:latin typeface="Times New Roman" pitchFamily="18" charset="0"/>
              </a:rPr>
              <a:t>СИСТЕМЫ С ПРОГРАММНЫМ УПРАВЛЕНИЕМ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0" y="1700213"/>
            <a:ext cx="896461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2400">
                <a:latin typeface="Times New Roman" pitchFamily="18" charset="0"/>
              </a:rPr>
              <a:t>СИСТЕМЫ, В КОТОРЫХ РОЛЬ УПРАВЛЯЮЩЕГО ОБЪЕКТА ПОРУЧАЕТСЯ КОМЬЮТЕРУ, НАЗЫВАЮТСЯ</a:t>
            </a:r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 АВТОМАТИЧЕСКИМИ СИСТЕМАМИ С ПРОГРАММНЫМ УПРАВЛЕНИЕМ</a:t>
            </a:r>
            <a:endParaRPr lang="ru-RU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3213100"/>
            <a:ext cx="8964613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2400" u="sng">
                <a:solidFill>
                  <a:schemeClr val="tx2"/>
                </a:solidFill>
                <a:latin typeface="Times New Roman" pitchFamily="18" charset="0"/>
              </a:rPr>
              <a:t>ДЛЯ ФУНКЦИОНИРОВАНИЯ ТАКОЙ СИСТЕМЫ: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179388" y="4005263"/>
            <a:ext cx="87852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lnSpc>
                <a:spcPct val="90000"/>
              </a:lnSpc>
              <a:buFontTx/>
              <a:buAutoNum type="arabicPeriod"/>
            </a:pPr>
            <a:r>
              <a:rPr lang="ru-RU" sz="2400">
                <a:latin typeface="Times New Roman" pitchFamily="18" charset="0"/>
              </a:rPr>
              <a:t>между компьютером и объектом управления должна быть обеспечена прямая и обратная связь;</a:t>
            </a:r>
          </a:p>
          <a:p>
            <a:pPr marL="342900" indent="-342900">
              <a:lnSpc>
                <a:spcPct val="90000"/>
              </a:lnSpc>
              <a:buFontTx/>
              <a:buAutoNum type="arabicPeriod"/>
            </a:pPr>
            <a:r>
              <a:rPr lang="ru-RU" sz="2400">
                <a:latin typeface="Times New Roman" pitchFamily="18" charset="0"/>
              </a:rPr>
              <a:t>в память компьютера должна быть заложена программа управления;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843213" y="5229225"/>
            <a:ext cx="6049962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42950" lvl="1" indent="-285750" algn="dist">
              <a:lnSpc>
                <a:spcPct val="120000"/>
              </a:lnSpc>
            </a:pPr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Такой способ управления называется </a:t>
            </a:r>
          </a:p>
          <a:p>
            <a:pPr marL="742950" lvl="1" indent="-285750" algn="dist">
              <a:lnSpc>
                <a:spcPct val="120000"/>
              </a:lnSpc>
            </a:pPr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ПРОГРАММНЫМ УПРАВЛЕНИЕМ</a:t>
            </a:r>
          </a:p>
        </p:txBody>
      </p:sp>
      <p:pic>
        <p:nvPicPr>
          <p:cNvPr id="15366" name="Picture 39" descr="j030052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692150"/>
            <a:ext cx="9525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9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3412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bg1"/>
                </a:solidFill>
              </a:rPr>
              <a:t>Циклический алгоритм</a:t>
            </a:r>
          </a:p>
        </p:txBody>
      </p:sp>
      <p:sp>
        <p:nvSpPr>
          <p:cNvPr id="3" name="Заголовок 1"/>
          <p:cNvSpPr>
            <a:spLocks/>
          </p:cNvSpPr>
          <p:nvPr/>
        </p:nvSpPr>
        <p:spPr bwMode="auto">
          <a:xfrm>
            <a:off x="323850" y="1844675"/>
            <a:ext cx="7704138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b="1">
                <a:latin typeface="Times New Roman" pitchFamily="18" charset="0"/>
              </a:rPr>
              <a:t>пока </a:t>
            </a:r>
            <a:r>
              <a:rPr lang="ru-RU" sz="4000">
                <a:latin typeface="Times New Roman" pitchFamily="18" charset="0"/>
              </a:rPr>
              <a:t>впереди не край</a:t>
            </a:r>
            <a:r>
              <a:rPr lang="ru-RU" sz="4000" b="1">
                <a:latin typeface="Times New Roman" pitchFamily="18" charset="0"/>
              </a:rPr>
              <a:t> повторять</a:t>
            </a:r>
            <a:br>
              <a:rPr lang="ru-RU" sz="4000" b="1">
                <a:latin typeface="Times New Roman" pitchFamily="18" charset="0"/>
              </a:rPr>
            </a:br>
            <a:r>
              <a:rPr lang="ru-RU" sz="4000" b="1">
                <a:latin typeface="Times New Roman" pitchFamily="18" charset="0"/>
              </a:rPr>
              <a:t>нц</a:t>
            </a:r>
            <a:br>
              <a:rPr lang="ru-RU" sz="4000" b="1">
                <a:latin typeface="Times New Roman" pitchFamily="18" charset="0"/>
              </a:rPr>
            </a:br>
            <a:r>
              <a:rPr lang="ru-RU" sz="4000" b="1">
                <a:latin typeface="Times New Roman" pitchFamily="18" charset="0"/>
              </a:rPr>
              <a:t>  шаг</a:t>
            </a:r>
            <a:br>
              <a:rPr lang="ru-RU" sz="4000" b="1">
                <a:latin typeface="Times New Roman" pitchFamily="18" charset="0"/>
              </a:rPr>
            </a:br>
            <a:r>
              <a:rPr lang="ru-RU" sz="4000" b="1">
                <a:latin typeface="Times New Roman" pitchFamily="18" charset="0"/>
              </a:rPr>
              <a:t>кц</a:t>
            </a:r>
            <a:br>
              <a:rPr lang="ru-RU" sz="4000" b="1">
                <a:latin typeface="Times New Roman" pitchFamily="18" charset="0"/>
              </a:rPr>
            </a:br>
            <a:endParaRPr lang="ru-RU" sz="4000" b="1">
              <a:latin typeface="Times New Roman" pitchFamily="18" charset="0"/>
            </a:endParaRPr>
          </a:p>
        </p:txBody>
      </p:sp>
      <p:sp>
        <p:nvSpPr>
          <p:cNvPr id="4" name="Заголовок 1"/>
          <p:cNvSpPr>
            <a:spLocks/>
          </p:cNvSpPr>
          <p:nvPr/>
        </p:nvSpPr>
        <p:spPr bwMode="auto">
          <a:xfrm>
            <a:off x="1798638" y="2420938"/>
            <a:ext cx="73453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>
                <a:solidFill>
                  <a:schemeClr val="tx2"/>
                </a:solidFill>
                <a:latin typeface="Times New Roman" pitchFamily="18" charset="0"/>
              </a:rPr>
              <a:t>Формат команды цикла следующий:</a:t>
            </a:r>
          </a:p>
        </p:txBody>
      </p:sp>
      <p:sp>
        <p:nvSpPr>
          <p:cNvPr id="5" name="Заголовок 1"/>
          <p:cNvSpPr>
            <a:spLocks/>
          </p:cNvSpPr>
          <p:nvPr/>
        </p:nvSpPr>
        <p:spPr bwMode="auto">
          <a:xfrm>
            <a:off x="1187450" y="4221163"/>
            <a:ext cx="770413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4000" b="1">
                <a:latin typeface="Times New Roman" pitchFamily="18" charset="0"/>
              </a:rPr>
              <a:t>пока </a:t>
            </a:r>
            <a:r>
              <a:rPr lang="en-US" sz="4000">
                <a:latin typeface="Times New Roman" pitchFamily="18" charset="0"/>
              </a:rPr>
              <a:t>&lt;</a:t>
            </a:r>
            <a:r>
              <a:rPr lang="ru-RU" sz="4000">
                <a:latin typeface="Times New Roman" pitchFamily="18" charset="0"/>
              </a:rPr>
              <a:t>условие</a:t>
            </a:r>
            <a:r>
              <a:rPr lang="en-US" sz="4000">
                <a:latin typeface="Times New Roman" pitchFamily="18" charset="0"/>
              </a:rPr>
              <a:t>&gt;</a:t>
            </a:r>
            <a:r>
              <a:rPr lang="ru-RU" sz="4000" b="1">
                <a:latin typeface="Times New Roman" pitchFamily="18" charset="0"/>
              </a:rPr>
              <a:t> повторять</a:t>
            </a:r>
            <a:br>
              <a:rPr lang="ru-RU" sz="4000" b="1">
                <a:latin typeface="Times New Roman" pitchFamily="18" charset="0"/>
              </a:rPr>
            </a:br>
            <a:r>
              <a:rPr lang="ru-RU" sz="4000" b="1">
                <a:latin typeface="Times New Roman" pitchFamily="18" charset="0"/>
              </a:rPr>
              <a:t>нц</a:t>
            </a:r>
            <a:br>
              <a:rPr lang="ru-RU" sz="4000" b="1">
                <a:latin typeface="Times New Roman" pitchFamily="18" charset="0"/>
              </a:rPr>
            </a:br>
            <a:r>
              <a:rPr lang="ru-RU" sz="4000" b="1">
                <a:latin typeface="Times New Roman" pitchFamily="18" charset="0"/>
              </a:rPr>
              <a:t>  </a:t>
            </a:r>
            <a:r>
              <a:rPr lang="en-US" sz="4000">
                <a:latin typeface="Times New Roman" pitchFamily="18" charset="0"/>
              </a:rPr>
              <a:t>&lt;</a:t>
            </a:r>
            <a:r>
              <a:rPr lang="ru-RU" sz="4000">
                <a:latin typeface="Times New Roman" pitchFamily="18" charset="0"/>
              </a:rPr>
              <a:t>тело цикла</a:t>
            </a:r>
            <a:r>
              <a:rPr lang="en-US" sz="4000">
                <a:latin typeface="Times New Roman" pitchFamily="18" charset="0"/>
              </a:rPr>
              <a:t>&gt;</a:t>
            </a:r>
            <a:r>
              <a:rPr lang="ru-RU" sz="4000">
                <a:latin typeface="Times New Roman" pitchFamily="18" charset="0"/>
              </a:rPr>
              <a:t/>
            </a:r>
            <a:br>
              <a:rPr lang="ru-RU" sz="4000">
                <a:latin typeface="Times New Roman" pitchFamily="18" charset="0"/>
              </a:rPr>
            </a:br>
            <a:r>
              <a:rPr lang="ru-RU" sz="4000" b="1">
                <a:latin typeface="Times New Roman" pitchFamily="18" charset="0"/>
              </a:rPr>
              <a:t>кц</a:t>
            </a:r>
            <a:br>
              <a:rPr lang="ru-RU" sz="4000" b="1">
                <a:latin typeface="Times New Roman" pitchFamily="18" charset="0"/>
              </a:rPr>
            </a:br>
            <a:endParaRPr lang="ru-RU" sz="4000" b="1">
              <a:latin typeface="Times New Roman" pitchFamily="18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3635375" y="836613"/>
            <a:ext cx="936625" cy="100806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639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7567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5651500" y="1484313"/>
            <a:ext cx="2233613" cy="3817937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latin typeface="Times New Roman" pitchFamily="18" charset="0"/>
              </a:rPr>
              <a:t>программа</a:t>
            </a:r>
            <a:r>
              <a:rPr lang="ru-RU">
                <a:latin typeface="Times New Roman" pitchFamily="18" charset="0"/>
              </a:rPr>
              <a:t> Рамка</a:t>
            </a:r>
          </a:p>
          <a:p>
            <a:r>
              <a:rPr lang="ru-RU" b="1">
                <a:latin typeface="Times New Roman" pitchFamily="18" charset="0"/>
              </a:rPr>
              <a:t>нач</a:t>
            </a:r>
          </a:p>
          <a:p>
            <a:r>
              <a:rPr lang="ru-RU" b="1">
                <a:latin typeface="Times New Roman" pitchFamily="18" charset="0"/>
              </a:rPr>
              <a:t>  поворот</a:t>
            </a:r>
          </a:p>
          <a:p>
            <a:r>
              <a:rPr lang="ru-RU" b="1">
                <a:latin typeface="Times New Roman" pitchFamily="18" charset="0"/>
              </a:rPr>
              <a:t>  поворот</a:t>
            </a:r>
          </a:p>
          <a:p>
            <a:r>
              <a:rPr lang="ru-RU" b="1">
                <a:latin typeface="Times New Roman" pitchFamily="18" charset="0"/>
              </a:rPr>
              <a:t>  поворот</a:t>
            </a:r>
            <a:r>
              <a:rPr lang="ru-RU">
                <a:latin typeface="Times New Roman" pitchFamily="18" charset="0"/>
              </a:rPr>
              <a:t> </a:t>
            </a:r>
          </a:p>
          <a:p>
            <a:r>
              <a:rPr lang="ru-RU">
                <a:latin typeface="Times New Roman" pitchFamily="18" charset="0"/>
              </a:rPr>
              <a:t>  </a:t>
            </a:r>
            <a:r>
              <a:rPr lang="ru-RU" b="1">
                <a:latin typeface="Times New Roman" pitchFamily="18" charset="0"/>
              </a:rPr>
              <a:t>делай</a:t>
            </a:r>
            <a:r>
              <a:rPr lang="ru-RU">
                <a:latin typeface="Times New Roman" pitchFamily="18" charset="0"/>
              </a:rPr>
              <a:t> ЛИНИЯ</a:t>
            </a:r>
          </a:p>
          <a:p>
            <a:r>
              <a:rPr lang="ru-RU" b="1">
                <a:latin typeface="Times New Roman" pitchFamily="18" charset="0"/>
              </a:rPr>
              <a:t>  поворот</a:t>
            </a:r>
          </a:p>
          <a:p>
            <a:r>
              <a:rPr lang="ru-RU">
                <a:latin typeface="Times New Roman" pitchFamily="18" charset="0"/>
              </a:rPr>
              <a:t>  </a:t>
            </a:r>
            <a:r>
              <a:rPr lang="ru-RU" b="1">
                <a:latin typeface="Times New Roman" pitchFamily="18" charset="0"/>
              </a:rPr>
              <a:t>делай</a:t>
            </a:r>
            <a:r>
              <a:rPr lang="ru-RU">
                <a:latin typeface="Times New Roman" pitchFamily="18" charset="0"/>
              </a:rPr>
              <a:t> ЛИНИЯ</a:t>
            </a:r>
          </a:p>
          <a:p>
            <a:r>
              <a:rPr lang="ru-RU">
                <a:latin typeface="Times New Roman" pitchFamily="18" charset="0"/>
              </a:rPr>
              <a:t>  </a:t>
            </a:r>
            <a:r>
              <a:rPr lang="ru-RU" b="1">
                <a:latin typeface="Times New Roman" pitchFamily="18" charset="0"/>
              </a:rPr>
              <a:t>поворот</a:t>
            </a:r>
          </a:p>
          <a:p>
            <a:r>
              <a:rPr lang="ru-RU">
                <a:latin typeface="Times New Roman" pitchFamily="18" charset="0"/>
              </a:rPr>
              <a:t>  </a:t>
            </a:r>
            <a:r>
              <a:rPr lang="ru-RU" b="1">
                <a:latin typeface="Times New Roman" pitchFamily="18" charset="0"/>
              </a:rPr>
              <a:t>делай</a:t>
            </a:r>
            <a:r>
              <a:rPr lang="ru-RU">
                <a:latin typeface="Times New Roman" pitchFamily="18" charset="0"/>
              </a:rPr>
              <a:t> ЛИНИЯ</a:t>
            </a:r>
          </a:p>
          <a:p>
            <a:r>
              <a:rPr lang="ru-RU" b="1">
                <a:latin typeface="Times New Roman" pitchFamily="18" charset="0"/>
              </a:rPr>
              <a:t>  поворот</a:t>
            </a:r>
          </a:p>
          <a:p>
            <a:r>
              <a:rPr lang="ru-RU">
                <a:latin typeface="Times New Roman" pitchFamily="18" charset="0"/>
              </a:rPr>
              <a:t>  </a:t>
            </a:r>
            <a:r>
              <a:rPr lang="ru-RU" b="1">
                <a:latin typeface="Times New Roman" pitchFamily="18" charset="0"/>
              </a:rPr>
              <a:t>делай</a:t>
            </a:r>
            <a:r>
              <a:rPr lang="ru-RU">
                <a:latin typeface="Times New Roman" pitchFamily="18" charset="0"/>
              </a:rPr>
              <a:t> ЛИНИЯ</a:t>
            </a:r>
          </a:p>
          <a:p>
            <a:r>
              <a:rPr lang="ru-RU" b="1">
                <a:latin typeface="Times New Roman" pitchFamily="18" charset="0"/>
              </a:rPr>
              <a:t>кон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4643438" y="2133600"/>
            <a:ext cx="3960812" cy="23749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b="1">
                <a:latin typeface="Times New Roman" pitchFamily="18" charset="0"/>
              </a:rPr>
              <a:t>процедура</a:t>
            </a:r>
            <a:r>
              <a:rPr lang="ru-RU">
                <a:latin typeface="Times New Roman" pitchFamily="18" charset="0"/>
              </a:rPr>
              <a:t> ЛИНИЯ</a:t>
            </a:r>
          </a:p>
          <a:p>
            <a:r>
              <a:rPr lang="ru-RU" b="1">
                <a:latin typeface="Times New Roman" pitchFamily="18" charset="0"/>
              </a:rPr>
              <a:t>нач</a:t>
            </a:r>
          </a:p>
          <a:p>
            <a:r>
              <a:rPr lang="ru-RU" b="1">
                <a:latin typeface="Times New Roman" pitchFamily="18" charset="0"/>
              </a:rPr>
              <a:t>  пока </a:t>
            </a:r>
            <a:r>
              <a:rPr lang="ru-RU">
                <a:latin typeface="Times New Roman" pitchFamily="18" charset="0"/>
              </a:rPr>
              <a:t>впереди не стена </a:t>
            </a:r>
            <a:r>
              <a:rPr lang="ru-RU" b="1">
                <a:latin typeface="Times New Roman" pitchFamily="18" charset="0"/>
              </a:rPr>
              <a:t>повторять</a:t>
            </a:r>
          </a:p>
          <a:p>
            <a:r>
              <a:rPr lang="ru-RU" b="1">
                <a:latin typeface="Times New Roman" pitchFamily="18" charset="0"/>
              </a:rPr>
              <a:t>  нц</a:t>
            </a:r>
          </a:p>
          <a:p>
            <a:r>
              <a:rPr lang="ru-RU" b="1">
                <a:latin typeface="Times New Roman" pitchFamily="18" charset="0"/>
              </a:rPr>
              <a:t>     шаг</a:t>
            </a:r>
          </a:p>
          <a:p>
            <a:r>
              <a:rPr lang="ru-RU" b="1">
                <a:latin typeface="Times New Roman" pitchFamily="18" charset="0"/>
              </a:rPr>
              <a:t>  кц</a:t>
            </a:r>
            <a:endParaRPr lang="ru-RU">
              <a:latin typeface="Times New Roman" pitchFamily="18" charset="0"/>
            </a:endParaRPr>
          </a:p>
          <a:p>
            <a:r>
              <a:rPr lang="ru-RU" b="1">
                <a:latin typeface="Times New Roman" pitchFamily="18" charset="0"/>
              </a:rPr>
              <a:t>кон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 animBg="1"/>
      <p:bldP spid="174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706438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bg1"/>
                </a:solidFill>
                <a:latin typeface="Times New Roman" pitchFamily="18" charset="0"/>
              </a:rPr>
              <a:t>БЛОК-СХЕМЫ АЛГОРИТМА</a:t>
            </a:r>
          </a:p>
        </p:txBody>
      </p:sp>
      <p:sp>
        <p:nvSpPr>
          <p:cNvPr id="18434" name="Oval 6"/>
          <p:cNvSpPr>
            <a:spLocks noChangeArrowheads="1"/>
          </p:cNvSpPr>
          <p:nvPr/>
        </p:nvSpPr>
        <p:spPr bwMode="auto">
          <a:xfrm>
            <a:off x="179388" y="1773238"/>
            <a:ext cx="2232025" cy="7905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Заголовок 1"/>
          <p:cNvSpPr>
            <a:spLocks/>
          </p:cNvSpPr>
          <p:nvPr/>
        </p:nvSpPr>
        <p:spPr bwMode="auto">
          <a:xfrm>
            <a:off x="2555875" y="1844675"/>
            <a:ext cx="63373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Конец или начало алгоритма</a:t>
            </a:r>
          </a:p>
        </p:txBody>
      </p:sp>
      <p:sp>
        <p:nvSpPr>
          <p:cNvPr id="18436" name="Rectangle 9"/>
          <p:cNvSpPr>
            <a:spLocks noChangeArrowheads="1"/>
          </p:cNvSpPr>
          <p:nvPr/>
        </p:nvSpPr>
        <p:spPr bwMode="auto">
          <a:xfrm>
            <a:off x="323850" y="2781300"/>
            <a:ext cx="2160588" cy="792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Заголовок 1"/>
          <p:cNvSpPr>
            <a:spLocks/>
          </p:cNvSpPr>
          <p:nvPr/>
        </p:nvSpPr>
        <p:spPr bwMode="auto">
          <a:xfrm>
            <a:off x="2484438" y="2781300"/>
            <a:ext cx="711358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Простая команда</a:t>
            </a:r>
          </a:p>
        </p:txBody>
      </p:sp>
      <p:sp>
        <p:nvSpPr>
          <p:cNvPr id="18438" name="Rectangle 11"/>
          <p:cNvSpPr>
            <a:spLocks noChangeArrowheads="1"/>
          </p:cNvSpPr>
          <p:nvPr/>
        </p:nvSpPr>
        <p:spPr bwMode="auto">
          <a:xfrm>
            <a:off x="323850" y="3860800"/>
            <a:ext cx="2160588" cy="792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Line 12"/>
          <p:cNvSpPr>
            <a:spLocks noChangeShapeType="1"/>
          </p:cNvSpPr>
          <p:nvPr/>
        </p:nvSpPr>
        <p:spPr bwMode="auto">
          <a:xfrm>
            <a:off x="611188" y="3860800"/>
            <a:ext cx="0" cy="792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13"/>
          <p:cNvSpPr>
            <a:spLocks noChangeShapeType="1"/>
          </p:cNvSpPr>
          <p:nvPr/>
        </p:nvSpPr>
        <p:spPr bwMode="auto">
          <a:xfrm>
            <a:off x="2195513" y="3860800"/>
            <a:ext cx="0" cy="792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Заголовок 1"/>
          <p:cNvSpPr>
            <a:spLocks/>
          </p:cNvSpPr>
          <p:nvPr/>
        </p:nvSpPr>
        <p:spPr bwMode="auto">
          <a:xfrm>
            <a:off x="2627313" y="3860800"/>
            <a:ext cx="711358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Обращение к вспомогательному алгоритму</a:t>
            </a:r>
          </a:p>
        </p:txBody>
      </p:sp>
      <p:sp>
        <p:nvSpPr>
          <p:cNvPr id="18442" name="AutoShape 15"/>
          <p:cNvSpPr>
            <a:spLocks noChangeArrowheads="1"/>
          </p:cNvSpPr>
          <p:nvPr/>
        </p:nvSpPr>
        <p:spPr bwMode="auto">
          <a:xfrm>
            <a:off x="0" y="4941888"/>
            <a:ext cx="2663825" cy="1295400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Заголовок 1"/>
          <p:cNvSpPr>
            <a:spLocks/>
          </p:cNvSpPr>
          <p:nvPr/>
        </p:nvSpPr>
        <p:spPr bwMode="auto">
          <a:xfrm>
            <a:off x="2771775" y="5084763"/>
            <a:ext cx="711358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Проверка условия</a:t>
            </a:r>
          </a:p>
        </p:txBody>
      </p:sp>
      <p:sp>
        <p:nvSpPr>
          <p:cNvPr id="18444" name="Oval 17"/>
          <p:cNvSpPr>
            <a:spLocks noChangeArrowheads="1"/>
          </p:cNvSpPr>
          <p:nvPr/>
        </p:nvSpPr>
        <p:spPr bwMode="auto">
          <a:xfrm>
            <a:off x="179388" y="1773238"/>
            <a:ext cx="2232025" cy="7905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Заголовок 1"/>
          <p:cNvSpPr>
            <a:spLocks/>
          </p:cNvSpPr>
          <p:nvPr/>
        </p:nvSpPr>
        <p:spPr bwMode="auto">
          <a:xfrm>
            <a:off x="2555875" y="1844675"/>
            <a:ext cx="63373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Конец или начало алгоритма</a:t>
            </a:r>
          </a:p>
        </p:txBody>
      </p:sp>
      <p:sp>
        <p:nvSpPr>
          <p:cNvPr id="18446" name="Rectangle 19"/>
          <p:cNvSpPr>
            <a:spLocks noChangeArrowheads="1"/>
          </p:cNvSpPr>
          <p:nvPr/>
        </p:nvSpPr>
        <p:spPr bwMode="auto">
          <a:xfrm>
            <a:off x="323850" y="2781300"/>
            <a:ext cx="2160588" cy="792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7" name="Заголовок 1"/>
          <p:cNvSpPr>
            <a:spLocks/>
          </p:cNvSpPr>
          <p:nvPr/>
        </p:nvSpPr>
        <p:spPr bwMode="auto">
          <a:xfrm>
            <a:off x="2484438" y="2781300"/>
            <a:ext cx="711358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Простая команда</a:t>
            </a:r>
          </a:p>
        </p:txBody>
      </p:sp>
      <p:sp>
        <p:nvSpPr>
          <p:cNvPr id="18448" name="Rectangle 21"/>
          <p:cNvSpPr>
            <a:spLocks noChangeArrowheads="1"/>
          </p:cNvSpPr>
          <p:nvPr/>
        </p:nvSpPr>
        <p:spPr bwMode="auto">
          <a:xfrm>
            <a:off x="323850" y="3860800"/>
            <a:ext cx="2160588" cy="792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9" name="Line 22"/>
          <p:cNvSpPr>
            <a:spLocks noChangeShapeType="1"/>
          </p:cNvSpPr>
          <p:nvPr/>
        </p:nvSpPr>
        <p:spPr bwMode="auto">
          <a:xfrm>
            <a:off x="611188" y="3860800"/>
            <a:ext cx="0" cy="792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0" name="Line 23"/>
          <p:cNvSpPr>
            <a:spLocks noChangeShapeType="1"/>
          </p:cNvSpPr>
          <p:nvPr/>
        </p:nvSpPr>
        <p:spPr bwMode="auto">
          <a:xfrm>
            <a:off x="2195513" y="3860800"/>
            <a:ext cx="0" cy="792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1" name="Заголовок 1"/>
          <p:cNvSpPr>
            <a:spLocks/>
          </p:cNvSpPr>
          <p:nvPr/>
        </p:nvSpPr>
        <p:spPr bwMode="auto">
          <a:xfrm>
            <a:off x="2627313" y="3860800"/>
            <a:ext cx="711358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Обращение к вспомогательному алгоритму</a:t>
            </a:r>
          </a:p>
        </p:txBody>
      </p:sp>
      <p:sp>
        <p:nvSpPr>
          <p:cNvPr id="18452" name="Oval 25"/>
          <p:cNvSpPr>
            <a:spLocks noChangeArrowheads="1"/>
          </p:cNvSpPr>
          <p:nvPr/>
        </p:nvSpPr>
        <p:spPr bwMode="auto">
          <a:xfrm>
            <a:off x="179388" y="1773238"/>
            <a:ext cx="2232025" cy="7905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3" name="Заголовок 1"/>
          <p:cNvSpPr>
            <a:spLocks/>
          </p:cNvSpPr>
          <p:nvPr/>
        </p:nvSpPr>
        <p:spPr bwMode="auto">
          <a:xfrm>
            <a:off x="2555875" y="1844675"/>
            <a:ext cx="63373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Конец или начало алгоритма</a:t>
            </a:r>
          </a:p>
        </p:txBody>
      </p:sp>
      <p:sp>
        <p:nvSpPr>
          <p:cNvPr id="18454" name="Rectangle 27"/>
          <p:cNvSpPr>
            <a:spLocks noChangeArrowheads="1"/>
          </p:cNvSpPr>
          <p:nvPr/>
        </p:nvSpPr>
        <p:spPr bwMode="auto">
          <a:xfrm>
            <a:off x="323850" y="2781300"/>
            <a:ext cx="2160588" cy="792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5" name="Заголовок 1"/>
          <p:cNvSpPr>
            <a:spLocks/>
          </p:cNvSpPr>
          <p:nvPr/>
        </p:nvSpPr>
        <p:spPr bwMode="auto">
          <a:xfrm>
            <a:off x="2484438" y="2781300"/>
            <a:ext cx="711358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Простая команда</a:t>
            </a:r>
          </a:p>
        </p:txBody>
      </p:sp>
      <p:sp>
        <p:nvSpPr>
          <p:cNvPr id="18456" name="Rectangle 29"/>
          <p:cNvSpPr>
            <a:spLocks noChangeArrowheads="1"/>
          </p:cNvSpPr>
          <p:nvPr/>
        </p:nvSpPr>
        <p:spPr bwMode="auto">
          <a:xfrm>
            <a:off x="323850" y="3860800"/>
            <a:ext cx="2160588" cy="792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7" name="Line 30"/>
          <p:cNvSpPr>
            <a:spLocks noChangeShapeType="1"/>
          </p:cNvSpPr>
          <p:nvPr/>
        </p:nvSpPr>
        <p:spPr bwMode="auto">
          <a:xfrm>
            <a:off x="611188" y="3860800"/>
            <a:ext cx="0" cy="792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8" name="Line 31"/>
          <p:cNvSpPr>
            <a:spLocks noChangeShapeType="1"/>
          </p:cNvSpPr>
          <p:nvPr/>
        </p:nvSpPr>
        <p:spPr bwMode="auto">
          <a:xfrm>
            <a:off x="2195513" y="3860800"/>
            <a:ext cx="0" cy="792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59" name="Заголовок 1"/>
          <p:cNvSpPr>
            <a:spLocks/>
          </p:cNvSpPr>
          <p:nvPr/>
        </p:nvSpPr>
        <p:spPr bwMode="auto">
          <a:xfrm>
            <a:off x="2771775" y="5084763"/>
            <a:ext cx="711358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Проверка условия</a:t>
            </a:r>
          </a:p>
        </p:txBody>
      </p:sp>
      <p:sp>
        <p:nvSpPr>
          <p:cNvPr id="18460" name="Заголовок 1"/>
          <p:cNvSpPr>
            <a:spLocks/>
          </p:cNvSpPr>
          <p:nvPr/>
        </p:nvSpPr>
        <p:spPr bwMode="auto">
          <a:xfrm>
            <a:off x="2627313" y="3860800"/>
            <a:ext cx="711358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Обращение к вспомогательному алгоритму</a:t>
            </a:r>
          </a:p>
        </p:txBody>
      </p:sp>
      <p:sp>
        <p:nvSpPr>
          <p:cNvPr id="18461" name="Oval 34"/>
          <p:cNvSpPr>
            <a:spLocks noChangeArrowheads="1"/>
          </p:cNvSpPr>
          <p:nvPr/>
        </p:nvSpPr>
        <p:spPr bwMode="auto">
          <a:xfrm>
            <a:off x="179388" y="1773238"/>
            <a:ext cx="2232025" cy="7905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2" name="Заголовок 1"/>
          <p:cNvSpPr>
            <a:spLocks/>
          </p:cNvSpPr>
          <p:nvPr/>
        </p:nvSpPr>
        <p:spPr bwMode="auto">
          <a:xfrm>
            <a:off x="2555875" y="1844675"/>
            <a:ext cx="63373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Конец или начало алгоритма</a:t>
            </a:r>
          </a:p>
        </p:txBody>
      </p:sp>
      <p:sp>
        <p:nvSpPr>
          <p:cNvPr id="18463" name="Rectangle 36"/>
          <p:cNvSpPr>
            <a:spLocks noChangeArrowheads="1"/>
          </p:cNvSpPr>
          <p:nvPr/>
        </p:nvSpPr>
        <p:spPr bwMode="auto">
          <a:xfrm>
            <a:off x="323850" y="2781300"/>
            <a:ext cx="2160588" cy="792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4" name="Заголовок 1"/>
          <p:cNvSpPr>
            <a:spLocks/>
          </p:cNvSpPr>
          <p:nvPr/>
        </p:nvSpPr>
        <p:spPr bwMode="auto">
          <a:xfrm>
            <a:off x="2484438" y="2781300"/>
            <a:ext cx="711358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600">
                <a:solidFill>
                  <a:schemeClr val="tx2"/>
                </a:solidFill>
                <a:latin typeface="Times New Roman" pitchFamily="18" charset="0"/>
              </a:rPr>
              <a:t>Простая команда</a:t>
            </a:r>
          </a:p>
        </p:txBody>
      </p:sp>
      <p:sp>
        <p:nvSpPr>
          <p:cNvPr id="18465" name="Rectangle 38"/>
          <p:cNvSpPr>
            <a:spLocks noChangeArrowheads="1"/>
          </p:cNvSpPr>
          <p:nvPr/>
        </p:nvSpPr>
        <p:spPr bwMode="auto">
          <a:xfrm>
            <a:off x="323850" y="3860800"/>
            <a:ext cx="2160588" cy="792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6" name="Line 39"/>
          <p:cNvSpPr>
            <a:spLocks noChangeShapeType="1"/>
          </p:cNvSpPr>
          <p:nvPr/>
        </p:nvSpPr>
        <p:spPr bwMode="auto">
          <a:xfrm>
            <a:off x="611188" y="3860800"/>
            <a:ext cx="0" cy="792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67" name="Line 40"/>
          <p:cNvSpPr>
            <a:spLocks noChangeShapeType="1"/>
          </p:cNvSpPr>
          <p:nvPr/>
        </p:nvSpPr>
        <p:spPr bwMode="auto">
          <a:xfrm>
            <a:off x="2195513" y="3860800"/>
            <a:ext cx="0" cy="792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8468" name="Group 51"/>
          <p:cNvGrpSpPr>
            <a:grpSpLocks/>
          </p:cNvGrpSpPr>
          <p:nvPr/>
        </p:nvGrpSpPr>
        <p:grpSpPr bwMode="auto">
          <a:xfrm>
            <a:off x="0" y="1773238"/>
            <a:ext cx="9885363" cy="4464050"/>
            <a:chOff x="0" y="1117"/>
            <a:chExt cx="6227" cy="2812"/>
          </a:xfrm>
        </p:grpSpPr>
        <p:sp>
          <p:nvSpPr>
            <p:cNvPr id="18469" name="AutoShape 41"/>
            <p:cNvSpPr>
              <a:spLocks noChangeArrowheads="1"/>
            </p:cNvSpPr>
            <p:nvPr/>
          </p:nvSpPr>
          <p:spPr bwMode="auto">
            <a:xfrm>
              <a:off x="0" y="3113"/>
              <a:ext cx="1678" cy="816"/>
            </a:xfrm>
            <a:prstGeom prst="diamond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0" name="Заголовок 1"/>
            <p:cNvSpPr>
              <a:spLocks/>
            </p:cNvSpPr>
            <p:nvPr/>
          </p:nvSpPr>
          <p:spPr bwMode="auto">
            <a:xfrm>
              <a:off x="1746" y="3203"/>
              <a:ext cx="4481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3600">
                  <a:solidFill>
                    <a:schemeClr val="tx2"/>
                  </a:solidFill>
                  <a:latin typeface="Times New Roman" pitchFamily="18" charset="0"/>
                </a:rPr>
                <a:t>Проверка условия</a:t>
              </a:r>
            </a:p>
          </p:txBody>
        </p:sp>
        <p:sp>
          <p:nvSpPr>
            <p:cNvPr id="18471" name="Заголовок 1"/>
            <p:cNvSpPr>
              <a:spLocks/>
            </p:cNvSpPr>
            <p:nvPr/>
          </p:nvSpPr>
          <p:spPr bwMode="auto">
            <a:xfrm>
              <a:off x="1655" y="2432"/>
              <a:ext cx="4481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3600">
                  <a:solidFill>
                    <a:schemeClr val="tx2"/>
                  </a:solidFill>
                  <a:latin typeface="Times New Roman" pitchFamily="18" charset="0"/>
                </a:rPr>
                <a:t>Обращение к вспомогательному алгоритму</a:t>
              </a:r>
            </a:p>
          </p:txBody>
        </p:sp>
        <p:sp>
          <p:nvSpPr>
            <p:cNvPr id="18472" name="Oval 44"/>
            <p:cNvSpPr>
              <a:spLocks noChangeArrowheads="1"/>
            </p:cNvSpPr>
            <p:nvPr/>
          </p:nvSpPr>
          <p:spPr bwMode="auto">
            <a:xfrm>
              <a:off x="113" y="1117"/>
              <a:ext cx="1406" cy="49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3" name="Заголовок 1"/>
            <p:cNvSpPr>
              <a:spLocks/>
            </p:cNvSpPr>
            <p:nvPr/>
          </p:nvSpPr>
          <p:spPr bwMode="auto">
            <a:xfrm>
              <a:off x="1610" y="1162"/>
              <a:ext cx="3992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3600">
                  <a:solidFill>
                    <a:schemeClr val="tx2"/>
                  </a:solidFill>
                  <a:latin typeface="Times New Roman" pitchFamily="18" charset="0"/>
                </a:rPr>
                <a:t>Конец или начало алгоритма</a:t>
              </a:r>
            </a:p>
          </p:txBody>
        </p:sp>
        <p:sp>
          <p:nvSpPr>
            <p:cNvPr id="18474" name="Rectangle 46"/>
            <p:cNvSpPr>
              <a:spLocks noChangeArrowheads="1"/>
            </p:cNvSpPr>
            <p:nvPr/>
          </p:nvSpPr>
          <p:spPr bwMode="auto">
            <a:xfrm>
              <a:off x="204" y="1752"/>
              <a:ext cx="1361" cy="4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5" name="Заголовок 1"/>
            <p:cNvSpPr>
              <a:spLocks/>
            </p:cNvSpPr>
            <p:nvPr/>
          </p:nvSpPr>
          <p:spPr bwMode="auto">
            <a:xfrm>
              <a:off x="1565" y="1752"/>
              <a:ext cx="4481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3600">
                  <a:solidFill>
                    <a:schemeClr val="tx2"/>
                  </a:solidFill>
                  <a:latin typeface="Times New Roman" pitchFamily="18" charset="0"/>
                </a:rPr>
                <a:t>Простая команда</a:t>
              </a:r>
            </a:p>
          </p:txBody>
        </p:sp>
        <p:sp>
          <p:nvSpPr>
            <p:cNvPr id="18476" name="Rectangle 48"/>
            <p:cNvSpPr>
              <a:spLocks noChangeArrowheads="1"/>
            </p:cNvSpPr>
            <p:nvPr/>
          </p:nvSpPr>
          <p:spPr bwMode="auto">
            <a:xfrm>
              <a:off x="204" y="2432"/>
              <a:ext cx="1361" cy="4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7" name="Line 49"/>
            <p:cNvSpPr>
              <a:spLocks noChangeShapeType="1"/>
            </p:cNvSpPr>
            <p:nvPr/>
          </p:nvSpPr>
          <p:spPr bwMode="auto">
            <a:xfrm>
              <a:off x="385" y="2432"/>
              <a:ext cx="0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78" name="Line 50"/>
            <p:cNvSpPr>
              <a:spLocks noChangeShapeType="1"/>
            </p:cNvSpPr>
            <p:nvPr/>
          </p:nvSpPr>
          <p:spPr bwMode="auto">
            <a:xfrm>
              <a:off x="1383" y="2432"/>
              <a:ext cx="0" cy="49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  <a:latin typeface="Times New Roman" pitchFamily="18" charset="0"/>
              </a:rPr>
              <a:t>БЛОК – СХЕМА СТРУКТУРЫ «ЦИКЛ»</a:t>
            </a:r>
          </a:p>
        </p:txBody>
      </p:sp>
      <p:grpSp>
        <p:nvGrpSpPr>
          <p:cNvPr id="19475" name="Group 19"/>
          <p:cNvGrpSpPr>
            <a:grpSpLocks/>
          </p:cNvGrpSpPr>
          <p:nvPr/>
        </p:nvGrpSpPr>
        <p:grpSpPr bwMode="auto">
          <a:xfrm>
            <a:off x="5076825" y="2205038"/>
            <a:ext cx="3240088" cy="3168650"/>
            <a:chOff x="249" y="1117"/>
            <a:chExt cx="2041" cy="1996"/>
          </a:xfrm>
        </p:grpSpPr>
        <p:sp>
          <p:nvSpPr>
            <p:cNvPr id="19492" name="Line 7"/>
            <p:cNvSpPr>
              <a:spLocks noChangeShapeType="1"/>
            </p:cNvSpPr>
            <p:nvPr/>
          </p:nvSpPr>
          <p:spPr bwMode="auto">
            <a:xfrm>
              <a:off x="1156" y="1117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3" name="AutoShape 8"/>
            <p:cNvSpPr>
              <a:spLocks noChangeArrowheads="1"/>
            </p:cNvSpPr>
            <p:nvPr/>
          </p:nvSpPr>
          <p:spPr bwMode="auto">
            <a:xfrm>
              <a:off x="431" y="1525"/>
              <a:ext cx="1452" cy="590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впереди </a:t>
              </a:r>
            </a:p>
            <a:p>
              <a:pPr algn="ctr"/>
              <a:r>
                <a:rPr lang="ru-RU"/>
                <a:t>не стена</a:t>
              </a:r>
            </a:p>
          </p:txBody>
        </p:sp>
        <p:sp>
          <p:nvSpPr>
            <p:cNvPr id="19494" name="Rectangle 9"/>
            <p:cNvSpPr>
              <a:spLocks noChangeArrowheads="1"/>
            </p:cNvSpPr>
            <p:nvPr/>
          </p:nvSpPr>
          <p:spPr bwMode="auto">
            <a:xfrm>
              <a:off x="476" y="2523"/>
              <a:ext cx="1451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ШАГ</a:t>
              </a:r>
            </a:p>
          </p:txBody>
        </p:sp>
        <p:sp>
          <p:nvSpPr>
            <p:cNvPr id="19495" name="Line 10"/>
            <p:cNvSpPr>
              <a:spLocks noChangeShapeType="1"/>
            </p:cNvSpPr>
            <p:nvPr/>
          </p:nvSpPr>
          <p:spPr bwMode="auto">
            <a:xfrm>
              <a:off x="1156" y="2115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6" name="Line 11"/>
            <p:cNvSpPr>
              <a:spLocks noChangeShapeType="1"/>
            </p:cNvSpPr>
            <p:nvPr/>
          </p:nvSpPr>
          <p:spPr bwMode="auto">
            <a:xfrm>
              <a:off x="1156" y="2886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7" name="Line 12"/>
            <p:cNvSpPr>
              <a:spLocks noChangeShapeType="1"/>
            </p:cNvSpPr>
            <p:nvPr/>
          </p:nvSpPr>
          <p:spPr bwMode="auto">
            <a:xfrm flipH="1">
              <a:off x="249" y="3113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8" name="Line 13"/>
            <p:cNvSpPr>
              <a:spLocks noChangeShapeType="1"/>
            </p:cNvSpPr>
            <p:nvPr/>
          </p:nvSpPr>
          <p:spPr bwMode="auto">
            <a:xfrm flipV="1">
              <a:off x="249" y="1253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9" name="Line 14"/>
            <p:cNvSpPr>
              <a:spLocks noChangeShapeType="1"/>
            </p:cNvSpPr>
            <p:nvPr/>
          </p:nvSpPr>
          <p:spPr bwMode="auto">
            <a:xfrm>
              <a:off x="249" y="1253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0" name="Line 15"/>
            <p:cNvSpPr>
              <a:spLocks noChangeShapeType="1"/>
            </p:cNvSpPr>
            <p:nvPr/>
          </p:nvSpPr>
          <p:spPr bwMode="auto">
            <a:xfrm>
              <a:off x="1882" y="1842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1" name="Line 16"/>
            <p:cNvSpPr>
              <a:spLocks noChangeShapeType="1"/>
            </p:cNvSpPr>
            <p:nvPr/>
          </p:nvSpPr>
          <p:spPr bwMode="auto">
            <a:xfrm>
              <a:off x="2290" y="1842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2" name="Rectangle 17"/>
            <p:cNvSpPr>
              <a:spLocks noChangeArrowheads="1"/>
            </p:cNvSpPr>
            <p:nvPr/>
          </p:nvSpPr>
          <p:spPr bwMode="auto">
            <a:xfrm>
              <a:off x="1111" y="2160"/>
              <a:ext cx="408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>
                  <a:latin typeface="Comic Sans MS" pitchFamily="66" charset="0"/>
                </a:rPr>
                <a:t>ДА</a:t>
              </a:r>
            </a:p>
          </p:txBody>
        </p:sp>
        <p:sp>
          <p:nvSpPr>
            <p:cNvPr id="19503" name="Rectangle 18"/>
            <p:cNvSpPr>
              <a:spLocks noChangeArrowheads="1"/>
            </p:cNvSpPr>
            <p:nvPr/>
          </p:nvSpPr>
          <p:spPr bwMode="auto">
            <a:xfrm>
              <a:off x="1882" y="1616"/>
              <a:ext cx="408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>
                  <a:latin typeface="Comic Sans MS" pitchFamily="66" charset="0"/>
                </a:rPr>
                <a:t>НЕТ</a:t>
              </a:r>
            </a:p>
          </p:txBody>
        </p:sp>
      </p:grpSp>
      <p:sp>
        <p:nvSpPr>
          <p:cNvPr id="3" name="Заголовок 1"/>
          <p:cNvSpPr>
            <a:spLocks/>
          </p:cNvSpPr>
          <p:nvPr/>
        </p:nvSpPr>
        <p:spPr bwMode="auto">
          <a:xfrm>
            <a:off x="395288" y="260350"/>
            <a:ext cx="8435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>
                <a:solidFill>
                  <a:schemeClr val="bg1"/>
                </a:solidFill>
                <a:latin typeface="Times New Roman" pitchFamily="18" charset="0"/>
              </a:rPr>
              <a:t>БЛОК – СХЕМА АЛГОРИТМА «Рамка»</a:t>
            </a:r>
          </a:p>
        </p:txBody>
      </p:sp>
      <p:grpSp>
        <p:nvGrpSpPr>
          <p:cNvPr id="19460" name="Group 21"/>
          <p:cNvGrpSpPr>
            <a:grpSpLocks/>
          </p:cNvGrpSpPr>
          <p:nvPr/>
        </p:nvGrpSpPr>
        <p:grpSpPr bwMode="auto">
          <a:xfrm>
            <a:off x="755650" y="1989138"/>
            <a:ext cx="3240088" cy="3168650"/>
            <a:chOff x="249" y="1117"/>
            <a:chExt cx="2041" cy="1996"/>
          </a:xfrm>
        </p:grpSpPr>
        <p:sp>
          <p:nvSpPr>
            <p:cNvPr id="19480" name="Line 22"/>
            <p:cNvSpPr>
              <a:spLocks noChangeShapeType="1"/>
            </p:cNvSpPr>
            <p:nvPr/>
          </p:nvSpPr>
          <p:spPr bwMode="auto">
            <a:xfrm>
              <a:off x="1156" y="1117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1" name="AutoShape 23"/>
            <p:cNvSpPr>
              <a:spLocks noChangeArrowheads="1"/>
            </p:cNvSpPr>
            <p:nvPr/>
          </p:nvSpPr>
          <p:spPr bwMode="auto">
            <a:xfrm>
              <a:off x="431" y="1525"/>
              <a:ext cx="1452" cy="590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УСЛОВИЕ</a:t>
              </a:r>
            </a:p>
          </p:txBody>
        </p:sp>
        <p:sp>
          <p:nvSpPr>
            <p:cNvPr id="19482" name="Rectangle 24"/>
            <p:cNvSpPr>
              <a:spLocks noChangeArrowheads="1"/>
            </p:cNvSpPr>
            <p:nvPr/>
          </p:nvSpPr>
          <p:spPr bwMode="auto">
            <a:xfrm>
              <a:off x="476" y="2523"/>
              <a:ext cx="1451" cy="3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ТЕЛО ЦИКЛА</a:t>
              </a:r>
            </a:p>
          </p:txBody>
        </p:sp>
        <p:sp>
          <p:nvSpPr>
            <p:cNvPr id="19483" name="Line 25"/>
            <p:cNvSpPr>
              <a:spLocks noChangeShapeType="1"/>
            </p:cNvSpPr>
            <p:nvPr/>
          </p:nvSpPr>
          <p:spPr bwMode="auto">
            <a:xfrm>
              <a:off x="1156" y="2115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4" name="Line 26"/>
            <p:cNvSpPr>
              <a:spLocks noChangeShapeType="1"/>
            </p:cNvSpPr>
            <p:nvPr/>
          </p:nvSpPr>
          <p:spPr bwMode="auto">
            <a:xfrm>
              <a:off x="1156" y="2886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5" name="Line 27"/>
            <p:cNvSpPr>
              <a:spLocks noChangeShapeType="1"/>
            </p:cNvSpPr>
            <p:nvPr/>
          </p:nvSpPr>
          <p:spPr bwMode="auto">
            <a:xfrm flipH="1">
              <a:off x="249" y="3113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6" name="Line 28"/>
            <p:cNvSpPr>
              <a:spLocks noChangeShapeType="1"/>
            </p:cNvSpPr>
            <p:nvPr/>
          </p:nvSpPr>
          <p:spPr bwMode="auto">
            <a:xfrm flipV="1">
              <a:off x="249" y="1253"/>
              <a:ext cx="0" cy="18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7" name="Line 29"/>
            <p:cNvSpPr>
              <a:spLocks noChangeShapeType="1"/>
            </p:cNvSpPr>
            <p:nvPr/>
          </p:nvSpPr>
          <p:spPr bwMode="auto">
            <a:xfrm>
              <a:off x="249" y="1253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8" name="Line 30"/>
            <p:cNvSpPr>
              <a:spLocks noChangeShapeType="1"/>
            </p:cNvSpPr>
            <p:nvPr/>
          </p:nvSpPr>
          <p:spPr bwMode="auto">
            <a:xfrm>
              <a:off x="1882" y="1842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9" name="Line 31"/>
            <p:cNvSpPr>
              <a:spLocks noChangeShapeType="1"/>
            </p:cNvSpPr>
            <p:nvPr/>
          </p:nvSpPr>
          <p:spPr bwMode="auto">
            <a:xfrm>
              <a:off x="2290" y="1842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0" name="Rectangle 32"/>
            <p:cNvSpPr>
              <a:spLocks noChangeArrowheads="1"/>
            </p:cNvSpPr>
            <p:nvPr/>
          </p:nvSpPr>
          <p:spPr bwMode="auto">
            <a:xfrm>
              <a:off x="1111" y="2160"/>
              <a:ext cx="408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>
                  <a:latin typeface="Comic Sans MS" pitchFamily="66" charset="0"/>
                </a:rPr>
                <a:t>ДА</a:t>
              </a:r>
            </a:p>
          </p:txBody>
        </p:sp>
        <p:sp>
          <p:nvSpPr>
            <p:cNvPr id="19491" name="Rectangle 33"/>
            <p:cNvSpPr>
              <a:spLocks noChangeArrowheads="1"/>
            </p:cNvSpPr>
            <p:nvPr/>
          </p:nvSpPr>
          <p:spPr bwMode="auto">
            <a:xfrm>
              <a:off x="1882" y="1616"/>
              <a:ext cx="408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>
                  <a:latin typeface="Comic Sans MS" pitchFamily="66" charset="0"/>
                </a:rPr>
                <a:t>НЕТ</a:t>
              </a:r>
            </a:p>
          </p:txBody>
        </p:sp>
      </p:grpSp>
      <p:sp>
        <p:nvSpPr>
          <p:cNvPr id="19461" name="Line 36"/>
          <p:cNvSpPr>
            <a:spLocks noChangeShapeType="1"/>
          </p:cNvSpPr>
          <p:nvPr/>
        </p:nvSpPr>
        <p:spPr bwMode="auto">
          <a:xfrm flipH="1">
            <a:off x="6588125" y="5157788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9462" name="Group 76"/>
          <p:cNvGrpSpPr>
            <a:grpSpLocks/>
          </p:cNvGrpSpPr>
          <p:nvPr/>
        </p:nvGrpSpPr>
        <p:grpSpPr bwMode="auto">
          <a:xfrm>
            <a:off x="5076825" y="1628775"/>
            <a:ext cx="3241675" cy="4465638"/>
            <a:chOff x="793" y="1162"/>
            <a:chExt cx="2042" cy="2813"/>
          </a:xfrm>
        </p:grpSpPr>
        <p:sp>
          <p:nvSpPr>
            <p:cNvPr id="19463" name="Oval 59"/>
            <p:cNvSpPr>
              <a:spLocks noChangeArrowheads="1"/>
            </p:cNvSpPr>
            <p:nvPr/>
          </p:nvSpPr>
          <p:spPr bwMode="auto">
            <a:xfrm>
              <a:off x="1247" y="1162"/>
              <a:ext cx="998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нач.ЛИНИЯ </a:t>
              </a:r>
            </a:p>
          </p:txBody>
        </p:sp>
        <p:grpSp>
          <p:nvGrpSpPr>
            <p:cNvPr id="19464" name="Group 60"/>
            <p:cNvGrpSpPr>
              <a:grpSpLocks/>
            </p:cNvGrpSpPr>
            <p:nvPr/>
          </p:nvGrpSpPr>
          <p:grpSpPr bwMode="auto">
            <a:xfrm>
              <a:off x="793" y="1525"/>
              <a:ext cx="2041" cy="1996"/>
              <a:chOff x="249" y="1117"/>
              <a:chExt cx="2041" cy="1996"/>
            </a:xfrm>
          </p:grpSpPr>
          <p:sp>
            <p:nvSpPr>
              <p:cNvPr id="19468" name="Line 61"/>
              <p:cNvSpPr>
                <a:spLocks noChangeShapeType="1"/>
              </p:cNvSpPr>
              <p:nvPr/>
            </p:nvSpPr>
            <p:spPr bwMode="auto">
              <a:xfrm>
                <a:off x="1156" y="1117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9" name="AutoShape 62"/>
              <p:cNvSpPr>
                <a:spLocks noChangeArrowheads="1"/>
              </p:cNvSpPr>
              <p:nvPr/>
            </p:nvSpPr>
            <p:spPr bwMode="auto">
              <a:xfrm>
                <a:off x="431" y="1525"/>
                <a:ext cx="1452" cy="59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/>
                  <a:t>впереди </a:t>
                </a:r>
              </a:p>
              <a:p>
                <a:pPr algn="ctr"/>
                <a:r>
                  <a:rPr lang="ru-RU"/>
                  <a:t>не стена</a:t>
                </a:r>
              </a:p>
            </p:txBody>
          </p:sp>
          <p:sp>
            <p:nvSpPr>
              <p:cNvPr id="19470" name="Rectangle 63"/>
              <p:cNvSpPr>
                <a:spLocks noChangeArrowheads="1"/>
              </p:cNvSpPr>
              <p:nvPr/>
            </p:nvSpPr>
            <p:spPr bwMode="auto">
              <a:xfrm>
                <a:off x="476" y="2523"/>
                <a:ext cx="1451" cy="3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/>
                  <a:t>ШАГ</a:t>
                </a:r>
              </a:p>
            </p:txBody>
          </p:sp>
          <p:sp>
            <p:nvSpPr>
              <p:cNvPr id="19471" name="Line 64"/>
              <p:cNvSpPr>
                <a:spLocks noChangeShapeType="1"/>
              </p:cNvSpPr>
              <p:nvPr/>
            </p:nvSpPr>
            <p:spPr bwMode="auto">
              <a:xfrm>
                <a:off x="1156" y="2115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2" name="Line 65"/>
              <p:cNvSpPr>
                <a:spLocks noChangeShapeType="1"/>
              </p:cNvSpPr>
              <p:nvPr/>
            </p:nvSpPr>
            <p:spPr bwMode="auto">
              <a:xfrm>
                <a:off x="1156" y="2886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3" name="Line 66"/>
              <p:cNvSpPr>
                <a:spLocks noChangeShapeType="1"/>
              </p:cNvSpPr>
              <p:nvPr/>
            </p:nvSpPr>
            <p:spPr bwMode="auto">
              <a:xfrm flipH="1">
                <a:off x="249" y="3113"/>
                <a:ext cx="90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4" name="Line 67"/>
              <p:cNvSpPr>
                <a:spLocks noChangeShapeType="1"/>
              </p:cNvSpPr>
              <p:nvPr/>
            </p:nvSpPr>
            <p:spPr bwMode="auto">
              <a:xfrm flipV="1">
                <a:off x="249" y="1253"/>
                <a:ext cx="0" cy="18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" name="Line 68"/>
              <p:cNvSpPr>
                <a:spLocks noChangeShapeType="1"/>
              </p:cNvSpPr>
              <p:nvPr/>
            </p:nvSpPr>
            <p:spPr bwMode="auto">
              <a:xfrm>
                <a:off x="249" y="1253"/>
                <a:ext cx="90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6" name="Line 69"/>
              <p:cNvSpPr>
                <a:spLocks noChangeShapeType="1"/>
              </p:cNvSpPr>
              <p:nvPr/>
            </p:nvSpPr>
            <p:spPr bwMode="auto">
              <a:xfrm>
                <a:off x="1882" y="1842"/>
                <a:ext cx="4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7" name="Line 70"/>
              <p:cNvSpPr>
                <a:spLocks noChangeShapeType="1"/>
              </p:cNvSpPr>
              <p:nvPr/>
            </p:nvSpPr>
            <p:spPr bwMode="auto">
              <a:xfrm>
                <a:off x="2290" y="1842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78" name="Rectangle 71"/>
              <p:cNvSpPr>
                <a:spLocks noChangeArrowheads="1"/>
              </p:cNvSpPr>
              <p:nvPr/>
            </p:nvSpPr>
            <p:spPr bwMode="auto">
              <a:xfrm>
                <a:off x="1111" y="2160"/>
                <a:ext cx="408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>
                    <a:latin typeface="Comic Sans MS" pitchFamily="66" charset="0"/>
                  </a:rPr>
                  <a:t>ДА</a:t>
                </a:r>
              </a:p>
            </p:txBody>
          </p:sp>
          <p:sp>
            <p:nvSpPr>
              <p:cNvPr id="19479" name="Rectangle 72"/>
              <p:cNvSpPr>
                <a:spLocks noChangeArrowheads="1"/>
              </p:cNvSpPr>
              <p:nvPr/>
            </p:nvSpPr>
            <p:spPr bwMode="auto">
              <a:xfrm>
                <a:off x="1882" y="1616"/>
                <a:ext cx="408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b="1">
                    <a:latin typeface="Comic Sans MS" pitchFamily="66" charset="0"/>
                  </a:rPr>
                  <a:t>НЕТ</a:t>
                </a:r>
              </a:p>
            </p:txBody>
          </p:sp>
        </p:grpSp>
        <p:sp>
          <p:nvSpPr>
            <p:cNvPr id="19465" name="Line 73"/>
            <p:cNvSpPr>
              <a:spLocks noChangeShapeType="1"/>
            </p:cNvSpPr>
            <p:nvPr/>
          </p:nvSpPr>
          <p:spPr bwMode="auto">
            <a:xfrm flipH="1">
              <a:off x="1746" y="3385"/>
              <a:ext cx="10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6" name="Oval 74"/>
            <p:cNvSpPr>
              <a:spLocks noChangeArrowheads="1"/>
            </p:cNvSpPr>
            <p:nvPr/>
          </p:nvSpPr>
          <p:spPr bwMode="auto">
            <a:xfrm>
              <a:off x="1292" y="3612"/>
              <a:ext cx="998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кон.ЛИНИЯ </a:t>
              </a:r>
            </a:p>
          </p:txBody>
        </p:sp>
        <p:sp>
          <p:nvSpPr>
            <p:cNvPr id="19467" name="Line 75"/>
            <p:cNvSpPr>
              <a:spLocks noChangeShapeType="1"/>
            </p:cNvSpPr>
            <p:nvPr/>
          </p:nvSpPr>
          <p:spPr bwMode="auto">
            <a:xfrm>
              <a:off x="1746" y="3385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72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348038" y="1700213"/>
            <a:ext cx="5795962" cy="15843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>
                <a:latin typeface="Times New Roman" pitchFamily="18" charset="0"/>
              </a:rPr>
              <a:t>ТРЕБУЕТСЯ НАЧЕРТИТЬ ПОЛЕ </a:t>
            </a:r>
          </a:p>
          <a:p>
            <a:r>
              <a:rPr lang="ru-RU">
                <a:latin typeface="Times New Roman" pitchFamily="18" charset="0"/>
              </a:rPr>
              <a:t>ГОРИЗОНТАЛЬНЫМИ ЛИНИЯМИ. </a:t>
            </a:r>
          </a:p>
          <a:p>
            <a:r>
              <a:rPr lang="ru-RU">
                <a:latin typeface="Times New Roman" pitchFamily="18" charset="0"/>
              </a:rPr>
              <a:t>ИСХОДНОЕ СОСТОЯНИЕ ИСПОЛНИТЕЛЯ: </a:t>
            </a:r>
          </a:p>
          <a:p>
            <a:r>
              <a:rPr lang="ru-RU">
                <a:latin typeface="Times New Roman" pitchFamily="18" charset="0"/>
              </a:rPr>
              <a:t>ВЕРХНИЙ ЛЕВЫЙ УГОЛ, НАПРАВЛЕНИЕ – НА ЮГ.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310</Words>
  <PresentationFormat>Экран (4:3)</PresentationFormat>
  <Paragraphs>100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Georgia</vt:lpstr>
      <vt:lpstr>Book Antiqua</vt:lpstr>
      <vt:lpstr>Comic Sans MS</vt:lpstr>
      <vt:lpstr>Тема Office</vt:lpstr>
      <vt:lpstr>Слайд 1</vt:lpstr>
      <vt:lpstr>Слайд 2</vt:lpstr>
      <vt:lpstr>МОДЕЛЬ УПРАВЛЕНИЯ С ОБРАТНОЙ СВЯЗЬЮ</vt:lpstr>
      <vt:lpstr>СИСТЕМЫ С ПРОГРАММНЫМ УПРАВЛЕНИЕМ</vt:lpstr>
      <vt:lpstr>Циклический алгоритм</vt:lpstr>
      <vt:lpstr>Слайд 6</vt:lpstr>
      <vt:lpstr>БЛОК-СХЕМЫ АЛГОРИТМА</vt:lpstr>
      <vt:lpstr>БЛОК – СХЕМА СТРУКТУРЫ «ЦИКЛ»</vt:lpstr>
      <vt:lpstr>Слайд 9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пройденного:</dc:title>
  <cp:lastModifiedBy>Olga</cp:lastModifiedBy>
  <cp:revision>42</cp:revision>
  <dcterms:modified xsi:type="dcterms:W3CDTF">2015-10-10T15:09:16Z</dcterms:modified>
</cp:coreProperties>
</file>