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7" r:id="rId2"/>
    <p:sldId id="326" r:id="rId3"/>
    <p:sldId id="281" r:id="rId4"/>
    <p:sldId id="293" r:id="rId5"/>
    <p:sldId id="282" r:id="rId6"/>
    <p:sldId id="298" r:id="rId7"/>
    <p:sldId id="299" r:id="rId8"/>
    <p:sldId id="300" r:id="rId9"/>
    <p:sldId id="301" r:id="rId10"/>
    <p:sldId id="302" r:id="rId11"/>
    <p:sldId id="303" r:id="rId12"/>
    <p:sldId id="336" r:id="rId13"/>
    <p:sldId id="304" r:id="rId14"/>
    <p:sldId id="332" r:id="rId15"/>
    <p:sldId id="34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Rg st="1" end="45"/>
    <p:penClr>
      <a:srgbClr val="FF0000"/>
    </p:penClr>
  </p:showPr>
  <p:clrMru>
    <a:srgbClr val="009999"/>
    <a:srgbClr val="6600CC"/>
    <a:srgbClr val="CCCCFF"/>
    <a:srgbClr val="0000FF"/>
    <a:srgbClr val="FFFFCC"/>
    <a:srgbClr val="66FFFF"/>
    <a:srgbClr val="66FF33"/>
    <a:srgbClr val="1DC7E9"/>
    <a:srgbClr val="00CCFF"/>
    <a:srgbClr val="24A3D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112" autoAdjust="0"/>
    <p:restoredTop sz="94624" autoAdjust="0"/>
  </p:normalViewPr>
  <p:slideViewPr>
    <p:cSldViewPr>
      <p:cViewPr varScale="1">
        <p:scale>
          <a:sx n="43" d="100"/>
          <a:sy n="43" d="100"/>
        </p:scale>
        <p:origin x="-8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44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F61866D-40CF-4BDF-AECF-C7B9F62647B8}" type="datetimeFigureOut">
              <a:rPr lang="ru-RU"/>
              <a:pPr>
                <a:defRPr/>
              </a:pPr>
              <a:t>10.10.2015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05AA2A7-B1FB-49B5-B82D-B179C2892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5AA2A7-B1FB-49B5-B82D-B179C2892FB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8484E-D41F-4969-8521-F8B53EA8AB31}" type="datetime1">
              <a:rPr lang="ru-RU"/>
              <a:pPr>
                <a:defRPr/>
              </a:pPr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51F87-14E1-4277-9E14-CD597F762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25E07-2B4F-43C2-9CF2-6B944DE154B5}" type="datetime1">
              <a:rPr lang="ru-RU"/>
              <a:pPr>
                <a:defRPr/>
              </a:pPr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F1302-FCEE-4E20-83FD-414E3D0D3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9C475-5B0C-428D-B429-D16C577F5B1C}" type="datetime1">
              <a:rPr lang="ru-RU"/>
              <a:pPr>
                <a:defRPr/>
              </a:pPr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80044-46A7-4339-A7C0-97983C1E0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E6FC2-A8A3-4C48-815E-F0B1397C78C0}" type="datetime1">
              <a:rPr lang="ru-RU"/>
              <a:pPr>
                <a:defRPr/>
              </a:pPr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270FF-D229-411F-9F52-0A6C2AC3A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3642B-71FB-48EC-B5D6-D67F83EC406F}" type="datetime1">
              <a:rPr lang="ru-RU"/>
              <a:pPr>
                <a:defRPr/>
              </a:pPr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79C20-F626-4B73-BFC3-2278B4F8D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1EF2B-3CC8-48BC-B2B1-68CA503F35DF}" type="datetime1">
              <a:rPr lang="ru-RU"/>
              <a:pPr>
                <a:defRPr/>
              </a:pPr>
              <a:t>10.10.2015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37F79-698F-4DCA-883A-8DB89E278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B987A-274D-44B5-89D0-88FA242B037A}" type="datetime1">
              <a:rPr lang="ru-RU"/>
              <a:pPr>
                <a:defRPr/>
              </a:pPr>
              <a:t>10.10.2015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F3C03-61CD-48E9-BDE7-83D6E69C5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AC0EF-2E39-44F3-B2E1-64515CC43D38}" type="datetime1">
              <a:rPr lang="ru-RU"/>
              <a:pPr>
                <a:defRPr/>
              </a:pPr>
              <a:t>10.10.2015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F568B-E1F8-46E5-AD58-FD527AB0E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72F77-A44E-486D-9572-75003FD57913}" type="datetime1">
              <a:rPr lang="ru-RU"/>
              <a:pPr>
                <a:defRPr/>
              </a:pPr>
              <a:t>10.10.2015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D94D8-5ECB-4256-BCCC-EBE5AC0A8C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8B58E-6E71-4831-ABFE-77E2A940BAD7}" type="datetime1">
              <a:rPr lang="ru-RU"/>
              <a:pPr>
                <a:defRPr/>
              </a:pPr>
              <a:t>10.10.2015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E8FC9-A523-4A95-BAFA-64AC60A8E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B5A5C-9BAB-4DF6-8931-FE260FDC8EBF}" type="datetime1">
              <a:rPr lang="ru-RU"/>
              <a:pPr>
                <a:defRPr/>
              </a:pPr>
              <a:t>10.10.2015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B32D4-D2D1-4FCB-8A77-D555DA54C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6859C8-C17D-41D7-B72A-D337828253CA}" type="datetime1">
              <a:rPr lang="ru-RU"/>
              <a:pPr>
                <a:defRPr/>
              </a:pPr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3273FE-E397-4CD4-928F-792612A01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_________Microsoft_Office_Word2.docx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28662" y="571480"/>
            <a:ext cx="7000924" cy="1071570"/>
          </a:xfrm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a_PresentumCps" pitchFamily="82" charset="-52"/>
              </a:rPr>
              <a:t/>
            </a:r>
            <a:br>
              <a:rPr lang="ru-RU" sz="2200" dirty="0" smtClean="0">
                <a:latin typeface="a_PresentumCps" pitchFamily="82" charset="-52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1 раздел</a:t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«НАШ ДЕТСКИЙ САД»</a:t>
            </a:r>
            <a:br>
              <a:rPr lang="ru-RU" sz="10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 образовательное учреждение    «</a:t>
            </a:r>
            <a:r>
              <a:rPr lang="ru-RU" sz="105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Большековалинский</a:t>
            </a:r>
            <a:r>
              <a:rPr lang="ru-RU" sz="10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детский сад «</a:t>
            </a:r>
            <a:r>
              <a:rPr lang="ru-RU" sz="105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Чишмэкей</a:t>
            </a:r>
            <a:r>
              <a:rPr lang="ru-RU" sz="10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105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Высокогорского</a:t>
            </a:r>
            <a:r>
              <a:rPr lang="ru-RU" sz="10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Республики Татарстан. </a:t>
            </a:r>
            <a:r>
              <a:rPr lang="ru-RU" sz="2200" dirty="0" smtClean="0">
                <a:solidFill>
                  <a:srgbClr val="FF0000"/>
                </a:solidFill>
                <a:latin typeface="a_PresentumCps" pitchFamily="82" charset="-52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a_PresentumCps" pitchFamily="82" charset="-52"/>
              </a:rPr>
            </a:br>
            <a:endParaRPr lang="ru-RU" sz="2200" dirty="0">
              <a:solidFill>
                <a:srgbClr val="FF0000"/>
              </a:solidFill>
              <a:latin typeface="a_PresentumCps" pitchFamily="82" charset="-52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500034" y="1857364"/>
            <a:ext cx="3000396" cy="4214842"/>
          </a:xfrm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Образовательная программа ДОУ</a:t>
            </a:r>
          </a:p>
          <a:p>
            <a:r>
              <a:rPr lang="ru-RU" sz="1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разработанная на основе основной образовательной программы дошкольного образования«От рождения до школы»</a:t>
            </a:r>
            <a:r>
              <a:rPr lang="ru-RU" sz="18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1200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реракцией</a:t>
            </a:r>
            <a:r>
              <a:rPr lang="ru-RU" sz="12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Н.Е.Вераксы,Т.С.Комаровой,М.А.ВасильевойМозаика-Синтез</a:t>
            </a:r>
            <a:r>
              <a:rPr lang="ru-RU" sz="11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2015год)</a:t>
            </a:r>
            <a:r>
              <a:rPr lang="ru-RU" sz="1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-Региональная программа дошкольного образования компонент</a:t>
            </a:r>
          </a:p>
          <a:p>
            <a:r>
              <a:rPr lang="ru-RU" sz="1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1200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Р.К.Шаехова</a:t>
            </a:r>
            <a:r>
              <a:rPr lang="ru-RU" sz="12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Казань 2012 год).</a:t>
            </a:r>
          </a:p>
          <a:p>
            <a:endParaRPr lang="ru-RU" sz="1800" b="1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8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71254-6891-4055-93BC-72854F712739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714480" y="5786454"/>
            <a:ext cx="6357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4" y="2786058"/>
            <a:ext cx="4214842" cy="2364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28604"/>
            <a:ext cx="6715172" cy="500066"/>
          </a:xfrm>
          <a:ln w="38100">
            <a:solidFill>
              <a:schemeClr val="accent4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Оформление уголка.«Великой Победе-70 лет!»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F568B-E1F8-46E5-AD58-FD527AB0E8C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1357298"/>
            <a:ext cx="3000395" cy="1683032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500438"/>
            <a:ext cx="3214710" cy="1803249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1357298"/>
            <a:ext cx="2571768" cy="1820481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224" y="3714752"/>
            <a:ext cx="2714644" cy="1522743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428604"/>
            <a:ext cx="6500858" cy="500066"/>
          </a:xfrm>
          <a:ln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Поздравление Ветеранов ВОВ  с вручением медалей 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F568B-E1F8-46E5-AD58-FD527AB0E8C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6" name="Рисунок 5" descr="C:\Users\Фирдавес\Desktop\DSC0950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3" y="1142984"/>
            <a:ext cx="3429024" cy="1785950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Рисунок 6" descr="C:\Users\Фирдавес\Desktop\DSC0949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142984"/>
            <a:ext cx="3000396" cy="1928826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Рисунок 7" descr="C:\Users\Фирдавес\Desktop\DSC0949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422" y="3429000"/>
            <a:ext cx="3857652" cy="2428892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4714908" cy="439718"/>
          </a:xfr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ВЕЛИКОЙ  ПОБЕДЕ-70 лет!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F568B-E1F8-46E5-AD58-FD527AB0E8C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76802" name="Picture 2" descr="C:\Users\Фирдавес\Desktop\д.сад материалы\чыкк\DSC005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928670"/>
            <a:ext cx="2929160" cy="1643074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6803" name="Picture 3" descr="C:\Users\Фирдавес\Desktop\д.сад материалы\чыкк\DSC005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714356"/>
            <a:ext cx="3143272" cy="1763177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6804" name="Picture 4" descr="C:\Users\Фирдавес\Desktop\д.сад материалы\чыкк\DSC006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2714621"/>
            <a:ext cx="2786082" cy="1562816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6805" name="Picture 5" descr="C:\Users\Фирдавес\Desktop\д.сад материалы\чыкк\DSC0061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66" y="2786058"/>
            <a:ext cx="2428892" cy="1362455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6806" name="Picture 6" descr="C:\Users\Фирдавес\Desktop\д.сад материалы\чыкк\DSC0059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86050" y="4613956"/>
            <a:ext cx="4000528" cy="2244044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285853" y="4214818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в празднике  «9 мая- ДЕНЬ ПОБЕДЫ!»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 descr="C:\Users\Фирдавес\Desktop\д.сад материалы\чыкк\DSC0059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38450" y="4766356"/>
            <a:ext cx="2919434" cy="1637618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42852"/>
            <a:ext cx="5643602" cy="1071570"/>
          </a:xfr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tx2">
                <a:lumMod val="75000"/>
                <a:alpha val="60000"/>
              </a:schemeClr>
            </a:glow>
          </a:effectLst>
        </p:spPr>
        <p:txBody>
          <a:bodyPr/>
          <a:lstStyle/>
          <a:p>
            <a:r>
              <a:rPr lang="ru-RU" sz="20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4 раздел</a:t>
            </a:r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«Взаимодействие с педагогами»</a:t>
            </a:r>
            <a:b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со школой</a:t>
            </a:r>
            <a:endParaRPr lang="ru-RU" sz="2000" b="1" dirty="0">
              <a:ln>
                <a:solidFill>
                  <a:srgbClr val="00B050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F568B-E1F8-46E5-AD58-FD527AB0E8C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6" name="Рисунок 5" descr="C:\Users\Фирдавес\Desktop\д.сад материалы\SD Card\DCIM\103NIKON\DSCN9995 - копия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357298"/>
            <a:ext cx="3214710" cy="1928826"/>
          </a:xfrm>
          <a:prstGeom prst="rect">
            <a:avLst/>
          </a:prstGeom>
          <a:ln>
            <a:noFill/>
          </a:ln>
          <a:effectLst>
            <a:glow rad="101600">
              <a:schemeClr val="tx2">
                <a:lumMod val="60000"/>
                <a:lumOff val="40000"/>
                <a:alpha val="60000"/>
              </a:schemeClr>
            </a:glow>
            <a:softEdge rad="112500"/>
          </a:effectLst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1357299"/>
            <a:ext cx="2857519" cy="2143140"/>
          </a:xfrm>
          <a:prstGeom prst="rect">
            <a:avLst/>
          </a:prstGeom>
          <a:ln>
            <a:noFill/>
          </a:ln>
          <a:effectLst>
            <a:glow rad="101600">
              <a:schemeClr val="tx2">
                <a:lumMod val="60000"/>
                <a:lumOff val="40000"/>
                <a:alpha val="60000"/>
              </a:schemeClr>
            </a:glow>
            <a:softEdge rad="112500"/>
          </a:effectLst>
        </p:spPr>
      </p:pic>
      <p:pic>
        <p:nvPicPr>
          <p:cNvPr id="59395" name="Picture 3" descr="C:\Users\Фирдавес\Desktop\д.сад материалы\фото выпуск\V_N9-fAgcE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60" y="3929066"/>
            <a:ext cx="2857520" cy="2143140"/>
          </a:xfrm>
          <a:prstGeom prst="rect">
            <a:avLst/>
          </a:prstGeom>
          <a:ln>
            <a:noFill/>
          </a:ln>
          <a:effectLst>
            <a:glow rad="101600">
              <a:schemeClr val="tx2">
                <a:lumMod val="60000"/>
                <a:lumOff val="40000"/>
                <a:alpha val="60000"/>
              </a:schemeClr>
            </a:glow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285852" y="3500438"/>
            <a:ext cx="6357982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Уроки доброты, мужества, познания себя и окружающего мира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6357982" cy="86834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l"/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9 РАЗДЕЛ</a:t>
            </a:r>
            <a:br>
              <a:rPr lang="tt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tt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Наши достижения ”</a:t>
            </a:r>
            <a:br>
              <a:rPr lang="tt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Участие детей   в республиканском конкурсе</a:t>
            </a:r>
            <a:endParaRPr lang="ru-RU" sz="20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8AC0EF-2E39-44F3-B2E1-64515CC43D38}" type="datetime1">
              <a:rPr lang="ru-RU" smtClean="0"/>
              <a:pPr>
                <a:defRPr/>
              </a:pPr>
              <a:t>10.10.2015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F568B-E1F8-46E5-AD58-FD527AB0E8C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2928934"/>
            <a:ext cx="1870098" cy="2571768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0660" name="Picture 4" descr="http://cs628621.vk.me/v628621124/9c2d/93D1J6xsa2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1285861"/>
            <a:ext cx="1857388" cy="1238258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6802" name="Picture 2" descr="http://cs628621.vk.me/v628621124/9c59/aRBtSJnMRvU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86050" y="1285860"/>
            <a:ext cx="1908956" cy="107157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трелка вниз 9"/>
          <p:cNvSpPr/>
          <p:nvPr/>
        </p:nvSpPr>
        <p:spPr>
          <a:xfrm>
            <a:off x="3786182" y="1142984"/>
            <a:ext cx="285752" cy="357190"/>
          </a:xfrm>
          <a:prstGeom prst="down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1329887" y="2786058"/>
          <a:ext cx="2027667" cy="2931014"/>
        </p:xfrm>
        <a:graphic>
          <a:graphicData uri="http://schemas.openxmlformats.org/presentationml/2006/ole">
            <p:oleObj spid="_x0000_s75778" name="Документ" r:id="rId6" imgW="7539983" imgH="10900450" progId="Word.Document.12">
              <p:embed/>
            </p:oleObj>
          </a:graphicData>
        </a:graphic>
      </p:graphicFrame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643571" y="1285861"/>
            <a:ext cx="21650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Почётная грамота воспитателю и коллективу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8AC0EF-2E39-44F3-B2E1-64515CC43D38}" type="datetime1">
              <a:rPr lang="ru-RU" smtClean="0"/>
              <a:pPr>
                <a:defRPr/>
              </a:pPr>
              <a:t>10.10.2015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F568B-E1F8-46E5-AD58-FD527AB0E8C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5" y="3357562"/>
            <a:ext cx="1785951" cy="245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476" name="Picture 4" descr="C:\Users\Фирдавес\Desktop\Scanned Documents\Рисунок (10) - коп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9" y="3286124"/>
            <a:ext cx="1857388" cy="2554288"/>
          </a:xfrm>
          <a:prstGeom prst="rect">
            <a:avLst/>
          </a:prstGeom>
          <a:noFill/>
        </p:spPr>
      </p:pic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1" y="1428736"/>
            <a:ext cx="2571768" cy="144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47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3455" y="1428736"/>
            <a:ext cx="241974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10-конечная звезда 39"/>
          <p:cNvSpPr/>
          <p:nvPr/>
        </p:nvSpPr>
        <p:spPr>
          <a:xfrm>
            <a:off x="500034" y="142852"/>
            <a:ext cx="8215370" cy="6715148"/>
          </a:xfrm>
          <a:prstGeom prst="star10">
            <a:avLst>
              <a:gd name="adj" fmla="val 50000"/>
              <a:gd name="hf" fmla="val 105146"/>
            </a:avLst>
          </a:prstGeom>
          <a:solidFill>
            <a:srgbClr val="00B0F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</a:t>
            </a:r>
            <a:endParaRPr lang="ru-RU" dirty="0"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0E6FC2-A8A3-4C48-815E-F0B1397C78C0}" type="datetime1">
              <a:rPr lang="ru-RU" smtClean="0"/>
              <a:pPr>
                <a:defRPr/>
              </a:pPr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270FF-D229-411F-9F52-0A6C2AC3A5B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57347" name="Picture 3" descr="C:\Users\Фирдавес\Desktop\DSC00378 - копия - копия (2).JPG"/>
          <p:cNvPicPr>
            <a:picLocks noChangeAspect="1" noChangeArrowheads="1"/>
          </p:cNvPicPr>
          <p:nvPr/>
        </p:nvPicPr>
        <p:blipFill>
          <a:blip r:embed="rId3" cstate="email"/>
          <a:srcRect l="8574" r="15859" b="6338"/>
          <a:stretch>
            <a:fillRect/>
          </a:stretch>
        </p:blipFill>
        <p:spPr bwMode="auto">
          <a:xfrm>
            <a:off x="7000892" y="4714884"/>
            <a:ext cx="1285884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348" name="Picture 4" descr="C:\Users\Фирдавес\Desktop\DSC00378 - копия - копи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00892" y="2500306"/>
            <a:ext cx="1411289" cy="1727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349" name="Picture 5" descr="C:\Users\Фирдавес\Desktop\DSC00378 - копия - копия (3).JPG"/>
          <p:cNvPicPr>
            <a:picLocks noChangeAspect="1" noChangeArrowheads="1"/>
          </p:cNvPicPr>
          <p:nvPr/>
        </p:nvPicPr>
        <p:blipFill>
          <a:blip r:embed="rId5" cstate="email"/>
          <a:srcRect l="52360" t="45369" r="39404" b="34704"/>
          <a:stretch>
            <a:fillRect/>
          </a:stretch>
        </p:blipFill>
        <p:spPr bwMode="auto">
          <a:xfrm>
            <a:off x="5286380" y="4714884"/>
            <a:ext cx="1285884" cy="1745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352" name="Picture 8" descr="C:\Users\Фирдавес\Desktop\DSC00378 - копия - копия (3).JPG"/>
          <p:cNvPicPr>
            <a:picLocks noChangeAspect="1" noChangeArrowheads="1"/>
          </p:cNvPicPr>
          <p:nvPr/>
        </p:nvPicPr>
        <p:blipFill>
          <a:blip r:embed="rId6" cstate="email"/>
          <a:srcRect l="69049" t="38334" r="19042" b="35126"/>
          <a:stretch>
            <a:fillRect/>
          </a:stretch>
        </p:blipFill>
        <p:spPr bwMode="auto">
          <a:xfrm>
            <a:off x="3929058" y="285728"/>
            <a:ext cx="1357322" cy="1696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353" name="Picture 9" descr="C:\Users\Фирдавес\Desktop\д.сад материалы\Новая папка (4)\DSCN0135 - копия.JPG"/>
          <p:cNvPicPr>
            <a:picLocks noChangeAspect="1" noChangeArrowheads="1"/>
          </p:cNvPicPr>
          <p:nvPr/>
        </p:nvPicPr>
        <p:blipFill>
          <a:blip r:embed="rId7" cstate="email"/>
          <a:srcRect l="74144" t="5673" r="4493" b="57709"/>
          <a:stretch>
            <a:fillRect/>
          </a:stretch>
        </p:blipFill>
        <p:spPr bwMode="auto">
          <a:xfrm>
            <a:off x="714348" y="2500306"/>
            <a:ext cx="1555761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FF33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354" name="Picture 10" descr="C:\Users\Фирдавес\Desktop\д.сад материалы\Новая папка (4)\DSCN0135.JPG"/>
          <p:cNvPicPr>
            <a:picLocks noChangeAspect="1" noChangeArrowheads="1"/>
          </p:cNvPicPr>
          <p:nvPr/>
        </p:nvPicPr>
        <p:blipFill>
          <a:blip r:embed="rId8" cstate="email"/>
          <a:srcRect l="8066" t="45612" r="65872" b="18651"/>
          <a:stretch>
            <a:fillRect/>
          </a:stretch>
        </p:blipFill>
        <p:spPr bwMode="auto">
          <a:xfrm>
            <a:off x="3000364" y="4857760"/>
            <a:ext cx="1597433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9" cstate="email"/>
          <a:srcRect l="63529" t="26319" r="12005" b="51623"/>
          <a:stretch>
            <a:fillRect/>
          </a:stretch>
        </p:blipFill>
        <p:spPr bwMode="auto">
          <a:xfrm>
            <a:off x="6643702" y="285728"/>
            <a:ext cx="1201839" cy="1746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75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email"/>
          <a:srcRect l="14167" t="12627" r="69009" b="58961"/>
          <a:stretch>
            <a:fillRect/>
          </a:stretch>
        </p:blipFill>
        <p:spPr bwMode="auto">
          <a:xfrm>
            <a:off x="3500430" y="2285992"/>
            <a:ext cx="2000264" cy="1658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11" cstate="email"/>
          <a:srcRect t="51876" r="85504" b="25746"/>
          <a:stretch>
            <a:fillRect/>
          </a:stretch>
        </p:blipFill>
        <p:spPr bwMode="auto">
          <a:xfrm>
            <a:off x="1428728" y="4786322"/>
            <a:ext cx="1357322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7586" name="Picture 2" descr="Я-Алия!"/>
          <p:cNvPicPr>
            <a:picLocks noChangeAspect="1" noChangeArrowheads="1"/>
          </p:cNvPicPr>
          <p:nvPr/>
        </p:nvPicPr>
        <p:blipFill>
          <a:blip r:embed="rId12" cstate="email"/>
          <a:srcRect l="57152" t="3161" r="30938" b="69239"/>
          <a:stretch>
            <a:fillRect/>
          </a:stretch>
        </p:blipFill>
        <p:spPr bwMode="auto">
          <a:xfrm>
            <a:off x="1500166" y="285728"/>
            <a:ext cx="1428760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1785918" y="2071678"/>
            <a:ext cx="114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solidFill>
                  <a:srgbClr val="FF0000"/>
                </a:solidFill>
                <a:cs typeface="Aharoni" pitchFamily="2" charset="-79"/>
              </a:rPr>
              <a:t>Я-Алия</a:t>
            </a:r>
            <a:r>
              <a:rPr lang="ru-RU" sz="1200" b="1" dirty="0" smtClean="0">
                <a:solidFill>
                  <a:srgbClr val="FF0000"/>
                </a:solidFill>
                <a:cs typeface="Aharoni" pitchFamily="2" charset="-79"/>
              </a:rPr>
              <a:t>!</a:t>
            </a:r>
            <a:endParaRPr lang="ru-RU" sz="1200" b="1" dirty="0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00496" y="1928802"/>
            <a:ext cx="121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    Я- </a:t>
            </a:r>
            <a:r>
              <a:rPr lang="ru-RU" sz="1200" b="1" dirty="0" err="1" smtClean="0">
                <a:solidFill>
                  <a:srgbClr val="FF0000"/>
                </a:solidFill>
              </a:rPr>
              <a:t>Ралина</a:t>
            </a:r>
            <a:r>
              <a:rPr lang="ru-RU" sz="1200" dirty="0" smtClean="0">
                <a:solidFill>
                  <a:srgbClr val="FF0000"/>
                </a:solidFill>
              </a:rPr>
              <a:t>!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15140" y="2000241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Я- </a:t>
            </a:r>
            <a:r>
              <a:rPr lang="ru-RU" sz="1200" b="1" dirty="0" err="1" smtClean="0">
                <a:solidFill>
                  <a:srgbClr val="FF0000"/>
                </a:solidFill>
              </a:rPr>
              <a:t>Сарвиназ</a:t>
            </a:r>
            <a:r>
              <a:rPr lang="ru-RU" sz="1200" b="1" dirty="0" smtClean="0">
                <a:solidFill>
                  <a:srgbClr val="FF0000"/>
                </a:solidFill>
              </a:rPr>
              <a:t>!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5785" y="4429132"/>
            <a:ext cx="928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Я- </a:t>
            </a:r>
            <a:r>
              <a:rPr lang="ru-RU" sz="1200" b="1" dirty="0" err="1" smtClean="0">
                <a:solidFill>
                  <a:srgbClr val="FF0000"/>
                </a:solidFill>
              </a:rPr>
              <a:t>Амир</a:t>
            </a:r>
            <a:r>
              <a:rPr lang="ru-RU" sz="1200" b="1" dirty="0" smtClean="0">
                <a:solidFill>
                  <a:srgbClr val="FF0000"/>
                </a:solidFill>
              </a:rPr>
              <a:t>!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86644" y="4500570"/>
            <a:ext cx="1071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solidFill>
                  <a:srgbClr val="FF0000"/>
                </a:solidFill>
              </a:rPr>
              <a:t>Я-Инсаф</a:t>
            </a:r>
            <a:r>
              <a:rPr lang="ru-RU" sz="1200" b="1" dirty="0" smtClean="0">
                <a:solidFill>
                  <a:srgbClr val="FF0000"/>
                </a:solidFill>
              </a:rPr>
              <a:t>!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57620" y="3929066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       Я- </a:t>
            </a:r>
            <a:r>
              <a:rPr lang="ru-RU" sz="1200" b="1" dirty="0" err="1" smtClean="0">
                <a:solidFill>
                  <a:srgbClr val="FF0000"/>
                </a:solidFill>
              </a:rPr>
              <a:t>Фирдавес</a:t>
            </a:r>
            <a:r>
              <a:rPr lang="ru-RU" sz="1200" b="1" dirty="0" smtClean="0">
                <a:solidFill>
                  <a:srgbClr val="FF0000"/>
                </a:solidFill>
              </a:rPr>
              <a:t>! 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71604" y="6286520"/>
            <a:ext cx="92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solidFill>
                  <a:srgbClr val="FF0000"/>
                </a:solidFill>
              </a:rPr>
              <a:t>Я-Инзил</a:t>
            </a:r>
            <a:r>
              <a:rPr lang="ru-RU" sz="1200" b="1" dirty="0" smtClean="0">
                <a:solidFill>
                  <a:srgbClr val="FF0000"/>
                </a:solidFill>
              </a:rPr>
              <a:t>!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86116" y="6429396"/>
            <a:ext cx="1143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solidFill>
                  <a:srgbClr val="FF0000"/>
                </a:solidFill>
              </a:rPr>
              <a:t>Я-Ранис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5429256" y="6429396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Я- </a:t>
            </a:r>
            <a:r>
              <a:rPr lang="ru-RU" sz="1200" b="1" dirty="0" err="1" smtClean="0">
                <a:solidFill>
                  <a:srgbClr val="FF0000"/>
                </a:solidFill>
              </a:rPr>
              <a:t>Залина</a:t>
            </a:r>
            <a:r>
              <a:rPr lang="ru-RU" sz="1200" b="1" dirty="0" smtClean="0">
                <a:solidFill>
                  <a:srgbClr val="FF0000"/>
                </a:solidFill>
              </a:rPr>
              <a:t>!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43769" y="6286520"/>
            <a:ext cx="1000132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solidFill>
                  <a:srgbClr val="FF0000"/>
                </a:solidFill>
              </a:rPr>
              <a:t>Я-Ралина</a:t>
            </a:r>
            <a:r>
              <a:rPr lang="ru-RU" sz="1200" b="1" dirty="0" smtClean="0">
                <a:solidFill>
                  <a:srgbClr val="FF0000"/>
                </a:solidFill>
              </a:rPr>
              <a:t>!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28" name="Заголовок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3143240" y="30003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3500430" y="4143380"/>
            <a:ext cx="2214578" cy="553998"/>
          </a:xfrm>
          <a:prstGeom prst="rect">
            <a:avLst/>
          </a:prstGeom>
        </p:spPr>
        <p:style>
          <a:lnRef idx="2">
            <a:schemeClr val="accent2"/>
          </a:lnRef>
          <a:fillRef idx="1003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</a:t>
            </a:r>
            <a:r>
              <a:rPr lang="ru-RU" sz="1200" b="1" dirty="0" smtClean="0">
                <a:solidFill>
                  <a:srgbClr val="FF0000"/>
                </a:solidFill>
              </a:rPr>
              <a:t>-ПОЗНАКОМИМСЯ?!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           -Да….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46" y="0"/>
            <a:ext cx="9090454" cy="741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571736" y="2285993"/>
            <a:ext cx="5357850" cy="42165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  <a:p>
            <a:pPr algn="ctr"/>
            <a:endParaRPr lang="ru-RU" sz="3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Отчёт по методической теме « НРАВСТВЕННО – ПАТРИОТИЧЕСКОЕ 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ВОСПИТАНИЕ ДЕТЕЙ дошкольного возраста»</a:t>
            </a: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  <a:p>
            <a:pPr algn="ctr"/>
            <a:r>
              <a:rPr lang="ru-RU" sz="1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2014-2015 г.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План работы по   нравственно-патриотическому воспитанию детей на 2014-2015 год.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Мероприятия  посвящённые  к  встречи 70 -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летия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Великой Победы.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6116" y="6492875"/>
            <a:ext cx="2895600" cy="222273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270FF-D229-411F-9F52-0A6C2AC3A5B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>
            <p:ph idx="1"/>
          </p:nvPr>
        </p:nvGraphicFramePr>
        <p:xfrm>
          <a:off x="642910" y="1285860"/>
          <a:ext cx="3357589" cy="4808887"/>
        </p:xfrm>
        <a:graphic>
          <a:graphicData uri="http://schemas.openxmlformats.org/presentationml/2006/ole">
            <p:oleObj spid="_x0000_s29700" name="Документ" r:id="rId3" imgW="6817602" imgH="9766561" progId="Word.Document.12">
              <p:embed/>
            </p:oleObj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357685" y="1571611"/>
          <a:ext cx="4143405" cy="4082508"/>
        </p:xfrm>
        <a:graphic>
          <a:graphicData uri="http://schemas.openxmlformats.org/drawingml/2006/table">
            <a:tbl>
              <a:tblPr/>
              <a:tblGrid>
                <a:gridCol w="1607505"/>
                <a:gridCol w="1607505"/>
                <a:gridCol w="70051"/>
                <a:gridCol w="324591"/>
                <a:gridCol w="70051"/>
                <a:gridCol w="463702"/>
              </a:tblGrid>
              <a:tr h="966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5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tt-RU" sz="5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5" marR="26875" marT="85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5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“ Ветераны Зиганшин Әгъзам абый белән очрашу.</a:t>
                      </a:r>
                      <a:r>
                        <a:rPr lang="tt-RU" sz="5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tt-RU" sz="5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“Истәлекле очрашу”.Бөек Ватан сугышы Ветераны Абдрахманов   Әдхәм абый   белән очрашу.</a:t>
                      </a:r>
                      <a:r>
                        <a:rPr lang="tt-RU" sz="5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000" dirty="0">
                        <a:latin typeface="Calibri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tt-RU" sz="5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Хөрмәтебез Сезгә-Өлкәннәр!”. Тыл эшчәннәре белән очрашу.</a:t>
                      </a:r>
                      <a:r>
                        <a:rPr lang="tt-RU" sz="5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000" dirty="0">
                        <a:latin typeface="Calibri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tt-RU" sz="5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“Истәлекле очрашу”. Улы Афганистан сугышында һәлак булган Галиуллина Суфыя апа белән очрашу</a:t>
                      </a:r>
                      <a:r>
                        <a:rPr lang="tt-RU" sz="5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26875" marR="26875" marT="85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latin typeface="Calibri"/>
                      </a:endParaRPr>
                    </a:p>
                  </a:txBody>
                  <a:tcPr marL="26875" marR="26875" marT="85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latin typeface="Calibri"/>
                      </a:endParaRPr>
                    </a:p>
                  </a:txBody>
                  <a:tcPr marL="26875" marR="26875" marT="85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97">
                <a:tc rowSpan="2">
                  <a:txBody>
                    <a:bodyPr/>
                    <a:lstStyle/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tt-RU" sz="5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tt-RU" sz="5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5" marR="26875" marT="85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tt-RU" sz="50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                 Мәктәп белән бердәм эшчәнлек</a:t>
                      </a:r>
                      <a:r>
                        <a:rPr lang="tt-RU" sz="5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5" marR="26875" marT="85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8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tt-RU" sz="5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“Муса Җәлил-герой шагыйрь”Әдәби-музыкаль кичә оештыру.</a:t>
                      </a:r>
                      <a:r>
                        <a:rPr lang="tt-RU" sz="5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000" dirty="0">
                        <a:latin typeface="Calibri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tt-RU" sz="5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Ветераннарга   “Бөек җиңүнең 70 еллыгы “уңаеннан медаль тапшыру тантанасында  катнашу.</a:t>
                      </a:r>
                      <a:r>
                        <a:rPr lang="tt-RU" sz="5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000" dirty="0">
                        <a:latin typeface="Calibri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tt-RU" sz="5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“9 май-җиңү көне” тантаналы бәйрәмдә катнашу</a:t>
                      </a:r>
                      <a:r>
                        <a:rPr lang="tt-RU" sz="5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26875" marR="26875" marT="85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5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r>
                        <a:rPr lang="tt-RU" sz="5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5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  <a:r>
                        <a:rPr lang="tt-RU" sz="5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5" marR="26875" marT="85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5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тәрбияче,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5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мөдир,</a:t>
                      </a:r>
                      <a:r>
                        <a:rPr lang="tt-RU" sz="5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5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мәктәп белән берлектә</a:t>
                      </a:r>
                      <a:r>
                        <a:rPr lang="tt-RU" sz="5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5" marR="26875" marT="85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latin typeface="Calibri"/>
                      </a:endParaRPr>
                    </a:p>
                  </a:txBody>
                  <a:tcPr marL="26875" marR="26875" marT="85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</a:endParaRPr>
                    </a:p>
                  </a:txBody>
                  <a:tcPr marL="26875" marR="26875" marT="85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</a:endParaRPr>
                    </a:p>
                  </a:txBody>
                  <a:tcPr marL="26875" marR="26875" marT="85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</a:endParaRPr>
                    </a:p>
                  </a:txBody>
                  <a:tcPr marL="26875" marR="26875" marT="85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</a:endParaRPr>
                    </a:p>
                  </a:txBody>
                  <a:tcPr marL="26875" marR="26875" marT="85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</a:endParaRPr>
                    </a:p>
                  </a:txBody>
                  <a:tcPr marL="26875" marR="26875" marT="85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</a:endParaRPr>
                    </a:p>
                  </a:txBody>
                  <a:tcPr marL="26875" marR="26875" marT="85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</a:endParaRPr>
                    </a:p>
                  </a:txBody>
                  <a:tcPr marL="26875" marR="26875" marT="85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981">
                <a:tc gridSpan="6">
                  <a:txBody>
                    <a:bodyPr/>
                    <a:lstStyle/>
                    <a:p>
                      <a:pPr>
                        <a:lnSpc>
                          <a:spcPts val="925"/>
                        </a:lnSpc>
                        <a:spcAft>
                          <a:spcPts val="0"/>
                        </a:spcAft>
                        <a:tabLst>
                          <a:tab pos="1724025" algn="l"/>
                          <a:tab pos="3261995" algn="ctr"/>
                        </a:tabLst>
                      </a:pPr>
                      <a:r>
                        <a:rPr lang="tt-RU" sz="60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	Әти – Әнилэр белән эш</a:t>
                      </a:r>
                      <a:r>
                        <a:rPr lang="tt-RU" sz="5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5" marR="26875" marT="85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6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5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tt-RU" sz="5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5" marR="26875" marT="85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tt-RU" sz="5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Бөек Җиңүнен  70 еллыгына багышланган  күчмә папкалар ясау</a:t>
                      </a:r>
                      <a:r>
                        <a:rPr lang="tt-RU" sz="5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000">
                        <a:latin typeface="Calibri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tt-RU" sz="5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“Сугыш чоры балалары” – Дәү әтиләр һәм дәү әниләр турында әти-әниләр белән берлектә  гаиләдәге  сугышчан батырларны, солдатларны барлау, истәлекләр белән танышу.</a:t>
                      </a:r>
                      <a:r>
                        <a:rPr lang="tt-RU" sz="5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000">
                        <a:latin typeface="Calibri"/>
                      </a:endParaRPr>
                    </a:p>
                  </a:txBody>
                  <a:tcPr marL="26875" marR="26875" marT="85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5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 апрель</a:t>
                      </a:r>
                      <a:r>
                        <a:rPr lang="tt-RU" sz="5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5" marR="26875" marT="85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5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тәрбияче,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5" marR="26875" marT="85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981">
                <a:tc gridSpan="6">
                  <a:txBody>
                    <a:bodyPr/>
                    <a:lstStyle/>
                    <a:p>
                      <a:pPr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tt-RU" sz="60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                   </a:t>
                      </a:r>
                      <a:r>
                        <a:rPr lang="ru-RU" sz="60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Вакытлы матбугат</a:t>
                      </a:r>
                      <a:r>
                        <a:rPr lang="ru-RU" sz="5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5" marR="26875" marT="85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6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5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tt-RU" sz="5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5" marR="26875" marT="85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tt-RU" sz="5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“Бөек җиңүгә 70 ел” дигән  тема буенча Бөек Ватан сугышы Ветераннары, тыл эшчәннәре турында мәкалә язу. </a:t>
                      </a:r>
                      <a:endParaRPr lang="ru-RU" sz="1000">
                        <a:latin typeface="Calibri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tt-RU" sz="5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Балалар бакчасында“Бөек җиңүгә 70 ел” дигән тема буенча үткәрелгән чаралар буенча мәкалә  язу.</a:t>
                      </a:r>
                      <a:r>
                        <a:rPr lang="tt-RU" sz="5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000">
                        <a:latin typeface="Calibri"/>
                      </a:endParaRPr>
                    </a:p>
                  </a:txBody>
                  <a:tcPr marL="26875" marR="26875" marT="85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5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Ел дәвамында</a:t>
                      </a:r>
                      <a:r>
                        <a:rPr lang="tt-RU" sz="5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5" marR="26875" marT="85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5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мөдир,тәрбияче</a:t>
                      </a:r>
                      <a:r>
                        <a:rPr lang="tt-RU" sz="5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5" marR="26875" marT="85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 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Цели</a:t>
            </a:r>
            <a:r>
              <a:rPr lang="ru-RU" sz="120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/>
            </a:r>
            <a:br>
              <a:rPr lang="ru-RU" sz="120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</a:br>
            <a:r>
              <a:rPr lang="ru-RU" sz="2000" b="1" dirty="0" smtClean="0">
                <a:ln w="11430"/>
                <a:solidFill>
                  <a:srgbClr val="0070C0"/>
                </a:solidFill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Воспитание гражданина и патриота своей страны, </a:t>
            </a:r>
            <a:br>
              <a:rPr lang="ru-RU" sz="2000" b="1" dirty="0" smtClean="0">
                <a:ln w="11430"/>
                <a:solidFill>
                  <a:srgbClr val="0070C0"/>
                </a:solidFill>
                <a:latin typeface="Times New Roman" pitchFamily="18" charset="0"/>
                <a:ea typeface="DejaVu Serif" pitchFamily="18" charset="0"/>
                <a:cs typeface="Times New Roman" pitchFamily="18" charset="0"/>
              </a:rPr>
            </a:br>
            <a:r>
              <a:rPr lang="ru-RU" sz="2000" b="1" dirty="0" smtClean="0">
                <a:ln w="11430"/>
                <a:solidFill>
                  <a:srgbClr val="0070C0"/>
                </a:solidFill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формирование нравственных ценностей.  </a:t>
            </a:r>
            <a:r>
              <a:rPr lang="ru-RU" sz="2000" b="1" dirty="0" smtClean="0">
                <a:ln w="11430"/>
                <a:solidFill>
                  <a:srgbClr val="0070C0"/>
                </a:solidFill>
                <a:latin typeface="DejaVu Serif" pitchFamily="18" charset="0"/>
                <a:ea typeface="DejaVu Serif" pitchFamily="18" charset="0"/>
              </a:rPr>
              <a:t/>
            </a:r>
            <a:br>
              <a:rPr lang="ru-RU" sz="2000" b="1" dirty="0" smtClean="0">
                <a:ln w="11430"/>
                <a:solidFill>
                  <a:srgbClr val="0070C0"/>
                </a:solidFill>
                <a:latin typeface="DejaVu Serif" pitchFamily="18" charset="0"/>
                <a:ea typeface="DejaVu Serif" pitchFamily="18" charset="0"/>
              </a:rPr>
            </a:b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214422"/>
            <a:ext cx="6786610" cy="5643578"/>
          </a:xfrm>
          <a:ln w="28575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lvl="0"/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                                              Задачи.</a:t>
            </a:r>
          </a:p>
          <a:p>
            <a:pPr lvl="0"/>
            <a:r>
              <a:rPr lang="ru-RU" sz="2000" b="1" dirty="0" smtClean="0">
                <a:ln w="11430"/>
                <a:solidFill>
                  <a:srgbClr val="0070C0"/>
                </a:solidFill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1. Воспитание у ребенка любви и привязанности к своей семье, дому, детскому саду, улице, городу.</a:t>
            </a:r>
          </a:p>
          <a:p>
            <a:pPr lvl="0"/>
            <a:r>
              <a:rPr lang="ru-RU" sz="2000" b="1" dirty="0" smtClean="0">
                <a:ln w="11430"/>
                <a:solidFill>
                  <a:srgbClr val="0070C0"/>
                </a:solidFill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2. Формирование бережного отношения к природе и всему живому;</a:t>
            </a:r>
            <a:br>
              <a:rPr lang="ru-RU" sz="2000" b="1" dirty="0" smtClean="0">
                <a:ln w="11430"/>
                <a:solidFill>
                  <a:srgbClr val="0070C0"/>
                </a:solidFill>
                <a:latin typeface="Times New Roman" pitchFamily="18" charset="0"/>
                <a:ea typeface="DejaVu Serif" pitchFamily="18" charset="0"/>
                <a:cs typeface="Times New Roman" pitchFamily="18" charset="0"/>
              </a:rPr>
            </a:br>
            <a:r>
              <a:rPr lang="ru-RU" sz="2000" b="1" dirty="0" smtClean="0">
                <a:ln w="11430"/>
                <a:solidFill>
                  <a:srgbClr val="0070C0"/>
                </a:solidFill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 воспитание уважения к труду.</a:t>
            </a:r>
          </a:p>
          <a:p>
            <a:pPr lvl="0"/>
            <a:r>
              <a:rPr lang="ru-RU" sz="2000" b="1" dirty="0" smtClean="0">
                <a:ln w="11430"/>
                <a:solidFill>
                  <a:srgbClr val="0070C0"/>
                </a:solidFill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3. Развитие интереса к русским традициям и промыслам.</a:t>
            </a:r>
          </a:p>
          <a:p>
            <a:pPr lvl="0"/>
            <a:r>
              <a:rPr lang="ru-RU" sz="2000" b="1" dirty="0" smtClean="0">
                <a:ln w="11430"/>
                <a:solidFill>
                  <a:srgbClr val="0070C0"/>
                </a:solidFill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4.  Формирование элементарных знаний о правах человека.</a:t>
            </a:r>
          </a:p>
          <a:p>
            <a:pPr lvl="0"/>
            <a:r>
              <a:rPr lang="ru-RU" sz="2000" b="1" dirty="0" smtClean="0">
                <a:ln w="11430"/>
                <a:solidFill>
                  <a:srgbClr val="0070C0"/>
                </a:solidFill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 5.  Расширение представлений о городах России</a:t>
            </a:r>
          </a:p>
          <a:p>
            <a:pPr lvl="0"/>
            <a:r>
              <a:rPr lang="ru-RU" sz="2000" b="1" dirty="0" smtClean="0">
                <a:ln w="11430"/>
                <a:solidFill>
                  <a:srgbClr val="0070C0"/>
                </a:solidFill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знакомство детей с символами государства (герб, флаг, гимн);</a:t>
            </a:r>
          </a:p>
          <a:p>
            <a:pPr lvl="0"/>
            <a:r>
              <a:rPr lang="ru-RU" sz="2000" b="1" dirty="0" smtClean="0">
                <a:ln w="11430"/>
                <a:solidFill>
                  <a:srgbClr val="0070C0"/>
                </a:solidFill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 6.  Развитие чувства ответственности и гордости за достижения страны.</a:t>
            </a:r>
          </a:p>
          <a:p>
            <a:pPr lvl="0"/>
            <a:r>
              <a:rPr lang="ru-RU" sz="2000" b="1" dirty="0" smtClean="0">
                <a:ln w="11430"/>
                <a:solidFill>
                  <a:srgbClr val="0070C0"/>
                </a:solidFill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 7.  Формирование толерантности, чувства уважения к другим народам, их традициям.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0E6FC2-A8A3-4C48-815E-F0B1397C78C0}" type="datetime1">
              <a:rPr lang="ru-RU" smtClean="0"/>
              <a:pPr>
                <a:defRPr/>
              </a:pPr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270FF-D229-411F-9F52-0A6C2AC3A5B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5500726" cy="511156"/>
          </a:xfrm>
          <a:ln>
            <a:solidFill>
              <a:srgbClr val="00B0F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Изучаем историю нашей страны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270FF-D229-411F-9F52-0A6C2AC3A5B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7" name="Содержимое 6" descr="C:\Users\Фирдавес\Desktop\д.сад материалы\фото 4ноябрь\DSC08484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500174"/>
            <a:ext cx="3286148" cy="1643074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Рисунок 7" descr="C:\Users\Фирдавес\Desktop\д.сад материалы\фото 4ноябрь\DSC0846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285860"/>
            <a:ext cx="3357586" cy="1928826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Рисунок 8" descr="C:\Users\Фирдавес\Desktop\д.сад материалы\фото 4ноябрь\DSC0847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857628"/>
            <a:ext cx="3571900" cy="1928826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" name="Рисунок 9" descr="C:\Users\Фирдавес\Desktop\д.сад материалы\фото 4ноябрь\DSC08466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857628"/>
            <a:ext cx="3143272" cy="178595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428604"/>
            <a:ext cx="4714908" cy="500066"/>
          </a:xfrm>
          <a:ln w="28575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C:\Users\Фирдавес\Desktop\ватан сакла концерт\23 февраля\DSC09247.JPG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214422"/>
            <a:ext cx="4857784" cy="2286016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2" name="Текст 21"/>
          <p:cNvSpPr>
            <a:spLocks noGrp="1"/>
          </p:cNvSpPr>
          <p:nvPr>
            <p:ph type="body" sz="half" idx="2"/>
          </p:nvPr>
        </p:nvSpPr>
        <p:spPr>
          <a:xfrm>
            <a:off x="642909" y="3857629"/>
            <a:ext cx="6715173" cy="500066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                              Торжественная встреча с Ветераном ВОВ  </a:t>
            </a:r>
            <a:r>
              <a:rPr lang="ru-RU" b="1" dirty="0" err="1" smtClean="0">
                <a:solidFill>
                  <a:srgbClr val="0000FF"/>
                </a:solidFill>
              </a:rPr>
              <a:t>Агъзамом</a:t>
            </a:r>
            <a:r>
              <a:rPr lang="ru-RU" b="1" dirty="0" smtClean="0">
                <a:solidFill>
                  <a:srgbClr val="0000FF"/>
                </a:solidFill>
              </a:rPr>
              <a:t>  </a:t>
            </a:r>
            <a:r>
              <a:rPr lang="ru-RU" b="1" dirty="0" err="1" smtClean="0">
                <a:solidFill>
                  <a:srgbClr val="0000FF"/>
                </a:solidFill>
              </a:rPr>
              <a:t>Зигановичом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70FF-D229-411F-9F52-0A6C2AC3A5BB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8" name="Рисунок 7" descr="C:\Users\Фирдавес\Desktop\ватан сакла концерт\23 февраля\DSC0926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4214818"/>
            <a:ext cx="4143404" cy="2071702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Рисунок 8" descr="C:\Users\Фирдавес\Desktop\ватан сакла концерт\23 февраля\DSC0925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50" y="1000108"/>
            <a:ext cx="1857388" cy="2643206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5143536" cy="500066"/>
          </a:xfrm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Патриотическое воспитание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C:\Users\Фирдавес\Desktop\адхам2\DSC09408.JPG"/>
          <p:cNvPicPr>
            <a:picLocks noGrp="1"/>
          </p:cNvPicPr>
          <p:nvPr>
            <p:ph type="pic" idx="1"/>
          </p:nvPr>
        </p:nvPicPr>
        <p:blipFill>
          <a:blip r:embed="rId2" cstate="email"/>
          <a:srcRect l="9672" r="9672"/>
          <a:stretch>
            <a:fillRect/>
          </a:stretch>
        </p:blipFill>
        <p:spPr bwMode="auto">
          <a:xfrm>
            <a:off x="571472" y="1285860"/>
            <a:ext cx="3571900" cy="1857388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1928794" y="3500438"/>
            <a:ext cx="5135580" cy="35719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Тёплая встреча с ВЕТЕРАНОМ ВОВ </a:t>
            </a:r>
            <a:r>
              <a:rPr lang="ru-RU" b="1" dirty="0" err="1" smtClean="0">
                <a:solidFill>
                  <a:srgbClr val="0070C0"/>
                </a:solidFill>
              </a:rPr>
              <a:t>Адхамом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Абдрахмановичом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270FF-D229-411F-9F52-0A6C2AC3A5B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8" name="Рисунок 7" descr="C:\Users\Фирдавес\Desktop\адхам2\DSC0938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3929066"/>
            <a:ext cx="4071966" cy="1857388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Рисунок 8" descr="C:\Users\Фирдавес\Desktop\эдхэм фото\DSC0942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1285860"/>
            <a:ext cx="3286148" cy="1714512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572428" cy="500066"/>
          </a:xfrm>
          <a:ln w="28575">
            <a:solidFill>
              <a:schemeClr val="accent4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Доброе, сердечное отношение ко всем нашим     ВЕТЕРАНАМ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270FF-D229-411F-9F52-0A6C2AC3A5B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7" name="Содержимое 6" descr="C:\Users\Фирдавес\Desktop\д.сад материалы\фото дс\DSC08324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500174"/>
            <a:ext cx="3000395" cy="1643073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Рисунок 7" descr="C:\Users\Фирдавес\Desktop\ватан сакла концерт\ват\DSC0933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428736"/>
            <a:ext cx="2928958" cy="1643074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Рисунок 8" descr="C:\Users\Фирдавес\Desktop\д.сад материалы\Новая папка (4)\DSC0834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28794" y="3857628"/>
            <a:ext cx="4214842" cy="1928826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857224" y="3500438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Тёплая встреча с ветеранами  ВОВ И ТРУДА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ч.школа 1.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1.</Template>
  <TotalTime>2431</TotalTime>
  <Words>412</Words>
  <Application>Microsoft Office PowerPoint</Application>
  <PresentationFormat>Экран (4:3)</PresentationFormat>
  <Paragraphs>98</Paragraphs>
  <Slides>15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нач.школа 1.</vt:lpstr>
      <vt:lpstr>Документ</vt:lpstr>
      <vt:lpstr>                                  1 раздел «НАШ ДЕТСКИЙ САД» Муниципальное бюджетное дошкольное  образовательное учреждение    «Большековалинский  детский сад «Чишмэкей»  Высокогорского муниципального района Республики Татарстан.  </vt:lpstr>
      <vt:lpstr>Слайд 2</vt:lpstr>
      <vt:lpstr>Слайд 3</vt:lpstr>
      <vt:lpstr>План работы по   нравственно-патриотическому воспитанию детей на 2014-2015 год.  Мероприятия  посвящённые  к  встречи 70 -летия Великой Победы.</vt:lpstr>
      <vt:lpstr> Цели Воспитание гражданина и патриота своей страны,  формирование нравственных ценностей.   </vt:lpstr>
      <vt:lpstr>Изучаем историю нашей страны</vt:lpstr>
      <vt:lpstr>Патриотическое воспитание</vt:lpstr>
      <vt:lpstr>        Патриотическое воспитание</vt:lpstr>
      <vt:lpstr>Доброе, сердечное отношение ко всем нашим     ВЕТЕРАНАМ </vt:lpstr>
      <vt:lpstr>Оформление уголка.«Великой Победе-70 лет!»</vt:lpstr>
      <vt:lpstr>Поздравление Ветеранов ВОВ  с вручением медалей  </vt:lpstr>
      <vt:lpstr>ВЕЛИКОЙ  ПОБЕДЕ-70 лет!</vt:lpstr>
      <vt:lpstr>4 раздел «Взаимодействие с педагогами» Совместная деятельность со школой</vt:lpstr>
      <vt:lpstr>                                            9 РАЗДЕЛ                                 ” Наши достижения ”               Участие детей   в республиканском конкурсе</vt:lpstr>
      <vt:lpstr>Почётная грамота воспитателю и коллективу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Аналитический отчёт  «Педагогические достижения за 2013-2014 учебный год. Группа «Весёлый муравейник» (подготовительная к школе группа)</dc:title>
  <dc:creator>Юля</dc:creator>
  <dc:description>http://aida.ucoz.ru</dc:description>
  <cp:lastModifiedBy>Фирдавес</cp:lastModifiedBy>
  <cp:revision>281</cp:revision>
  <dcterms:created xsi:type="dcterms:W3CDTF">2014-06-29T07:51:03Z</dcterms:created>
  <dcterms:modified xsi:type="dcterms:W3CDTF">2015-10-10T10:03:15Z</dcterms:modified>
</cp:coreProperties>
</file>